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0.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1.xml" ContentType="application/vnd.openxmlformats-officedocument.themeOverr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2.xml" ContentType="application/vnd.openxmlformats-officedocument.themeOverride+xml"/>
  <Override PartName="/ppt/notesSlides/notesSlide21.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heme/themeOverride3.xml" ContentType="application/vnd.openxmlformats-officedocument.themeOverride+xml"/>
  <Override PartName="/ppt/notesSlides/notesSlide22.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theme/themeOverride4.xml" ContentType="application/vnd.openxmlformats-officedocument.themeOverr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theme/themeOverride5.xml" ContentType="application/vnd.openxmlformats-officedocument.themeOverride+xml"/>
  <Override PartName="/ppt/notesSlides/notesSlide23.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theme/themeOverride6.xml" ContentType="application/vnd.openxmlformats-officedocument.themeOverride+xml"/>
  <Override PartName="/ppt/notesSlides/notesSlide24.xml" ContentType="application/vnd.openxmlformats-officedocument.presentationml.notesSlid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theme/themeOverride7.xml" ContentType="application/vnd.openxmlformats-officedocument.themeOverride+xml"/>
  <Override PartName="/ppt/notesSlides/notesSlide25.xml" ContentType="application/vnd.openxmlformats-officedocument.presentationml.notesSlid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theme/themeOverride8.xml" ContentType="application/vnd.openxmlformats-officedocument.themeOverride+xml"/>
  <Override PartName="/ppt/notesSlides/notesSlide26.xml" ContentType="application/vnd.openxmlformats-officedocument.presentationml.notesSlid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theme/themeOverride9.xml" ContentType="application/vnd.openxmlformats-officedocument.themeOverrid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theme/themeOverride10.xml" ContentType="application/vnd.openxmlformats-officedocument.themeOverride+xml"/>
  <Override PartName="/ppt/notesSlides/notesSlide27.xml" ContentType="application/vnd.openxmlformats-officedocument.presentationml.notesSlid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theme/themeOverride11.xml" ContentType="application/vnd.openxmlformats-officedocument.themeOverr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theme/themeOverride12.xml" ContentType="application/vnd.openxmlformats-officedocument.themeOverride+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theme/themeOverride13.xml" ContentType="application/vnd.openxmlformats-officedocument.themeOverride+xml"/>
  <Override PartName="/ppt/notesSlides/notesSlide30.xml" ContentType="application/vnd.openxmlformats-officedocument.presentationml.notesSlide+xml"/>
  <Override PartName="/ppt/charts/chart15.xml" ContentType="application/vnd.openxmlformats-officedocument.drawingml.chart+xml"/>
  <Override PartName="/ppt/charts/style15.xml" ContentType="application/vnd.ms-office.chartstyle+xml"/>
  <Override PartName="/ppt/charts/colors15.xml" ContentType="application/vnd.ms-office.chartcolorstyle+xml"/>
  <Override PartName="/ppt/theme/themeOverride14.xml" ContentType="application/vnd.openxmlformats-officedocument.themeOverride+xml"/>
  <Override PartName="/ppt/notesSlides/notesSlide31.xml" ContentType="application/vnd.openxmlformats-officedocument.presentationml.notesSlide+xml"/>
  <Override PartName="/ppt/charts/chart16.xml" ContentType="application/vnd.openxmlformats-officedocument.drawingml.chart+xml"/>
  <Override PartName="/ppt/charts/style16.xml" ContentType="application/vnd.ms-office.chartstyle+xml"/>
  <Override PartName="/ppt/charts/colors16.xml" ContentType="application/vnd.ms-office.chartcolorstyle+xml"/>
  <Override PartName="/ppt/theme/themeOverride15.xml" ContentType="application/vnd.openxmlformats-officedocument.themeOverride+xml"/>
  <Override PartName="/ppt/notesSlides/notesSlide32.xml" ContentType="application/vnd.openxmlformats-officedocument.presentationml.notesSlide+xml"/>
  <Override PartName="/ppt/charts/chart17.xml" ContentType="application/vnd.openxmlformats-officedocument.drawingml.chart+xml"/>
  <Override PartName="/ppt/charts/style17.xml" ContentType="application/vnd.ms-office.chartstyle+xml"/>
  <Override PartName="/ppt/charts/colors17.xml" ContentType="application/vnd.ms-office.chartcolorstyle+xml"/>
  <Override PartName="/ppt/theme/themeOverride16.xml" ContentType="application/vnd.openxmlformats-officedocument.themeOverr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8" r:id="rId4"/>
  </p:sldMasterIdLst>
  <p:notesMasterIdLst>
    <p:notesMasterId r:id="rId40"/>
  </p:notesMasterIdLst>
  <p:handoutMasterIdLst>
    <p:handoutMasterId r:id="rId41"/>
  </p:handoutMasterIdLst>
  <p:sldIdLst>
    <p:sldId id="410" r:id="rId5"/>
    <p:sldId id="383" r:id="rId6"/>
    <p:sldId id="409" r:id="rId7"/>
    <p:sldId id="424" r:id="rId8"/>
    <p:sldId id="425" r:id="rId9"/>
    <p:sldId id="426" r:id="rId10"/>
    <p:sldId id="427" r:id="rId11"/>
    <p:sldId id="429" r:id="rId12"/>
    <p:sldId id="428" r:id="rId13"/>
    <p:sldId id="430" r:id="rId14"/>
    <p:sldId id="431" r:id="rId15"/>
    <p:sldId id="432" r:id="rId16"/>
    <p:sldId id="433" r:id="rId17"/>
    <p:sldId id="434" r:id="rId18"/>
    <p:sldId id="435" r:id="rId19"/>
    <p:sldId id="412" r:id="rId20"/>
    <p:sldId id="411" r:id="rId21"/>
    <p:sldId id="413" r:id="rId22"/>
    <p:sldId id="414" r:id="rId23"/>
    <p:sldId id="415" r:id="rId24"/>
    <p:sldId id="438" r:id="rId25"/>
    <p:sldId id="446" r:id="rId26"/>
    <p:sldId id="439" r:id="rId27"/>
    <p:sldId id="440" r:id="rId28"/>
    <p:sldId id="441" r:id="rId29"/>
    <p:sldId id="418" r:id="rId30"/>
    <p:sldId id="443" r:id="rId31"/>
    <p:sldId id="444" r:id="rId32"/>
    <p:sldId id="445" r:id="rId33"/>
    <p:sldId id="419" r:id="rId34"/>
    <p:sldId id="420" r:id="rId35"/>
    <p:sldId id="421" r:id="rId36"/>
    <p:sldId id="422" r:id="rId37"/>
    <p:sldId id="447" r:id="rId38"/>
    <p:sldId id="398" r:id="rId39"/>
  </p:sldIdLst>
  <p:sldSz cx="12192000" cy="6858000"/>
  <p:notesSz cx="6797675" cy="9926638"/>
  <p:defaultTextStyle>
    <a:defPPr rtl="0">
      <a:defRPr lang="nl-NL"/>
    </a:defPPr>
    <a:lvl1pPr marL="0" algn="l" defTabSz="914400" rtl="0" eaLnBrk="1" latinLnBrk="0" hangingPunct="1">
      <a:defRPr lang="nl-NL" sz="1800" kern="1200">
        <a:solidFill>
          <a:schemeClr val="tx1"/>
        </a:solidFill>
        <a:latin typeface="+mn-lt"/>
        <a:ea typeface="+mn-ea"/>
        <a:cs typeface="+mn-cs"/>
      </a:defRPr>
    </a:lvl1pPr>
    <a:lvl2pPr marL="457200" algn="l" defTabSz="914400" rtl="0" eaLnBrk="1" latinLnBrk="0" hangingPunct="1">
      <a:defRPr lang="nl-NL" sz="1800" kern="1200">
        <a:solidFill>
          <a:schemeClr val="tx1"/>
        </a:solidFill>
        <a:latin typeface="+mn-lt"/>
        <a:ea typeface="+mn-ea"/>
        <a:cs typeface="+mn-cs"/>
      </a:defRPr>
    </a:lvl2pPr>
    <a:lvl3pPr marL="914400" algn="l" defTabSz="914400" rtl="0" eaLnBrk="1" latinLnBrk="0" hangingPunct="1">
      <a:defRPr lang="nl-NL" sz="1800" kern="1200">
        <a:solidFill>
          <a:schemeClr val="tx1"/>
        </a:solidFill>
        <a:latin typeface="+mn-lt"/>
        <a:ea typeface="+mn-ea"/>
        <a:cs typeface="+mn-cs"/>
      </a:defRPr>
    </a:lvl3pPr>
    <a:lvl4pPr marL="1371600" algn="l" defTabSz="914400" rtl="0" eaLnBrk="1" latinLnBrk="0" hangingPunct="1">
      <a:defRPr lang="nl-NL" sz="1800" kern="1200">
        <a:solidFill>
          <a:schemeClr val="tx1"/>
        </a:solidFill>
        <a:latin typeface="+mn-lt"/>
        <a:ea typeface="+mn-ea"/>
        <a:cs typeface="+mn-cs"/>
      </a:defRPr>
    </a:lvl4pPr>
    <a:lvl5pPr marL="1828800" algn="l" defTabSz="914400" rtl="0" eaLnBrk="1" latinLnBrk="0" hangingPunct="1">
      <a:defRPr lang="nl-NL" sz="1800" kern="1200">
        <a:solidFill>
          <a:schemeClr val="tx1"/>
        </a:solidFill>
        <a:latin typeface="+mn-lt"/>
        <a:ea typeface="+mn-ea"/>
        <a:cs typeface="+mn-cs"/>
      </a:defRPr>
    </a:lvl5pPr>
    <a:lvl6pPr marL="2286000" algn="l" defTabSz="914400" rtl="0" eaLnBrk="1" latinLnBrk="0" hangingPunct="1">
      <a:defRPr lang="nl-NL" sz="1800" kern="1200">
        <a:solidFill>
          <a:schemeClr val="tx1"/>
        </a:solidFill>
        <a:latin typeface="+mn-lt"/>
        <a:ea typeface="+mn-ea"/>
        <a:cs typeface="+mn-cs"/>
      </a:defRPr>
    </a:lvl6pPr>
    <a:lvl7pPr marL="2743200" algn="l" defTabSz="914400" rtl="0" eaLnBrk="1" latinLnBrk="0" hangingPunct="1">
      <a:defRPr lang="nl-NL" sz="1800" kern="1200">
        <a:solidFill>
          <a:schemeClr val="tx1"/>
        </a:solidFill>
        <a:latin typeface="+mn-lt"/>
        <a:ea typeface="+mn-ea"/>
        <a:cs typeface="+mn-cs"/>
      </a:defRPr>
    </a:lvl7pPr>
    <a:lvl8pPr marL="3200400" algn="l" defTabSz="914400" rtl="0" eaLnBrk="1" latinLnBrk="0" hangingPunct="1">
      <a:defRPr lang="nl-NL" sz="1800" kern="1200">
        <a:solidFill>
          <a:schemeClr val="tx1"/>
        </a:solidFill>
        <a:latin typeface="+mn-lt"/>
        <a:ea typeface="+mn-ea"/>
        <a:cs typeface="+mn-cs"/>
      </a:defRPr>
    </a:lvl8pPr>
    <a:lvl9pPr marL="3657600" algn="l" defTabSz="914400" rtl="0" eaLnBrk="1" latinLnBrk="0" hangingPunct="1">
      <a:defRPr lang="nl-NL"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3" name="Auteu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8A107856-5554-42FB-B03E-39F5DBC370B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0097" autoAdjust="0"/>
  </p:normalViewPr>
  <p:slideViewPr>
    <p:cSldViewPr snapToGrid="0">
      <p:cViewPr varScale="1">
        <p:scale>
          <a:sx n="77" d="100"/>
          <a:sy n="77" d="100"/>
        </p:scale>
        <p:origin x="1914" y="96"/>
      </p:cViewPr>
      <p:guideLst/>
    </p:cSldViewPr>
  </p:slideViewPr>
  <p:outlineViewPr>
    <p:cViewPr>
      <p:scale>
        <a:sx n="33" d="100"/>
        <a:sy n="33" d="100"/>
      </p:scale>
      <p:origin x="0" y="0"/>
    </p:cViewPr>
  </p:outlineViewPr>
  <p:notesTextViewPr>
    <p:cViewPr>
      <p:scale>
        <a:sx n="1" d="1"/>
        <a:sy n="1" d="1"/>
      </p:scale>
      <p:origin x="0" y="-690"/>
    </p:cViewPr>
  </p:notesTextViewPr>
  <p:sorterViewPr>
    <p:cViewPr>
      <p:scale>
        <a:sx n="80" d="100"/>
        <a:sy n="80" d="100"/>
      </p:scale>
      <p:origin x="0" y="0"/>
    </p:cViewPr>
  </p:sorterViewPr>
  <p:notesViewPr>
    <p:cSldViewPr snapToGrid="0" showGuides="1">
      <p:cViewPr varScale="1">
        <p:scale>
          <a:sx n="82" d="100"/>
          <a:sy n="82" d="100"/>
        </p:scale>
        <p:origin x="3930"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commentAuthors" Target="commentAuthors.xml"/><Relationship Id="rId47" Type="http://schemas.microsoft.com/office/2018/10/relationships/authors" Target="author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5.xml"/><Relationship Id="rId1" Type="http://schemas.microsoft.com/office/2011/relationships/chartStyle" Target="style5.xml"/><Relationship Id="rId4"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5.xml"/><Relationship Id="rId2" Type="http://schemas.microsoft.com/office/2011/relationships/chartColorStyle" Target="colors6.xml"/><Relationship Id="rId1" Type="http://schemas.microsoft.com/office/2011/relationships/chartStyle" Target="style6.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6.xml"/><Relationship Id="rId2" Type="http://schemas.microsoft.com/office/2011/relationships/chartColorStyle" Target="colors7.xml"/><Relationship Id="rId1" Type="http://schemas.microsoft.com/office/2011/relationships/chartStyle" Target="style7.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3" Type="http://schemas.openxmlformats.org/officeDocument/2006/relationships/themeOverride" Target="../theme/themeOverride7.xml"/><Relationship Id="rId2" Type="http://schemas.microsoft.com/office/2011/relationships/chartColorStyle" Target="colors8.xml"/><Relationship Id="rId1" Type="http://schemas.microsoft.com/office/2011/relationships/chartStyle" Target="style8.xml"/><Relationship Id="rId4" Type="http://schemas.openxmlformats.org/officeDocument/2006/relationships/package" Target="../embeddings/Microsoft_Excel_Worksheet7.xlsx"/></Relationships>
</file>

<file path=ppt/charts/_rels/chart9.xml.rels><?xml version="1.0" encoding="UTF-8" standalone="yes"?>
<Relationships xmlns="http://schemas.openxmlformats.org/package/2006/relationships"><Relationship Id="rId3" Type="http://schemas.openxmlformats.org/officeDocument/2006/relationships/themeOverride" Target="../theme/themeOverride8.xml"/><Relationship Id="rId2" Type="http://schemas.microsoft.com/office/2011/relationships/chartColorStyle" Target="colors9.xml"/><Relationship Id="rId1" Type="http://schemas.microsoft.com/office/2011/relationships/chartStyle" Target="style9.xml"/><Relationship Id="rId4"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3" Type="http://schemas.openxmlformats.org/officeDocument/2006/relationships/themeOverride" Target="../theme/themeOverride9.xml"/><Relationship Id="rId2" Type="http://schemas.microsoft.com/office/2011/relationships/chartColorStyle" Target="colors10.xml"/><Relationship Id="rId1" Type="http://schemas.microsoft.com/office/2011/relationships/chartStyle" Target="style10.xml"/><Relationship Id="rId4"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themeOverride" Target="../theme/themeOverride10.xml"/><Relationship Id="rId2" Type="http://schemas.microsoft.com/office/2011/relationships/chartColorStyle" Target="colors11.xml"/><Relationship Id="rId1" Type="http://schemas.microsoft.com/office/2011/relationships/chartStyle" Target="style11.xml"/><Relationship Id="rId4" Type="http://schemas.openxmlformats.org/officeDocument/2006/relationships/package" Target="../embeddings/Microsoft_Excel_Worksheet10.xlsx"/></Relationships>
</file>

<file path=ppt/charts/_rels/chart12.xml.rels><?xml version="1.0" encoding="UTF-8" standalone="yes"?>
<Relationships xmlns="http://schemas.openxmlformats.org/package/2006/relationships"><Relationship Id="rId3" Type="http://schemas.openxmlformats.org/officeDocument/2006/relationships/themeOverride" Target="../theme/themeOverride11.xml"/><Relationship Id="rId2" Type="http://schemas.microsoft.com/office/2011/relationships/chartColorStyle" Target="colors12.xml"/><Relationship Id="rId1" Type="http://schemas.microsoft.com/office/2011/relationships/chartStyle" Target="style12.xml"/><Relationship Id="rId4"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3" Type="http://schemas.openxmlformats.org/officeDocument/2006/relationships/themeOverride" Target="../theme/themeOverride12.xml"/><Relationship Id="rId2" Type="http://schemas.microsoft.com/office/2011/relationships/chartColorStyle" Target="colors13.xml"/><Relationship Id="rId1" Type="http://schemas.microsoft.com/office/2011/relationships/chartStyle" Target="style13.xml"/><Relationship Id="rId4"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3" Type="http://schemas.openxmlformats.org/officeDocument/2006/relationships/themeOverride" Target="../theme/themeOverride13.xml"/><Relationship Id="rId2" Type="http://schemas.microsoft.com/office/2011/relationships/chartColorStyle" Target="colors14.xml"/><Relationship Id="rId1" Type="http://schemas.microsoft.com/office/2011/relationships/chartStyle" Target="style14.xml"/><Relationship Id="rId4"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themeOverride" Target="../theme/themeOverride14.xml"/><Relationship Id="rId2" Type="http://schemas.microsoft.com/office/2011/relationships/chartColorStyle" Target="colors15.xml"/><Relationship Id="rId1" Type="http://schemas.microsoft.com/office/2011/relationships/chartStyle" Target="style15.xml"/><Relationship Id="rId4"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3" Type="http://schemas.openxmlformats.org/officeDocument/2006/relationships/themeOverride" Target="../theme/themeOverride15.xml"/><Relationship Id="rId2" Type="http://schemas.microsoft.com/office/2011/relationships/chartColorStyle" Target="colors16.xml"/><Relationship Id="rId1" Type="http://schemas.microsoft.com/office/2011/relationships/chartStyle" Target="style16.xml"/><Relationship Id="rId4"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3" Type="http://schemas.openxmlformats.org/officeDocument/2006/relationships/themeOverride" Target="../theme/themeOverride16.xml"/><Relationship Id="rId2" Type="http://schemas.microsoft.com/office/2011/relationships/chartColorStyle" Target="colors17.xml"/><Relationship Id="rId1" Type="http://schemas.microsoft.com/office/2011/relationships/chartStyle" Target="style17.xml"/><Relationship Id="rId4" Type="http://schemas.openxmlformats.org/officeDocument/2006/relationships/package" Target="../embeddings/Microsoft_Excel_Worksheet16.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cap="none" spc="0" normalizeH="0" baseline="0">
                <a:solidFill>
                  <a:schemeClr val="dk1">
                    <a:lumMod val="50000"/>
                    <a:lumOff val="50000"/>
                  </a:schemeClr>
                </a:solidFill>
                <a:latin typeface="+mj-lt"/>
                <a:ea typeface="+mj-ea"/>
                <a:cs typeface="+mj-cs"/>
              </a:defRPr>
            </a:pPr>
            <a:r>
              <a:rPr lang="nl-BE"/>
              <a:t>Autofinancieringsmarge</a:t>
            </a:r>
          </a:p>
        </c:rich>
      </c:tx>
      <c:overlay val="0"/>
      <c:spPr>
        <a:noFill/>
        <a:ln>
          <a:noFill/>
        </a:ln>
        <a:effectLst/>
      </c:spPr>
      <c:txPr>
        <a:bodyPr rot="0" spcFirstLastPara="1" vertOverflow="ellipsis" vert="horz" wrap="square" anchor="ctr" anchorCtr="1"/>
        <a:lstStyle/>
        <a:p>
          <a:pPr>
            <a:defRPr sz="2128" b="1" i="0" u="none" strike="noStrike" kern="1200" cap="none" spc="0" normalizeH="0" baseline="0">
              <a:solidFill>
                <a:schemeClr val="dk1">
                  <a:lumMod val="50000"/>
                  <a:lumOff val="50000"/>
                </a:schemeClr>
              </a:solidFill>
              <a:latin typeface="+mj-lt"/>
              <a:ea typeface="+mj-ea"/>
              <a:cs typeface="+mj-cs"/>
            </a:defRPr>
          </a:pPr>
          <a:endParaRPr lang="nl-BE"/>
        </a:p>
      </c:txPr>
    </c:title>
    <c:autoTitleDeleted val="0"/>
    <c:plotArea>
      <c:layout/>
      <c:barChart>
        <c:barDir val="col"/>
        <c:grouping val="clustered"/>
        <c:varyColors val="0"/>
        <c:ser>
          <c:idx val="0"/>
          <c:order val="0"/>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dk1">
                        <a:lumMod val="75000"/>
                        <a:lumOff val="25000"/>
                      </a:schemeClr>
                    </a:solidFill>
                    <a:latin typeface="+mn-lt"/>
                    <a:ea typeface="+mn-ea"/>
                    <a:cs typeface="+mn-cs"/>
                  </a:defRPr>
                </a:pPr>
                <a:endParaRPr lang="nl-BE"/>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dk1">
                          <a:lumMod val="35000"/>
                          <a:lumOff val="65000"/>
                        </a:schemeClr>
                      </a:solidFill>
                      <a:round/>
                    </a:ln>
                    <a:effectLst/>
                  </c:spPr>
                </c15:leaderLines>
              </c:ext>
            </c:extLst>
          </c:dLbls>
          <c:cat>
            <c:strRef>
              <c:f>Evolutie_AFM!$H$10:$M$10</c:f>
              <c:strCache>
                <c:ptCount val="6"/>
                <c:pt idx="0">
                  <c:v>2020</c:v>
                </c:pt>
                <c:pt idx="1">
                  <c:v>2021</c:v>
                </c:pt>
                <c:pt idx="2">
                  <c:v>2022</c:v>
                </c:pt>
                <c:pt idx="3">
                  <c:v>2023</c:v>
                </c:pt>
                <c:pt idx="4">
                  <c:v>2024</c:v>
                </c:pt>
                <c:pt idx="5">
                  <c:v>2025</c:v>
                </c:pt>
              </c:strCache>
              <c:extLst/>
            </c:strRef>
          </c:cat>
          <c:val>
            <c:numRef>
              <c:f>Evolutie_AFM!$H$11:$M$11</c:f>
              <c:numCache>
                <c:formatCode>#,##0.00</c:formatCode>
                <c:ptCount val="6"/>
                <c:pt idx="0">
                  <c:v>3159418</c:v>
                </c:pt>
                <c:pt idx="1">
                  <c:v>2691199</c:v>
                </c:pt>
                <c:pt idx="2">
                  <c:v>2378510</c:v>
                </c:pt>
                <c:pt idx="3">
                  <c:v>5660926</c:v>
                </c:pt>
                <c:pt idx="4">
                  <c:v>3279402</c:v>
                </c:pt>
                <c:pt idx="5">
                  <c:v>4322398</c:v>
                </c:pt>
              </c:numCache>
              <c:extLst/>
            </c:numRef>
          </c:val>
          <c:extLst>
            <c:ext xmlns:c16="http://schemas.microsoft.com/office/drawing/2014/chart" uri="{C3380CC4-5D6E-409C-BE32-E72D297353CC}">
              <c16:uniqueId val="{00000000-62B0-4A81-9799-6CA252ECB2AD}"/>
            </c:ext>
          </c:extLst>
        </c:ser>
        <c:dLbls>
          <c:dLblPos val="inEnd"/>
          <c:showLegendKey val="0"/>
          <c:showVal val="1"/>
          <c:showCatName val="0"/>
          <c:showSerName val="0"/>
          <c:showPercent val="0"/>
          <c:showBubbleSize val="0"/>
        </c:dLbls>
        <c:gapWidth val="267"/>
        <c:overlap val="-43"/>
        <c:axId val="1124318144"/>
        <c:axId val="1124317664"/>
      </c:barChart>
      <c:catAx>
        <c:axId val="1124318144"/>
        <c:scaling>
          <c:orientation val="minMax"/>
        </c:scaling>
        <c:delete val="0"/>
        <c:axPos val="b"/>
        <c:majorGridlines>
          <c:spPr>
            <a:ln w="9525" cap="flat" cmpd="sng" algn="ctr">
              <a:solidFill>
                <a:schemeClr val="dk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1197" b="0" i="0" u="none" strike="noStrike" kern="1200" cap="none" spc="0" normalizeH="0" baseline="0">
                <a:solidFill>
                  <a:schemeClr val="dk1">
                    <a:lumMod val="65000"/>
                    <a:lumOff val="35000"/>
                  </a:schemeClr>
                </a:solidFill>
                <a:latin typeface="+mn-lt"/>
                <a:ea typeface="+mn-ea"/>
                <a:cs typeface="+mn-cs"/>
              </a:defRPr>
            </a:pPr>
            <a:endParaRPr lang="nl-BE"/>
          </a:p>
        </c:txPr>
        <c:crossAx val="1124317664"/>
        <c:crosses val="autoZero"/>
        <c:auto val="1"/>
        <c:lblAlgn val="ctr"/>
        <c:lblOffset val="100"/>
        <c:noMultiLvlLbl val="0"/>
      </c:catAx>
      <c:valAx>
        <c:axId val="1124317664"/>
        <c:scaling>
          <c:orientation val="minMax"/>
        </c:scaling>
        <c:delete val="0"/>
        <c:axPos val="l"/>
        <c:majorGridlines>
          <c:spPr>
            <a:ln w="9525" cap="flat" cmpd="sng" algn="ctr">
              <a:solidFill>
                <a:schemeClr val="dk1">
                  <a:lumMod val="15000"/>
                  <a:lumOff val="85000"/>
                </a:schemeClr>
              </a:solidFill>
              <a:round/>
            </a:ln>
            <a:effectLst/>
          </c:spPr>
        </c:majorGridlines>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dk1">
                    <a:lumMod val="65000"/>
                    <a:lumOff val="35000"/>
                  </a:schemeClr>
                </a:solidFill>
                <a:latin typeface="+mn-lt"/>
                <a:ea typeface="+mn-ea"/>
                <a:cs typeface="+mn-cs"/>
              </a:defRPr>
            </a:pPr>
            <a:endParaRPr lang="nl-BE"/>
          </a:p>
        </c:txPr>
        <c:crossAx val="1124318144"/>
        <c:crosses val="autoZero"/>
        <c:crossBetween val="between"/>
      </c:valAx>
      <c:spPr>
        <a:pattFill prst="ltDnDiag">
          <a:fgClr>
            <a:schemeClr val="dk1">
              <a:lumMod val="15000"/>
              <a:lumOff val="85000"/>
            </a:schemeClr>
          </a:fgClr>
          <a:bgClr>
            <a:schemeClr val="lt1"/>
          </a:bgClr>
        </a:pattFill>
        <a:ln>
          <a:noFill/>
        </a:ln>
        <a:effectLst/>
      </c:spPr>
    </c:plotArea>
    <c:plotVisOnly val="1"/>
    <c:dispBlanksAs val="gap"/>
    <c:showDLblsOverMax val="0"/>
  </c:chart>
  <c:spPr>
    <a:solidFill>
      <a:schemeClr val="lt1"/>
    </a:solidFill>
    <a:ln w="9525" cap="flat" cmpd="sng" algn="ctr">
      <a:solidFill>
        <a:schemeClr val="dk1">
          <a:lumMod val="15000"/>
          <a:lumOff val="85000"/>
        </a:schemeClr>
      </a:solidFill>
      <a:round/>
    </a:ln>
    <a:effectLst/>
  </c:spPr>
  <c:txPr>
    <a:bodyPr/>
    <a:lstStyle/>
    <a:p>
      <a:pPr>
        <a:defRPr/>
      </a:pPr>
      <a:endParaRPr lang="nl-B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layout>
        <c:manualLayout>
          <c:xMode val="edge"/>
          <c:yMode val="edge"/>
          <c:x val="2.7682737169517902E-2"/>
          <c:y val="3.0263726761781237E-2"/>
        </c:manualLayout>
      </c:layout>
      <c:overlay val="0"/>
      <c:spPr>
        <a:noFill/>
        <a:ln>
          <a:noFill/>
        </a:ln>
        <a:effectLst/>
      </c:spPr>
      <c:txPr>
        <a:bodyPr rot="0" spcFirstLastPara="1" vertOverflow="ellipsis" vert="horz" wrap="square" anchor="ctr" anchorCtr="1"/>
        <a:lstStyle/>
        <a:p>
          <a:pPr>
            <a:defRPr sz="1600" b="1" i="0" u="none" strike="noStrike" kern="1200" cap="all" baseline="0">
              <a:solidFill>
                <a:schemeClr val="tx1">
                  <a:lumMod val="65000"/>
                  <a:lumOff val="35000"/>
                </a:schemeClr>
              </a:solidFill>
              <a:latin typeface="+mn-lt"/>
              <a:ea typeface="+mn-ea"/>
              <a:cs typeface="+mn-cs"/>
            </a:defRPr>
          </a:pPr>
          <a:endParaRPr lang="nl-BE"/>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Exploitatieuitgaven!$B$26</c:f>
              <c:strCache>
                <c:ptCount val="1"/>
                <c:pt idx="0">
                  <c:v>2025</c:v>
                </c:pt>
              </c:strCache>
            </c:strRef>
          </c:tx>
          <c:dPt>
            <c:idx val="0"/>
            <c:bubble3D val="0"/>
            <c:spPr>
              <a:solidFill>
                <a:schemeClr val="accent1"/>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1-2390-424C-BA5C-C96B9DE8FCB0}"/>
              </c:ext>
            </c:extLst>
          </c:dPt>
          <c:dPt>
            <c:idx val="1"/>
            <c:bubble3D val="0"/>
            <c:spPr>
              <a:solidFill>
                <a:schemeClr val="accent2"/>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3-2390-424C-BA5C-C96B9DE8FCB0}"/>
              </c:ext>
            </c:extLst>
          </c:dPt>
          <c:dPt>
            <c:idx val="2"/>
            <c:bubble3D val="0"/>
            <c:spPr>
              <a:solidFill>
                <a:schemeClr val="accent3"/>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5-2390-424C-BA5C-C96B9DE8FCB0}"/>
              </c:ext>
            </c:extLst>
          </c:dPt>
          <c:dPt>
            <c:idx val="3"/>
            <c:bubble3D val="0"/>
            <c:spPr>
              <a:solidFill>
                <a:schemeClr val="accent4"/>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7-2390-424C-BA5C-C96B9DE8FCB0}"/>
              </c:ext>
            </c:extLst>
          </c:dPt>
          <c:dPt>
            <c:idx val="4"/>
            <c:bubble3D val="0"/>
            <c:spPr>
              <a:solidFill>
                <a:schemeClr val="accent5"/>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9-2390-424C-BA5C-C96B9DE8FCB0}"/>
              </c:ext>
            </c:extLst>
          </c:dPt>
          <c:dPt>
            <c:idx val="5"/>
            <c:bubble3D val="0"/>
            <c:spPr>
              <a:solidFill>
                <a:schemeClr val="accent6"/>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B-2390-424C-BA5C-C96B9DE8FCB0}"/>
              </c:ext>
            </c:extLst>
          </c:dPt>
          <c:dLbls>
            <c:dLbl>
              <c:idx val="0"/>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1"/>
                      </a:solidFill>
                      <a:latin typeface="+mn-lt"/>
                      <a:ea typeface="+mn-ea"/>
                      <a:cs typeface="+mn-cs"/>
                    </a:defRPr>
                  </a:pPr>
                  <a:endParaRPr lang="nl-BE"/>
                </a:p>
              </c:txPr>
              <c:dLblPos val="outEnd"/>
              <c:showLegendKey val="0"/>
              <c:showVal val="0"/>
              <c:showCatName val="1"/>
              <c:showSerName val="0"/>
              <c:showPercent val="1"/>
              <c:showBubbleSize val="0"/>
              <c:extLst>
                <c:ext xmlns:c16="http://schemas.microsoft.com/office/drawing/2014/chart" uri="{C3380CC4-5D6E-409C-BE32-E72D297353CC}">
                  <c16:uniqueId val="{00000001-2390-424C-BA5C-C96B9DE8FCB0}"/>
                </c:ext>
              </c:extLst>
            </c:dLbl>
            <c:dLbl>
              <c:idx val="1"/>
              <c:layout>
                <c:manualLayout>
                  <c:x val="0.12182477967858994"/>
                  <c:y val="-1.7293558149589279E-2"/>
                </c:manualLayout>
              </c:layout>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2"/>
                      </a:solidFill>
                      <a:latin typeface="+mn-lt"/>
                      <a:ea typeface="+mn-ea"/>
                      <a:cs typeface="+mn-cs"/>
                    </a:defRPr>
                  </a:pPr>
                  <a:endParaRPr lang="nl-BE"/>
                </a:p>
              </c:txPr>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3-2390-424C-BA5C-C96B9DE8FCB0}"/>
                </c:ext>
              </c:extLst>
            </c:dLbl>
            <c:dLbl>
              <c:idx val="2"/>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3"/>
                      </a:solidFill>
                      <a:latin typeface="+mn-lt"/>
                      <a:ea typeface="+mn-ea"/>
                      <a:cs typeface="+mn-cs"/>
                    </a:defRPr>
                  </a:pPr>
                  <a:endParaRPr lang="nl-BE"/>
                </a:p>
              </c:txPr>
              <c:dLblPos val="outEnd"/>
              <c:showLegendKey val="0"/>
              <c:showVal val="0"/>
              <c:showCatName val="1"/>
              <c:showSerName val="0"/>
              <c:showPercent val="1"/>
              <c:showBubbleSize val="0"/>
              <c:extLst>
                <c:ext xmlns:c16="http://schemas.microsoft.com/office/drawing/2014/chart" uri="{C3380CC4-5D6E-409C-BE32-E72D297353CC}">
                  <c16:uniqueId val="{00000005-2390-424C-BA5C-C96B9DE8FCB0}"/>
                </c:ext>
              </c:extLst>
            </c:dLbl>
            <c:dLbl>
              <c:idx val="3"/>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4"/>
                      </a:solidFill>
                      <a:latin typeface="+mn-lt"/>
                      <a:ea typeface="+mn-ea"/>
                      <a:cs typeface="+mn-cs"/>
                    </a:defRPr>
                  </a:pPr>
                  <a:endParaRPr lang="nl-BE"/>
                </a:p>
              </c:txPr>
              <c:dLblPos val="outEnd"/>
              <c:showLegendKey val="0"/>
              <c:showVal val="0"/>
              <c:showCatName val="1"/>
              <c:showSerName val="0"/>
              <c:showPercent val="1"/>
              <c:showBubbleSize val="0"/>
              <c:extLst>
                <c:ext xmlns:c16="http://schemas.microsoft.com/office/drawing/2014/chart" uri="{C3380CC4-5D6E-409C-BE32-E72D297353CC}">
                  <c16:uniqueId val="{00000007-2390-424C-BA5C-C96B9DE8FCB0}"/>
                </c:ext>
              </c:extLst>
            </c:dLbl>
            <c:dLbl>
              <c:idx val="4"/>
              <c:layout>
                <c:manualLayout>
                  <c:x val="-8.5536547433903626E-2"/>
                  <c:y val="4.3233895373973198E-3"/>
                </c:manualLayout>
              </c:layout>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5"/>
                      </a:solidFill>
                      <a:latin typeface="+mn-lt"/>
                      <a:ea typeface="+mn-ea"/>
                      <a:cs typeface="+mn-cs"/>
                    </a:defRPr>
                  </a:pPr>
                  <a:endParaRPr lang="nl-BE"/>
                </a:p>
              </c:txPr>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9-2390-424C-BA5C-C96B9DE8FCB0}"/>
                </c:ext>
              </c:extLst>
            </c:dLbl>
            <c:dLbl>
              <c:idx val="5"/>
              <c:layout>
                <c:manualLayout>
                  <c:x val="9.5904613789528248E-2"/>
                  <c:y val="-8.6467790747946395E-3"/>
                </c:manualLayout>
              </c:layout>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6"/>
                      </a:solidFill>
                      <a:latin typeface="+mn-lt"/>
                      <a:ea typeface="+mn-ea"/>
                      <a:cs typeface="+mn-cs"/>
                    </a:defRPr>
                  </a:pPr>
                  <a:endParaRPr lang="nl-BE"/>
                </a:p>
              </c:txPr>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B-2390-424C-BA5C-C96B9DE8FCB0}"/>
                </c:ext>
              </c:extLst>
            </c:dLbl>
            <c:spPr>
              <a:noFill/>
              <a:ln>
                <a:noFill/>
              </a:ln>
              <a:effectLst/>
            </c:spPr>
            <c:dLblPos val="outEnd"/>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Exploitatieuitgaven!$A$27:$A$32</c:f>
              <c:strCache>
                <c:ptCount val="6"/>
                <c:pt idx="0">
                  <c:v>Goederen en diensten</c:v>
                </c:pt>
                <c:pt idx="1">
                  <c:v>Bezoldigingen, sociale lasten en pensioenen</c:v>
                </c:pt>
                <c:pt idx="2">
                  <c:v>Individuele hulpverlening door het O.C.M.W.</c:v>
                </c:pt>
                <c:pt idx="3">
                  <c:v>Toegestane werkingssubsidies</c:v>
                </c:pt>
                <c:pt idx="4">
                  <c:v>Andere operationele uitgaven</c:v>
                </c:pt>
                <c:pt idx="5">
                  <c:v>Financiële uitgaven</c:v>
                </c:pt>
              </c:strCache>
            </c:strRef>
          </c:cat>
          <c:val>
            <c:numRef>
              <c:f>Exploitatieuitgaven!$B$27:$B$32</c:f>
              <c:numCache>
                <c:formatCode>#,##0.00</c:formatCode>
                <c:ptCount val="6"/>
                <c:pt idx="0">
                  <c:v>4581022</c:v>
                </c:pt>
                <c:pt idx="1">
                  <c:v>14645287</c:v>
                </c:pt>
                <c:pt idx="2">
                  <c:v>1270488</c:v>
                </c:pt>
                <c:pt idx="3">
                  <c:v>5733328</c:v>
                </c:pt>
                <c:pt idx="4">
                  <c:v>214257</c:v>
                </c:pt>
                <c:pt idx="5">
                  <c:v>142524</c:v>
                </c:pt>
              </c:numCache>
            </c:numRef>
          </c:val>
          <c:extLst>
            <c:ext xmlns:c16="http://schemas.microsoft.com/office/drawing/2014/chart" uri="{C3380CC4-5D6E-409C-BE32-E72D297353CC}">
              <c16:uniqueId val="{0000000C-2390-424C-BA5C-C96B9DE8FCB0}"/>
            </c:ext>
          </c:extLst>
        </c:ser>
        <c:dLbls>
          <c:dLblPos val="outEnd"/>
          <c:showLegendKey val="0"/>
          <c:showVal val="0"/>
          <c:showCatName val="0"/>
          <c:showSerName val="0"/>
          <c:showPercent val="1"/>
          <c:showBubbleSize val="0"/>
          <c:showLeaderLines val="1"/>
        </c:dLbls>
      </c:pie3D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nl-BE"/>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overlay val="0"/>
      <c:spPr>
        <a:noFill/>
        <a:ln>
          <a:noFill/>
        </a:ln>
        <a:effectLst/>
      </c:spPr>
      <c:txPr>
        <a:bodyPr rot="0" spcFirstLastPara="1" vertOverflow="ellipsis" vert="horz" wrap="square" anchor="ctr" anchorCtr="1"/>
        <a:lstStyle/>
        <a:p>
          <a:pPr>
            <a:defRPr sz="1800" b="1" i="0" u="none" strike="noStrike" kern="1200" spc="0" baseline="0">
              <a:solidFill>
                <a:schemeClr val="tx1">
                  <a:lumMod val="65000"/>
                  <a:lumOff val="35000"/>
                </a:schemeClr>
              </a:solidFill>
              <a:latin typeface="+mn-lt"/>
              <a:ea typeface="+mn-ea"/>
              <a:cs typeface="+mn-cs"/>
            </a:defRPr>
          </a:pPr>
          <a:endParaRPr lang="nl-BE"/>
        </a:p>
      </c:txPr>
    </c:title>
    <c:autoTitleDeleted val="0"/>
    <c:plotArea>
      <c:layout/>
      <c:barChart>
        <c:barDir val="col"/>
        <c:grouping val="clustered"/>
        <c:varyColors val="0"/>
        <c:ser>
          <c:idx val="0"/>
          <c:order val="0"/>
          <c:tx>
            <c:strRef>
              <c:f>EU!$A$83</c:f>
              <c:strCache>
                <c:ptCount val="1"/>
                <c:pt idx="0">
                  <c:v>EXPLOITATIE UITGAVEN</c:v>
                </c:pt>
              </c:strCache>
            </c:strRef>
          </c:tx>
          <c:spPr>
            <a:solidFill>
              <a:schemeClr val="accent1"/>
            </a:solidFill>
            <a:ln>
              <a:noFill/>
            </a:ln>
            <a:effectLst/>
          </c:spPr>
          <c:invertIfNegative val="0"/>
          <c:cat>
            <c:numRef>
              <c:f>EU!$B$82:$G$82</c:f>
              <c:numCache>
                <c:formatCode>General</c:formatCode>
                <c:ptCount val="6"/>
                <c:pt idx="0">
                  <c:v>2020</c:v>
                </c:pt>
                <c:pt idx="1">
                  <c:v>2021</c:v>
                </c:pt>
                <c:pt idx="2">
                  <c:v>2022</c:v>
                </c:pt>
                <c:pt idx="3">
                  <c:v>2023</c:v>
                </c:pt>
                <c:pt idx="4">
                  <c:v>2024</c:v>
                </c:pt>
                <c:pt idx="5">
                  <c:v>2025</c:v>
                </c:pt>
              </c:numCache>
            </c:numRef>
          </c:cat>
          <c:val>
            <c:numRef>
              <c:f>EU!$B$83:$G$83</c:f>
              <c:numCache>
                <c:formatCode>#,##0</c:formatCode>
                <c:ptCount val="6"/>
                <c:pt idx="0">
                  <c:v>19399802</c:v>
                </c:pt>
                <c:pt idx="1">
                  <c:v>19136372</c:v>
                </c:pt>
                <c:pt idx="2">
                  <c:v>21347484</c:v>
                </c:pt>
                <c:pt idx="3">
                  <c:v>22744636</c:v>
                </c:pt>
                <c:pt idx="4">
                  <c:v>25003829</c:v>
                </c:pt>
                <c:pt idx="5">
                  <c:v>26586905</c:v>
                </c:pt>
              </c:numCache>
            </c:numRef>
          </c:val>
          <c:extLst>
            <c:ext xmlns:c16="http://schemas.microsoft.com/office/drawing/2014/chart" uri="{C3380CC4-5D6E-409C-BE32-E72D297353CC}">
              <c16:uniqueId val="{00000000-D1C8-477C-9E62-1C1457FAF148}"/>
            </c:ext>
          </c:extLst>
        </c:ser>
        <c:dLbls>
          <c:showLegendKey val="0"/>
          <c:showVal val="0"/>
          <c:showCatName val="0"/>
          <c:showSerName val="0"/>
          <c:showPercent val="0"/>
          <c:showBubbleSize val="0"/>
        </c:dLbls>
        <c:gapWidth val="219"/>
        <c:overlap val="-27"/>
        <c:axId val="810813087"/>
        <c:axId val="810811167"/>
      </c:barChart>
      <c:catAx>
        <c:axId val="81081308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810811167"/>
        <c:crosses val="autoZero"/>
        <c:auto val="1"/>
        <c:lblAlgn val="ctr"/>
        <c:lblOffset val="100"/>
        <c:noMultiLvlLbl val="0"/>
      </c:catAx>
      <c:valAx>
        <c:axId val="810811167"/>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810813087"/>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nl-BE"/>
    </a:p>
  </c:txPr>
  <c:externalData r:id="rId4">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overlay val="0"/>
      <c:spPr>
        <a:noFill/>
        <a:ln>
          <a:noFill/>
        </a:ln>
        <a:effectLst/>
      </c:spPr>
      <c:txPr>
        <a:bodyPr rot="0" spcFirstLastPara="1" vertOverflow="ellipsis" vert="horz" wrap="square" anchor="ctr" anchorCtr="1"/>
        <a:lstStyle/>
        <a:p>
          <a:pPr>
            <a:defRPr sz="1600" b="1" i="0" u="none" strike="noStrike" kern="1200" baseline="0">
              <a:solidFill>
                <a:schemeClr val="tx2"/>
              </a:solidFill>
              <a:latin typeface="+mn-lt"/>
              <a:ea typeface="+mn-ea"/>
              <a:cs typeface="+mn-cs"/>
            </a:defRPr>
          </a:pPr>
          <a:endParaRPr lang="nl-BE"/>
        </a:p>
      </c:txPr>
    </c:title>
    <c:autoTitleDeleted val="0"/>
    <c:plotArea>
      <c:layout/>
      <c:barChart>
        <c:barDir val="col"/>
        <c:grouping val="clustered"/>
        <c:varyColors val="0"/>
        <c:ser>
          <c:idx val="0"/>
          <c:order val="0"/>
          <c:tx>
            <c:strRef>
              <c:f>EU!$A$5</c:f>
              <c:strCache>
                <c:ptCount val="1"/>
                <c:pt idx="0">
                  <c:v>Goederen en diensten</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c:spPr>
          <c:invertIfNegative val="0"/>
          <c:cat>
            <c:numRef>
              <c:f>EU!$B$4:$G$4</c:f>
              <c:numCache>
                <c:formatCode>General</c:formatCode>
                <c:ptCount val="6"/>
                <c:pt idx="0">
                  <c:v>2020</c:v>
                </c:pt>
                <c:pt idx="1">
                  <c:v>2021</c:v>
                </c:pt>
                <c:pt idx="2">
                  <c:v>2022</c:v>
                </c:pt>
                <c:pt idx="3">
                  <c:v>2023</c:v>
                </c:pt>
                <c:pt idx="4">
                  <c:v>2024</c:v>
                </c:pt>
                <c:pt idx="5">
                  <c:v>2025</c:v>
                </c:pt>
              </c:numCache>
            </c:numRef>
          </c:cat>
          <c:val>
            <c:numRef>
              <c:f>EU!$B$5:$G$5</c:f>
              <c:numCache>
                <c:formatCode>#,##0</c:formatCode>
                <c:ptCount val="6"/>
                <c:pt idx="0">
                  <c:v>3368486</c:v>
                </c:pt>
                <c:pt idx="1">
                  <c:v>3217579</c:v>
                </c:pt>
                <c:pt idx="2">
                  <c:v>3641358</c:v>
                </c:pt>
                <c:pt idx="3">
                  <c:v>3432803</c:v>
                </c:pt>
                <c:pt idx="4">
                  <c:v>4317079</c:v>
                </c:pt>
                <c:pt idx="5">
                  <c:v>4581022</c:v>
                </c:pt>
              </c:numCache>
            </c:numRef>
          </c:val>
          <c:extLst>
            <c:ext xmlns:c16="http://schemas.microsoft.com/office/drawing/2014/chart" uri="{C3380CC4-5D6E-409C-BE32-E72D297353CC}">
              <c16:uniqueId val="{00000000-C18E-45CD-8B57-B73AA2347373}"/>
            </c:ext>
          </c:extLst>
        </c:ser>
        <c:dLbls>
          <c:showLegendKey val="0"/>
          <c:showVal val="0"/>
          <c:showCatName val="0"/>
          <c:showSerName val="0"/>
          <c:showPercent val="0"/>
          <c:showBubbleSize val="0"/>
        </c:dLbls>
        <c:gapWidth val="100"/>
        <c:overlap val="-24"/>
        <c:axId val="627909871"/>
        <c:axId val="627909391"/>
      </c:barChart>
      <c:catAx>
        <c:axId val="627909871"/>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2"/>
                </a:solidFill>
                <a:latin typeface="+mn-lt"/>
                <a:ea typeface="+mn-ea"/>
                <a:cs typeface="+mn-cs"/>
              </a:defRPr>
            </a:pPr>
            <a:endParaRPr lang="nl-BE"/>
          </a:p>
        </c:txPr>
        <c:crossAx val="627909391"/>
        <c:crosses val="autoZero"/>
        <c:auto val="1"/>
        <c:lblAlgn val="ctr"/>
        <c:lblOffset val="100"/>
        <c:noMultiLvlLbl val="0"/>
      </c:catAx>
      <c:valAx>
        <c:axId val="627909391"/>
        <c:scaling>
          <c:orientation val="minMax"/>
        </c:scaling>
        <c:delete val="0"/>
        <c:axPos val="l"/>
        <c:majorGridlines>
          <c:spPr>
            <a:ln w="9525" cap="flat" cmpd="sng" algn="ctr">
              <a:solidFill>
                <a:schemeClr val="tx2">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2"/>
                </a:solidFill>
                <a:latin typeface="+mn-lt"/>
                <a:ea typeface="+mn-ea"/>
                <a:cs typeface="+mn-cs"/>
              </a:defRPr>
            </a:pPr>
            <a:endParaRPr lang="nl-BE"/>
          </a:p>
        </c:txPr>
        <c:crossAx val="627909871"/>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nl-BE"/>
    </a:p>
  </c:txPr>
  <c:externalData r:id="rId4">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nl-BE"/>
        </a:p>
      </c:txPr>
    </c:title>
    <c:autoTitleDeleted val="0"/>
    <c:plotArea>
      <c:layout/>
      <c:barChart>
        <c:barDir val="col"/>
        <c:grouping val="clustered"/>
        <c:varyColors val="0"/>
        <c:ser>
          <c:idx val="0"/>
          <c:order val="0"/>
          <c:tx>
            <c:strRef>
              <c:f>Blad1!$B$25</c:f>
              <c:strCache>
                <c:ptCount val="1"/>
                <c:pt idx="0">
                  <c:v>Verbruik in MWh</c:v>
                </c:pt>
              </c:strCache>
            </c:strRef>
          </c:tx>
          <c:spPr>
            <a:solidFill>
              <a:schemeClr val="accent1"/>
            </a:solidFill>
            <a:ln>
              <a:noFill/>
            </a:ln>
            <a:effectLst/>
          </c:spPr>
          <c:invertIfNegative val="0"/>
          <c:cat>
            <c:strRef>
              <c:f>Blad1!$C$24:$H$24</c:f>
              <c:strCache>
                <c:ptCount val="6"/>
                <c:pt idx="0">
                  <c:v>2020</c:v>
                </c:pt>
                <c:pt idx="1">
                  <c:v>2021</c:v>
                </c:pt>
                <c:pt idx="2">
                  <c:v>2022</c:v>
                </c:pt>
                <c:pt idx="3">
                  <c:v>2023</c:v>
                </c:pt>
                <c:pt idx="4">
                  <c:v>2024</c:v>
                </c:pt>
                <c:pt idx="5">
                  <c:v>2025</c:v>
                </c:pt>
              </c:strCache>
            </c:strRef>
          </c:cat>
          <c:val>
            <c:numRef>
              <c:f>Blad1!$C$25:$H$25</c:f>
              <c:numCache>
                <c:formatCode>#,##0.00</c:formatCode>
                <c:ptCount val="6"/>
                <c:pt idx="0">
                  <c:v>956.92599999999993</c:v>
                </c:pt>
                <c:pt idx="1">
                  <c:v>845.12400000000002</c:v>
                </c:pt>
                <c:pt idx="2">
                  <c:v>797.03800000000001</c:v>
                </c:pt>
                <c:pt idx="3">
                  <c:v>742.51799999999992</c:v>
                </c:pt>
                <c:pt idx="4">
                  <c:v>702.37800000000004</c:v>
                </c:pt>
                <c:pt idx="5">
                  <c:v>644.83199999999999</c:v>
                </c:pt>
              </c:numCache>
            </c:numRef>
          </c:val>
          <c:extLst>
            <c:ext xmlns:c16="http://schemas.microsoft.com/office/drawing/2014/chart" uri="{C3380CC4-5D6E-409C-BE32-E72D297353CC}">
              <c16:uniqueId val="{00000000-50D9-4D94-B3B4-57B7BE358622}"/>
            </c:ext>
          </c:extLst>
        </c:ser>
        <c:dLbls>
          <c:showLegendKey val="0"/>
          <c:showVal val="0"/>
          <c:showCatName val="0"/>
          <c:showSerName val="0"/>
          <c:showPercent val="0"/>
          <c:showBubbleSize val="0"/>
        </c:dLbls>
        <c:gapWidth val="219"/>
        <c:overlap val="-27"/>
        <c:axId val="1047029776"/>
        <c:axId val="1047030256"/>
      </c:barChart>
      <c:catAx>
        <c:axId val="10470297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1047030256"/>
        <c:crosses val="autoZero"/>
        <c:auto val="1"/>
        <c:lblAlgn val="ctr"/>
        <c:lblOffset val="100"/>
        <c:noMultiLvlLbl val="0"/>
      </c:catAx>
      <c:valAx>
        <c:axId val="1047030256"/>
        <c:scaling>
          <c:orientation val="minMax"/>
        </c:scaling>
        <c:delete val="0"/>
        <c:axPos val="l"/>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104702977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nl-BE"/>
    </a:p>
  </c:txPr>
  <c:externalData r:id="rId4">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nl-BE"/>
        </a:p>
      </c:txPr>
    </c:title>
    <c:autoTitleDeleted val="0"/>
    <c:plotArea>
      <c:layout/>
      <c:barChart>
        <c:barDir val="col"/>
        <c:grouping val="clustered"/>
        <c:varyColors val="0"/>
        <c:ser>
          <c:idx val="0"/>
          <c:order val="0"/>
          <c:tx>
            <c:strRef>
              <c:f>Blad1!$B$30</c:f>
              <c:strCache>
                <c:ptCount val="1"/>
                <c:pt idx="0">
                  <c:v>Facturen</c:v>
                </c:pt>
              </c:strCache>
            </c:strRef>
          </c:tx>
          <c:spPr>
            <a:solidFill>
              <a:schemeClr val="accent1"/>
            </a:solidFill>
            <a:ln>
              <a:noFill/>
            </a:ln>
            <a:effectLst/>
          </c:spPr>
          <c:invertIfNegative val="0"/>
          <c:cat>
            <c:strRef>
              <c:f>Blad1!$C$29:$H$29</c:f>
              <c:strCache>
                <c:ptCount val="6"/>
                <c:pt idx="0">
                  <c:v>2020</c:v>
                </c:pt>
                <c:pt idx="1">
                  <c:v>2021</c:v>
                </c:pt>
                <c:pt idx="2">
                  <c:v>2022</c:v>
                </c:pt>
                <c:pt idx="3">
                  <c:v>2023</c:v>
                </c:pt>
                <c:pt idx="4">
                  <c:v>2024</c:v>
                </c:pt>
                <c:pt idx="5">
                  <c:v>2025</c:v>
                </c:pt>
              </c:strCache>
            </c:strRef>
          </c:cat>
          <c:val>
            <c:numRef>
              <c:f>Blad1!$C$30:$H$30</c:f>
              <c:numCache>
                <c:formatCode>#,##0.00</c:formatCode>
                <c:ptCount val="6"/>
                <c:pt idx="0">
                  <c:v>188329.92000000004</c:v>
                </c:pt>
                <c:pt idx="1">
                  <c:v>249673.38</c:v>
                </c:pt>
                <c:pt idx="2">
                  <c:v>338212.81070000003</c:v>
                </c:pt>
                <c:pt idx="3">
                  <c:v>181048.72999999998</c:v>
                </c:pt>
                <c:pt idx="4">
                  <c:v>155743.89999999997</c:v>
                </c:pt>
                <c:pt idx="5">
                  <c:v>168886.09000000003</c:v>
                </c:pt>
              </c:numCache>
            </c:numRef>
          </c:val>
          <c:extLst>
            <c:ext xmlns:c16="http://schemas.microsoft.com/office/drawing/2014/chart" uri="{C3380CC4-5D6E-409C-BE32-E72D297353CC}">
              <c16:uniqueId val="{00000000-E8D1-4ABF-B1F3-760893D590F4}"/>
            </c:ext>
          </c:extLst>
        </c:ser>
        <c:dLbls>
          <c:showLegendKey val="0"/>
          <c:showVal val="0"/>
          <c:showCatName val="0"/>
          <c:showSerName val="0"/>
          <c:showPercent val="0"/>
          <c:showBubbleSize val="0"/>
        </c:dLbls>
        <c:gapWidth val="219"/>
        <c:overlap val="-27"/>
        <c:axId val="1143227536"/>
        <c:axId val="1143226576"/>
      </c:barChart>
      <c:catAx>
        <c:axId val="114322753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1143226576"/>
        <c:crosses val="autoZero"/>
        <c:auto val="1"/>
        <c:lblAlgn val="ctr"/>
        <c:lblOffset val="100"/>
        <c:noMultiLvlLbl val="0"/>
      </c:catAx>
      <c:valAx>
        <c:axId val="1143226576"/>
        <c:scaling>
          <c:orientation val="minMax"/>
        </c:scaling>
        <c:delete val="0"/>
        <c:axPos val="l"/>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114322753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nl-BE"/>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overlay val="0"/>
      <c:spPr>
        <a:noFill/>
        <a:ln>
          <a:noFill/>
        </a:ln>
        <a:effectLst/>
      </c:spPr>
      <c:txPr>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endParaRPr lang="nl-BE"/>
        </a:p>
      </c:txPr>
    </c:title>
    <c:autoTitleDeleted val="0"/>
    <c:plotArea>
      <c:layout/>
      <c:barChart>
        <c:barDir val="col"/>
        <c:grouping val="clustered"/>
        <c:varyColors val="0"/>
        <c:ser>
          <c:idx val="0"/>
          <c:order val="0"/>
          <c:tx>
            <c:strRef>
              <c:f>EU!$A$14</c:f>
              <c:strCache>
                <c:ptCount val="1"/>
                <c:pt idx="0">
                  <c:v>Bezoldigingen, sociale lasten en pensioenen</c:v>
                </c:pt>
              </c:strCache>
            </c:strRef>
          </c:tx>
          <c:spPr>
            <a:solidFill>
              <a:schemeClr val="accent1"/>
            </a:solidFill>
            <a:ln>
              <a:noFill/>
            </a:ln>
            <a:effectLst/>
          </c:spPr>
          <c:invertIfNegative val="0"/>
          <c:cat>
            <c:numRef>
              <c:f>EU!$B$13:$G$13</c:f>
              <c:numCache>
                <c:formatCode>General</c:formatCode>
                <c:ptCount val="6"/>
                <c:pt idx="0">
                  <c:v>2020</c:v>
                </c:pt>
                <c:pt idx="1">
                  <c:v>2021</c:v>
                </c:pt>
                <c:pt idx="2">
                  <c:v>2022</c:v>
                </c:pt>
                <c:pt idx="3">
                  <c:v>2023</c:v>
                </c:pt>
                <c:pt idx="4">
                  <c:v>2024</c:v>
                </c:pt>
                <c:pt idx="5">
                  <c:v>2025</c:v>
                </c:pt>
              </c:numCache>
            </c:numRef>
          </c:cat>
          <c:val>
            <c:numRef>
              <c:f>EU!$B$14:$G$14</c:f>
              <c:numCache>
                <c:formatCode>#,##0</c:formatCode>
                <c:ptCount val="6"/>
                <c:pt idx="0">
                  <c:v>8842071</c:v>
                </c:pt>
                <c:pt idx="1">
                  <c:v>9078855</c:v>
                </c:pt>
                <c:pt idx="2">
                  <c:v>9951145</c:v>
                </c:pt>
                <c:pt idx="3">
                  <c:v>10997671</c:v>
                </c:pt>
                <c:pt idx="4">
                  <c:v>11610550</c:v>
                </c:pt>
                <c:pt idx="5">
                  <c:v>12047480</c:v>
                </c:pt>
              </c:numCache>
            </c:numRef>
          </c:val>
          <c:extLst>
            <c:ext xmlns:c16="http://schemas.microsoft.com/office/drawing/2014/chart" uri="{C3380CC4-5D6E-409C-BE32-E72D297353CC}">
              <c16:uniqueId val="{00000000-FA7F-4383-8BFE-FB2D8488E11C}"/>
            </c:ext>
          </c:extLst>
        </c:ser>
        <c:dLbls>
          <c:showLegendKey val="0"/>
          <c:showVal val="0"/>
          <c:showCatName val="0"/>
          <c:showSerName val="0"/>
          <c:showPercent val="0"/>
          <c:showBubbleSize val="0"/>
        </c:dLbls>
        <c:gapWidth val="219"/>
        <c:overlap val="-27"/>
        <c:axId val="726237839"/>
        <c:axId val="726235439"/>
      </c:barChart>
      <c:catAx>
        <c:axId val="72623783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726235439"/>
        <c:crosses val="autoZero"/>
        <c:auto val="1"/>
        <c:lblAlgn val="ctr"/>
        <c:lblOffset val="100"/>
        <c:noMultiLvlLbl val="0"/>
      </c:catAx>
      <c:valAx>
        <c:axId val="726235439"/>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726237839"/>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nl-BE"/>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nl-BE"/>
        </a:p>
      </c:txPr>
    </c:title>
    <c:autoTitleDeleted val="0"/>
    <c:plotArea>
      <c:layout/>
      <c:barChart>
        <c:barDir val="col"/>
        <c:grouping val="clustered"/>
        <c:varyColors val="0"/>
        <c:ser>
          <c:idx val="0"/>
          <c:order val="0"/>
          <c:tx>
            <c:strRef>
              <c:f>EU!$A$38</c:f>
              <c:strCache>
                <c:ptCount val="1"/>
                <c:pt idx="0">
                  <c:v>Individuele hulpverlening door het O.C.M.W.</c:v>
                </c:pt>
              </c:strCache>
            </c:strRef>
          </c:tx>
          <c:spPr>
            <a:solidFill>
              <a:schemeClr val="accent1"/>
            </a:solidFill>
            <a:ln>
              <a:noFill/>
            </a:ln>
            <a:effectLst/>
          </c:spPr>
          <c:invertIfNegative val="0"/>
          <c:cat>
            <c:numRef>
              <c:f>EU!$B$37:$G$37</c:f>
              <c:numCache>
                <c:formatCode>General</c:formatCode>
                <c:ptCount val="6"/>
                <c:pt idx="0">
                  <c:v>2020</c:v>
                </c:pt>
                <c:pt idx="1">
                  <c:v>2021</c:v>
                </c:pt>
                <c:pt idx="2">
                  <c:v>2022</c:v>
                </c:pt>
                <c:pt idx="3">
                  <c:v>2023</c:v>
                </c:pt>
                <c:pt idx="4">
                  <c:v>2024</c:v>
                </c:pt>
                <c:pt idx="5">
                  <c:v>2025</c:v>
                </c:pt>
              </c:numCache>
            </c:numRef>
          </c:cat>
          <c:val>
            <c:numRef>
              <c:f>EU!$B$38:$G$38</c:f>
              <c:numCache>
                <c:formatCode>#,##0</c:formatCode>
                <c:ptCount val="6"/>
                <c:pt idx="0">
                  <c:v>774488</c:v>
                </c:pt>
                <c:pt idx="1">
                  <c:v>735313</c:v>
                </c:pt>
                <c:pt idx="2">
                  <c:v>1015590</c:v>
                </c:pt>
                <c:pt idx="3">
                  <c:v>1204173</c:v>
                </c:pt>
                <c:pt idx="4">
                  <c:v>1155643</c:v>
                </c:pt>
                <c:pt idx="5">
                  <c:v>1270488</c:v>
                </c:pt>
              </c:numCache>
            </c:numRef>
          </c:val>
          <c:extLst>
            <c:ext xmlns:c16="http://schemas.microsoft.com/office/drawing/2014/chart" uri="{C3380CC4-5D6E-409C-BE32-E72D297353CC}">
              <c16:uniqueId val="{00000000-DBEA-4393-B18E-489FDB095910}"/>
            </c:ext>
          </c:extLst>
        </c:ser>
        <c:dLbls>
          <c:showLegendKey val="0"/>
          <c:showVal val="0"/>
          <c:showCatName val="0"/>
          <c:showSerName val="0"/>
          <c:showPercent val="0"/>
          <c:showBubbleSize val="0"/>
        </c:dLbls>
        <c:gapWidth val="219"/>
        <c:overlap val="-27"/>
        <c:axId val="457592479"/>
        <c:axId val="457593439"/>
      </c:barChart>
      <c:catAx>
        <c:axId val="45759247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457593439"/>
        <c:crosses val="autoZero"/>
        <c:auto val="1"/>
        <c:lblAlgn val="ctr"/>
        <c:lblOffset val="100"/>
        <c:noMultiLvlLbl val="0"/>
      </c:catAx>
      <c:valAx>
        <c:axId val="457593439"/>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457592479"/>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nl-BE"/>
    </a:p>
  </c:txPr>
  <c:externalData r:id="rId4">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nl-BE"/>
        </a:p>
      </c:txPr>
    </c:title>
    <c:autoTitleDeleted val="0"/>
    <c:plotArea>
      <c:layout/>
      <c:barChart>
        <c:barDir val="col"/>
        <c:grouping val="clustered"/>
        <c:varyColors val="0"/>
        <c:ser>
          <c:idx val="0"/>
          <c:order val="0"/>
          <c:tx>
            <c:strRef>
              <c:f>EU!$A$44</c:f>
              <c:strCache>
                <c:ptCount val="1"/>
                <c:pt idx="0">
                  <c:v>Toegestane werkingssubsidies</c:v>
                </c:pt>
              </c:strCache>
            </c:strRef>
          </c:tx>
          <c:spPr>
            <a:solidFill>
              <a:schemeClr val="accent1"/>
            </a:solidFill>
            <a:ln>
              <a:noFill/>
            </a:ln>
            <a:effectLst/>
          </c:spPr>
          <c:invertIfNegative val="0"/>
          <c:cat>
            <c:numRef>
              <c:f>EU!$B$43:$G$43</c:f>
              <c:numCache>
                <c:formatCode>General</c:formatCode>
                <c:ptCount val="6"/>
                <c:pt idx="0">
                  <c:v>2020</c:v>
                </c:pt>
                <c:pt idx="1">
                  <c:v>2021</c:v>
                </c:pt>
                <c:pt idx="2">
                  <c:v>2022</c:v>
                </c:pt>
                <c:pt idx="3">
                  <c:v>2023</c:v>
                </c:pt>
                <c:pt idx="4">
                  <c:v>2024</c:v>
                </c:pt>
                <c:pt idx="5">
                  <c:v>2025</c:v>
                </c:pt>
              </c:numCache>
            </c:numRef>
          </c:cat>
          <c:val>
            <c:numRef>
              <c:f>EU!$B$44:$G$44</c:f>
              <c:numCache>
                <c:formatCode>#,##0</c:formatCode>
                <c:ptCount val="6"/>
                <c:pt idx="0">
                  <c:v>4659826</c:v>
                </c:pt>
                <c:pt idx="1">
                  <c:v>4338626</c:v>
                </c:pt>
                <c:pt idx="2">
                  <c:v>4948687</c:v>
                </c:pt>
                <c:pt idx="3">
                  <c:v>5339295</c:v>
                </c:pt>
                <c:pt idx="4">
                  <c:v>6054646</c:v>
                </c:pt>
                <c:pt idx="5">
                  <c:v>5733328</c:v>
                </c:pt>
              </c:numCache>
            </c:numRef>
          </c:val>
          <c:extLst>
            <c:ext xmlns:c16="http://schemas.microsoft.com/office/drawing/2014/chart" uri="{C3380CC4-5D6E-409C-BE32-E72D297353CC}">
              <c16:uniqueId val="{00000000-355D-4A92-866E-30C0C0C116AA}"/>
            </c:ext>
          </c:extLst>
        </c:ser>
        <c:dLbls>
          <c:showLegendKey val="0"/>
          <c:showVal val="0"/>
          <c:showCatName val="0"/>
          <c:showSerName val="0"/>
          <c:showPercent val="0"/>
          <c:showBubbleSize val="0"/>
        </c:dLbls>
        <c:gapWidth val="219"/>
        <c:overlap val="-27"/>
        <c:axId val="462582031"/>
        <c:axId val="462580591"/>
      </c:barChart>
      <c:catAx>
        <c:axId val="46258203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462580591"/>
        <c:crosses val="autoZero"/>
        <c:auto val="1"/>
        <c:lblAlgn val="ctr"/>
        <c:lblOffset val="100"/>
        <c:noMultiLvlLbl val="0"/>
      </c:catAx>
      <c:valAx>
        <c:axId val="462580591"/>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462582031"/>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nl-BE"/>
    </a:p>
  </c:txPr>
  <c:externalData r:id="rId4">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dPt>
            <c:idx val="0"/>
            <c:bubble3D val="0"/>
            <c:spPr>
              <a:solidFill>
                <a:schemeClr val="accent1"/>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1-0521-4AC8-B0C5-833B3994D216}"/>
              </c:ext>
            </c:extLst>
          </c:dPt>
          <c:dPt>
            <c:idx val="1"/>
            <c:bubble3D val="0"/>
            <c:spPr>
              <a:solidFill>
                <a:schemeClr val="accent2"/>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3-0521-4AC8-B0C5-833B3994D216}"/>
              </c:ext>
            </c:extLst>
          </c:dPt>
          <c:dPt>
            <c:idx val="2"/>
            <c:bubble3D val="0"/>
            <c:spPr>
              <a:solidFill>
                <a:schemeClr val="accent3"/>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5-0521-4AC8-B0C5-833B3994D216}"/>
              </c:ext>
            </c:extLst>
          </c:dPt>
          <c:dPt>
            <c:idx val="3"/>
            <c:bubble3D val="0"/>
            <c:spPr>
              <a:solidFill>
                <a:schemeClr val="accent4"/>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7-0521-4AC8-B0C5-833B3994D216}"/>
              </c:ext>
            </c:extLst>
          </c:dPt>
          <c:dPt>
            <c:idx val="4"/>
            <c:bubble3D val="0"/>
            <c:spPr>
              <a:solidFill>
                <a:schemeClr val="accent5"/>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9-0521-4AC8-B0C5-833B3994D216}"/>
              </c:ext>
            </c:extLst>
          </c:dPt>
          <c:dPt>
            <c:idx val="5"/>
            <c:bubble3D val="0"/>
            <c:spPr>
              <a:solidFill>
                <a:schemeClr val="accent6"/>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B-0521-4AC8-B0C5-833B3994D216}"/>
              </c:ext>
            </c:extLst>
          </c:dPt>
          <c:dLbls>
            <c:dLbl>
              <c:idx val="0"/>
              <c:layout>
                <c:manualLayout>
                  <c:x val="0.14432417429919511"/>
                  <c:y val="0"/>
                </c:manualLayout>
              </c:layout>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1"/>
                      </a:solidFill>
                      <a:latin typeface="+mn-lt"/>
                      <a:ea typeface="+mn-ea"/>
                      <a:cs typeface="+mn-cs"/>
                    </a:defRPr>
                  </a:pPr>
                  <a:endParaRPr lang="nl-BE"/>
                </a:p>
              </c:txPr>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1-0521-4AC8-B0C5-833B3994D216}"/>
                </c:ext>
              </c:extLst>
            </c:dLbl>
            <c:dLbl>
              <c:idx val="1"/>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2"/>
                      </a:solidFill>
                      <a:latin typeface="+mn-lt"/>
                      <a:ea typeface="+mn-ea"/>
                      <a:cs typeface="+mn-cs"/>
                    </a:defRPr>
                  </a:pPr>
                  <a:endParaRPr lang="nl-BE"/>
                </a:p>
              </c:txPr>
              <c:dLblPos val="outEnd"/>
              <c:showLegendKey val="0"/>
              <c:showVal val="0"/>
              <c:showCatName val="1"/>
              <c:showSerName val="0"/>
              <c:showPercent val="1"/>
              <c:showBubbleSize val="0"/>
              <c:extLst>
                <c:ext xmlns:c16="http://schemas.microsoft.com/office/drawing/2014/chart" uri="{C3380CC4-5D6E-409C-BE32-E72D297353CC}">
                  <c16:uniqueId val="{00000003-0521-4AC8-B0C5-833B3994D216}"/>
                </c:ext>
              </c:extLst>
            </c:dLbl>
            <c:dLbl>
              <c:idx val="2"/>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3"/>
                      </a:solidFill>
                      <a:latin typeface="+mn-lt"/>
                      <a:ea typeface="+mn-ea"/>
                      <a:cs typeface="+mn-cs"/>
                    </a:defRPr>
                  </a:pPr>
                  <a:endParaRPr lang="nl-BE"/>
                </a:p>
              </c:txPr>
              <c:dLblPos val="outEnd"/>
              <c:showLegendKey val="0"/>
              <c:showVal val="0"/>
              <c:showCatName val="1"/>
              <c:showSerName val="0"/>
              <c:showPercent val="1"/>
              <c:showBubbleSize val="0"/>
              <c:extLst>
                <c:ext xmlns:c16="http://schemas.microsoft.com/office/drawing/2014/chart" uri="{C3380CC4-5D6E-409C-BE32-E72D297353CC}">
                  <c16:uniqueId val="{00000005-0521-4AC8-B0C5-833B3994D216}"/>
                </c:ext>
              </c:extLst>
            </c:dLbl>
            <c:dLbl>
              <c:idx val="3"/>
              <c:layout>
                <c:manualLayout>
                  <c:x val="-0.13599777962808773"/>
                  <c:y val="0"/>
                </c:manualLayout>
              </c:layout>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4"/>
                      </a:solidFill>
                      <a:latin typeface="+mn-lt"/>
                      <a:ea typeface="+mn-ea"/>
                      <a:cs typeface="+mn-cs"/>
                    </a:defRPr>
                  </a:pPr>
                  <a:endParaRPr lang="nl-BE"/>
                </a:p>
              </c:txPr>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7-0521-4AC8-B0C5-833B3994D216}"/>
                </c:ext>
              </c:extLst>
            </c:dLbl>
            <c:dLbl>
              <c:idx val="4"/>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5"/>
                      </a:solidFill>
                      <a:latin typeface="+mn-lt"/>
                      <a:ea typeface="+mn-ea"/>
                      <a:cs typeface="+mn-cs"/>
                    </a:defRPr>
                  </a:pPr>
                  <a:endParaRPr lang="nl-BE"/>
                </a:p>
              </c:txPr>
              <c:dLblPos val="outEnd"/>
              <c:showLegendKey val="0"/>
              <c:showVal val="0"/>
              <c:showCatName val="1"/>
              <c:showSerName val="0"/>
              <c:showPercent val="1"/>
              <c:showBubbleSize val="0"/>
              <c:extLst>
                <c:ext xmlns:c16="http://schemas.microsoft.com/office/drawing/2014/chart" uri="{C3380CC4-5D6E-409C-BE32-E72D297353CC}">
                  <c16:uniqueId val="{00000009-0521-4AC8-B0C5-833B3994D216}"/>
                </c:ext>
              </c:extLst>
            </c:dLbl>
            <c:dLbl>
              <c:idx val="5"/>
              <c:layout>
                <c:manualLayout>
                  <c:x val="8.3263946711074108E-2"/>
                  <c:y val="0"/>
                </c:manualLayout>
              </c:layout>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6"/>
                      </a:solidFill>
                      <a:latin typeface="+mn-lt"/>
                      <a:ea typeface="+mn-ea"/>
                      <a:cs typeface="+mn-cs"/>
                    </a:defRPr>
                  </a:pPr>
                  <a:endParaRPr lang="nl-BE"/>
                </a:p>
              </c:txPr>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B-0521-4AC8-B0C5-833B3994D216}"/>
                </c:ext>
              </c:extLst>
            </c:dLbl>
            <c:spPr>
              <a:noFill/>
              <a:ln>
                <a:noFill/>
              </a:ln>
              <a:effectLst/>
            </c:spPr>
            <c:dLblPos val="outEnd"/>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Exploitatieontvangsten!$B$37:$B$42</c:f>
              <c:strCache>
                <c:ptCount val="6"/>
                <c:pt idx="0">
                  <c:v>Ontvangsten uit de werking</c:v>
                </c:pt>
                <c:pt idx="1">
                  <c:v>Fiscale ontvangsten en boetes</c:v>
                </c:pt>
                <c:pt idx="2">
                  <c:v>Werkingssubsidies</c:v>
                </c:pt>
                <c:pt idx="3">
                  <c:v>Recuperatie individuele hulpverlening</c:v>
                </c:pt>
                <c:pt idx="4">
                  <c:v>Andere operationele ontvangsten</c:v>
                </c:pt>
                <c:pt idx="5">
                  <c:v>Financiële ontvangsten</c:v>
                </c:pt>
              </c:strCache>
            </c:strRef>
          </c:cat>
          <c:val>
            <c:numRef>
              <c:f>Exploitatieontvangsten!$C$37:$C$42</c:f>
              <c:numCache>
                <c:formatCode>#,##0.00</c:formatCode>
                <c:ptCount val="6"/>
                <c:pt idx="0">
                  <c:v>1075494</c:v>
                </c:pt>
                <c:pt idx="1">
                  <c:v>19432882</c:v>
                </c:pt>
                <c:pt idx="2">
                  <c:v>10375249</c:v>
                </c:pt>
                <c:pt idx="3">
                  <c:v>136205</c:v>
                </c:pt>
                <c:pt idx="4">
                  <c:v>144915</c:v>
                </c:pt>
                <c:pt idx="5">
                  <c:v>393594</c:v>
                </c:pt>
              </c:numCache>
            </c:numRef>
          </c:val>
          <c:extLst>
            <c:ext xmlns:c16="http://schemas.microsoft.com/office/drawing/2014/chart" uri="{C3380CC4-5D6E-409C-BE32-E72D297353CC}">
              <c16:uniqueId val="{0000000C-0521-4AC8-B0C5-833B3994D216}"/>
            </c:ext>
          </c:extLst>
        </c:ser>
        <c:dLbls>
          <c:dLblPos val="outEnd"/>
          <c:showLegendKey val="0"/>
          <c:showVal val="0"/>
          <c:showCatName val="0"/>
          <c:showSerName val="0"/>
          <c:showPercent val="1"/>
          <c:showBubbleSize val="0"/>
          <c:showLeaderLines val="1"/>
        </c:dLbls>
      </c:pie3D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nl-BE"/>
    </a:p>
  </c:txPr>
  <c:externalData r:id="rId4">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overlay val="0"/>
      <c:spPr>
        <a:noFill/>
        <a:ln>
          <a:noFill/>
        </a:ln>
        <a:effectLst/>
      </c:spPr>
      <c:txPr>
        <a:bodyPr rot="0" spcFirstLastPara="1" vertOverflow="ellipsis" vert="horz" wrap="square" anchor="ctr" anchorCtr="1"/>
        <a:lstStyle/>
        <a:p>
          <a:pPr>
            <a:defRPr sz="1600" b="1" i="0" u="none" strike="noStrike" kern="1200" spc="0" baseline="0">
              <a:solidFill>
                <a:schemeClr val="tx1">
                  <a:lumMod val="65000"/>
                  <a:lumOff val="35000"/>
                </a:schemeClr>
              </a:solidFill>
              <a:latin typeface="+mn-lt"/>
              <a:ea typeface="+mn-ea"/>
              <a:cs typeface="+mn-cs"/>
            </a:defRPr>
          </a:pPr>
          <a:endParaRPr lang="nl-BE"/>
        </a:p>
      </c:txPr>
    </c:title>
    <c:autoTitleDeleted val="0"/>
    <c:plotArea>
      <c:layout/>
      <c:barChart>
        <c:barDir val="col"/>
        <c:grouping val="clustered"/>
        <c:varyColors val="0"/>
        <c:ser>
          <c:idx val="0"/>
          <c:order val="0"/>
          <c:tx>
            <c:strRef>
              <c:f>EO!$A$72</c:f>
              <c:strCache>
                <c:ptCount val="1"/>
                <c:pt idx="0">
                  <c:v>EXPLOITATIE ONTVANGSTEN</c:v>
                </c:pt>
              </c:strCache>
            </c:strRef>
          </c:tx>
          <c:spPr>
            <a:solidFill>
              <a:schemeClr val="accent1"/>
            </a:solidFill>
            <a:ln>
              <a:noFill/>
            </a:ln>
            <a:effectLst/>
          </c:spPr>
          <c:invertIfNegative val="0"/>
          <c:cat>
            <c:numRef>
              <c:f>EO!$B$71:$G$71</c:f>
              <c:numCache>
                <c:formatCode>General</c:formatCode>
                <c:ptCount val="6"/>
                <c:pt idx="0">
                  <c:v>2020</c:v>
                </c:pt>
                <c:pt idx="1">
                  <c:v>2021</c:v>
                </c:pt>
                <c:pt idx="2">
                  <c:v>2022</c:v>
                </c:pt>
                <c:pt idx="3">
                  <c:v>2023</c:v>
                </c:pt>
                <c:pt idx="4">
                  <c:v>2024</c:v>
                </c:pt>
                <c:pt idx="5">
                  <c:v>2025</c:v>
                </c:pt>
              </c:numCache>
            </c:numRef>
          </c:cat>
          <c:val>
            <c:numRef>
              <c:f>EO!$B$72:$G$72</c:f>
              <c:numCache>
                <c:formatCode>#,##0</c:formatCode>
                <c:ptCount val="6"/>
                <c:pt idx="0">
                  <c:v>23147314</c:v>
                </c:pt>
                <c:pt idx="1">
                  <c:v>22357787</c:v>
                </c:pt>
                <c:pt idx="2">
                  <c:v>24303201</c:v>
                </c:pt>
                <c:pt idx="3">
                  <c:v>28874907</c:v>
                </c:pt>
                <c:pt idx="4">
                  <c:v>28837796</c:v>
                </c:pt>
                <c:pt idx="5">
                  <c:v>31558340</c:v>
                </c:pt>
              </c:numCache>
            </c:numRef>
          </c:val>
          <c:extLst>
            <c:ext xmlns:c16="http://schemas.microsoft.com/office/drawing/2014/chart" uri="{C3380CC4-5D6E-409C-BE32-E72D297353CC}">
              <c16:uniqueId val="{00000000-211C-4EBF-8935-40363C4B7996}"/>
            </c:ext>
          </c:extLst>
        </c:ser>
        <c:dLbls>
          <c:showLegendKey val="0"/>
          <c:showVal val="0"/>
          <c:showCatName val="0"/>
          <c:showSerName val="0"/>
          <c:showPercent val="0"/>
          <c:showBubbleSize val="0"/>
        </c:dLbls>
        <c:gapWidth val="219"/>
        <c:overlap val="-27"/>
        <c:axId val="717266831"/>
        <c:axId val="717266351"/>
      </c:barChart>
      <c:catAx>
        <c:axId val="71726683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717266351"/>
        <c:crosses val="autoZero"/>
        <c:auto val="1"/>
        <c:lblAlgn val="ctr"/>
        <c:lblOffset val="100"/>
        <c:noMultiLvlLbl val="0"/>
      </c:catAx>
      <c:valAx>
        <c:axId val="717266351"/>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717266831"/>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nl-BE"/>
    </a:p>
  </c:txPr>
  <c:externalData r:id="rId4">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nl-BE"/>
        </a:p>
      </c:txPr>
    </c:title>
    <c:autoTitleDeleted val="0"/>
    <c:plotArea>
      <c:layout/>
      <c:barChart>
        <c:barDir val="col"/>
        <c:grouping val="clustered"/>
        <c:varyColors val="0"/>
        <c:ser>
          <c:idx val="0"/>
          <c:order val="0"/>
          <c:tx>
            <c:strRef>
              <c:f>EO!$A$6</c:f>
              <c:strCache>
                <c:ptCount val="1"/>
                <c:pt idx="0">
                  <c:v>Ontvangsten uit de werking</c:v>
                </c:pt>
              </c:strCache>
            </c:strRef>
          </c:tx>
          <c:spPr>
            <a:solidFill>
              <a:schemeClr val="accent1"/>
            </a:solidFill>
            <a:ln>
              <a:noFill/>
            </a:ln>
            <a:effectLst/>
          </c:spPr>
          <c:invertIfNegative val="0"/>
          <c:cat>
            <c:numRef>
              <c:f>EO!$B$5:$G$5</c:f>
              <c:numCache>
                <c:formatCode>General</c:formatCode>
                <c:ptCount val="6"/>
                <c:pt idx="0">
                  <c:v>2020</c:v>
                </c:pt>
                <c:pt idx="1">
                  <c:v>2021</c:v>
                </c:pt>
                <c:pt idx="2">
                  <c:v>2022</c:v>
                </c:pt>
                <c:pt idx="3">
                  <c:v>2023</c:v>
                </c:pt>
                <c:pt idx="4">
                  <c:v>2024</c:v>
                </c:pt>
                <c:pt idx="5">
                  <c:v>2025</c:v>
                </c:pt>
              </c:numCache>
            </c:numRef>
          </c:cat>
          <c:val>
            <c:numRef>
              <c:f>EO!$B$6:$G$6</c:f>
              <c:numCache>
                <c:formatCode>#,##0</c:formatCode>
                <c:ptCount val="6"/>
                <c:pt idx="0">
                  <c:v>989299</c:v>
                </c:pt>
                <c:pt idx="1">
                  <c:v>1062547</c:v>
                </c:pt>
                <c:pt idx="2">
                  <c:v>1078462</c:v>
                </c:pt>
                <c:pt idx="3">
                  <c:v>1040808</c:v>
                </c:pt>
                <c:pt idx="4">
                  <c:v>1135907</c:v>
                </c:pt>
                <c:pt idx="5">
                  <c:v>1075494</c:v>
                </c:pt>
              </c:numCache>
            </c:numRef>
          </c:val>
          <c:extLst>
            <c:ext xmlns:c16="http://schemas.microsoft.com/office/drawing/2014/chart" uri="{C3380CC4-5D6E-409C-BE32-E72D297353CC}">
              <c16:uniqueId val="{00000000-FAC8-483E-8E50-4614EC471A8F}"/>
            </c:ext>
          </c:extLst>
        </c:ser>
        <c:dLbls>
          <c:showLegendKey val="0"/>
          <c:showVal val="0"/>
          <c:showCatName val="0"/>
          <c:showSerName val="0"/>
          <c:showPercent val="0"/>
          <c:showBubbleSize val="0"/>
        </c:dLbls>
        <c:gapWidth val="219"/>
        <c:overlap val="-27"/>
        <c:axId val="385480687"/>
        <c:axId val="385481647"/>
      </c:barChart>
      <c:catAx>
        <c:axId val="38548068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385481647"/>
        <c:crosses val="autoZero"/>
        <c:auto val="1"/>
        <c:lblAlgn val="ctr"/>
        <c:lblOffset val="100"/>
        <c:noMultiLvlLbl val="0"/>
      </c:catAx>
      <c:valAx>
        <c:axId val="385481647"/>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385480687"/>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nl-BE"/>
    </a:p>
  </c:txPr>
  <c:externalData r:id="rId4">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nl-BE"/>
              <a:t>Personenbelasting</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nl-BE"/>
        </a:p>
      </c:txPr>
    </c:title>
    <c:autoTitleDeleted val="0"/>
    <c:plotArea>
      <c:layout/>
      <c:barChart>
        <c:barDir val="col"/>
        <c:grouping val="clustered"/>
        <c:varyColors val="0"/>
        <c:ser>
          <c:idx val="0"/>
          <c:order val="0"/>
          <c:tx>
            <c:strRef>
              <c:f>PB!$B$1</c:f>
              <c:strCache>
                <c:ptCount val="1"/>
                <c:pt idx="0">
                  <c:v>Effectieve inkohieringen</c:v>
                </c:pt>
              </c:strCache>
            </c:strRef>
          </c:tx>
          <c:spPr>
            <a:solidFill>
              <a:schemeClr val="accent1"/>
            </a:solidFill>
            <a:ln>
              <a:noFill/>
            </a:ln>
            <a:effectLst/>
          </c:spPr>
          <c:invertIfNegative val="0"/>
          <c:val>
            <c:numRef>
              <c:f>PB!$B$2:$B$7</c:f>
              <c:numCache>
                <c:formatCode>General</c:formatCode>
                <c:ptCount val="6"/>
                <c:pt idx="0">
                  <c:v>7422669.3200000031</c:v>
                </c:pt>
                <c:pt idx="1">
                  <c:v>7906342.009999997</c:v>
                </c:pt>
                <c:pt idx="2">
                  <c:v>8316518</c:v>
                </c:pt>
                <c:pt idx="3">
                  <c:v>9115532.6200000048</c:v>
                </c:pt>
                <c:pt idx="4">
                  <c:v>9467244.3099999912</c:v>
                </c:pt>
                <c:pt idx="5">
                  <c:v>9833370.0299999993</c:v>
                </c:pt>
              </c:numCache>
            </c:numRef>
          </c:val>
          <c:extLst>
            <c:ext xmlns:c16="http://schemas.microsoft.com/office/drawing/2014/chart" uri="{C3380CC4-5D6E-409C-BE32-E72D297353CC}">
              <c16:uniqueId val="{00000000-FF14-45A5-A778-71CBFEF1A7CD}"/>
            </c:ext>
          </c:extLst>
        </c:ser>
        <c:dLbls>
          <c:showLegendKey val="0"/>
          <c:showVal val="0"/>
          <c:showCatName val="0"/>
          <c:showSerName val="0"/>
          <c:showPercent val="0"/>
          <c:showBubbleSize val="0"/>
        </c:dLbls>
        <c:gapWidth val="219"/>
        <c:overlap val="-27"/>
        <c:axId val="2062452416"/>
        <c:axId val="2062454336"/>
      </c:barChart>
      <c:lineChart>
        <c:grouping val="standard"/>
        <c:varyColors val="0"/>
        <c:ser>
          <c:idx val="1"/>
          <c:order val="1"/>
          <c:tx>
            <c:strRef>
              <c:f>PB!$C$1</c:f>
              <c:strCache>
                <c:ptCount val="1"/>
                <c:pt idx="0">
                  <c:v>Stortingen</c:v>
                </c:pt>
              </c:strCache>
            </c:strRef>
          </c:tx>
          <c:spPr>
            <a:ln w="28575" cap="rnd">
              <a:solidFill>
                <a:schemeClr val="accent2"/>
              </a:solidFill>
              <a:round/>
            </a:ln>
            <a:effectLst/>
          </c:spPr>
          <c:marker>
            <c:symbol val="none"/>
          </c:marker>
          <c:val>
            <c:numRef>
              <c:f>PB!$C$2:$C$7</c:f>
              <c:numCache>
                <c:formatCode>General</c:formatCode>
                <c:ptCount val="6"/>
                <c:pt idx="0">
                  <c:v>8126227.4799999995</c:v>
                </c:pt>
                <c:pt idx="1">
                  <c:v>7240680</c:v>
                </c:pt>
                <c:pt idx="2">
                  <c:v>8519764.3699999992</c:v>
                </c:pt>
                <c:pt idx="3">
                  <c:v>11550756.289999999</c:v>
                </c:pt>
                <c:pt idx="4">
                  <c:v>9032365.1799999997</c:v>
                </c:pt>
                <c:pt idx="5">
                  <c:v>10176964</c:v>
                </c:pt>
              </c:numCache>
            </c:numRef>
          </c:val>
          <c:smooth val="0"/>
          <c:extLst>
            <c:ext xmlns:c16="http://schemas.microsoft.com/office/drawing/2014/chart" uri="{C3380CC4-5D6E-409C-BE32-E72D297353CC}">
              <c16:uniqueId val="{00000001-FF14-45A5-A778-71CBFEF1A7CD}"/>
            </c:ext>
          </c:extLst>
        </c:ser>
        <c:dLbls>
          <c:showLegendKey val="0"/>
          <c:showVal val="0"/>
          <c:showCatName val="0"/>
          <c:showSerName val="0"/>
          <c:showPercent val="0"/>
          <c:showBubbleSize val="0"/>
        </c:dLbls>
        <c:marker val="1"/>
        <c:smooth val="0"/>
        <c:axId val="2062452416"/>
        <c:axId val="2062454336"/>
      </c:lineChart>
      <c:catAx>
        <c:axId val="2062452416"/>
        <c:scaling>
          <c:orientation val="minMax"/>
        </c:scaling>
        <c:delete val="0"/>
        <c:axPos val="b"/>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2062454336"/>
        <c:crosses val="autoZero"/>
        <c:auto val="1"/>
        <c:lblAlgn val="ctr"/>
        <c:lblOffset val="100"/>
        <c:noMultiLvlLbl val="0"/>
      </c:catAx>
      <c:valAx>
        <c:axId val="206245433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206245241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nl-BE"/>
    </a:p>
  </c:txPr>
  <c:externalData r:id="rId4">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nl-BE"/>
              <a:t>Opbrengsten GAS 5</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nl-BE"/>
        </a:p>
      </c:txPr>
    </c:title>
    <c:autoTitleDeleted val="0"/>
    <c:plotArea>
      <c:layout/>
      <c:barChart>
        <c:barDir val="col"/>
        <c:grouping val="clustered"/>
        <c:varyColors val="0"/>
        <c:ser>
          <c:idx val="0"/>
          <c:order val="0"/>
          <c:spPr>
            <a:solidFill>
              <a:schemeClr val="accent1"/>
            </a:solidFill>
            <a:ln>
              <a:noFill/>
            </a:ln>
            <a:effectLst/>
          </c:spPr>
          <c:invertIfNegative val="0"/>
          <c:cat>
            <c:strRef>
              <c:f>PB!$C$34:$H$34</c:f>
              <c:strCache>
                <c:ptCount val="6"/>
                <c:pt idx="0">
                  <c:v>2020</c:v>
                </c:pt>
                <c:pt idx="1">
                  <c:v>2021</c:v>
                </c:pt>
                <c:pt idx="2">
                  <c:v>2022</c:v>
                </c:pt>
                <c:pt idx="3">
                  <c:v>2023</c:v>
                </c:pt>
                <c:pt idx="4">
                  <c:v>2024</c:v>
                </c:pt>
                <c:pt idx="5">
                  <c:v>2025</c:v>
                </c:pt>
              </c:strCache>
            </c:strRef>
          </c:cat>
          <c:val>
            <c:numRef>
              <c:f>PB!$C$35:$H$35</c:f>
              <c:numCache>
                <c:formatCode>#,##0.00</c:formatCode>
                <c:ptCount val="6"/>
                <c:pt idx="0">
                  <c:v>0</c:v>
                </c:pt>
                <c:pt idx="1">
                  <c:v>0</c:v>
                </c:pt>
                <c:pt idx="2">
                  <c:v>120253</c:v>
                </c:pt>
                <c:pt idx="3">
                  <c:v>716718</c:v>
                </c:pt>
                <c:pt idx="4">
                  <c:v>2326136</c:v>
                </c:pt>
                <c:pt idx="5">
                  <c:v>1934748</c:v>
                </c:pt>
              </c:numCache>
            </c:numRef>
          </c:val>
          <c:extLst>
            <c:ext xmlns:c16="http://schemas.microsoft.com/office/drawing/2014/chart" uri="{C3380CC4-5D6E-409C-BE32-E72D297353CC}">
              <c16:uniqueId val="{00000000-0219-4187-BA65-81398A90A1FC}"/>
            </c:ext>
          </c:extLst>
        </c:ser>
        <c:dLbls>
          <c:showLegendKey val="0"/>
          <c:showVal val="0"/>
          <c:showCatName val="0"/>
          <c:showSerName val="0"/>
          <c:showPercent val="0"/>
          <c:showBubbleSize val="0"/>
        </c:dLbls>
        <c:gapWidth val="219"/>
        <c:overlap val="-27"/>
        <c:axId val="429408112"/>
        <c:axId val="429408592"/>
      </c:barChart>
      <c:catAx>
        <c:axId val="42940811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429408592"/>
        <c:crosses val="autoZero"/>
        <c:auto val="1"/>
        <c:lblAlgn val="ctr"/>
        <c:lblOffset val="100"/>
        <c:noMultiLvlLbl val="0"/>
      </c:catAx>
      <c:valAx>
        <c:axId val="429408592"/>
        <c:scaling>
          <c:orientation val="minMax"/>
        </c:scaling>
        <c:delete val="0"/>
        <c:axPos val="l"/>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42940811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nl-BE"/>
    </a:p>
  </c:txPr>
  <c:externalData r:id="rId4">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nl-BE"/>
        </a:p>
      </c:txPr>
    </c:title>
    <c:autoTitleDeleted val="0"/>
    <c:plotArea>
      <c:layout/>
      <c:barChart>
        <c:barDir val="col"/>
        <c:grouping val="clustered"/>
        <c:varyColors val="0"/>
        <c:ser>
          <c:idx val="0"/>
          <c:order val="0"/>
          <c:tx>
            <c:strRef>
              <c:f>EO!$A$60</c:f>
              <c:strCache>
                <c:ptCount val="1"/>
                <c:pt idx="0">
                  <c:v>Gecorrigeerde werkingssubsidies</c:v>
                </c:pt>
              </c:strCache>
            </c:strRef>
          </c:tx>
          <c:spPr>
            <a:solidFill>
              <a:schemeClr val="accent1"/>
            </a:solidFill>
            <a:ln>
              <a:noFill/>
            </a:ln>
            <a:effectLst/>
          </c:spPr>
          <c:invertIfNegative val="0"/>
          <c:cat>
            <c:numRef>
              <c:f>EO!$B$59:$G$59</c:f>
              <c:numCache>
                <c:formatCode>General</c:formatCode>
                <c:ptCount val="6"/>
                <c:pt idx="0">
                  <c:v>2020</c:v>
                </c:pt>
                <c:pt idx="1">
                  <c:v>2021</c:v>
                </c:pt>
                <c:pt idx="2">
                  <c:v>2022</c:v>
                </c:pt>
                <c:pt idx="3">
                  <c:v>2023</c:v>
                </c:pt>
                <c:pt idx="4">
                  <c:v>2024</c:v>
                </c:pt>
                <c:pt idx="5">
                  <c:v>2025</c:v>
                </c:pt>
              </c:numCache>
            </c:numRef>
          </c:cat>
          <c:val>
            <c:numRef>
              <c:f>EO!$B$60:$G$60</c:f>
              <c:numCache>
                <c:formatCode>General</c:formatCode>
                <c:ptCount val="6"/>
                <c:pt idx="0">
                  <c:v>5663809</c:v>
                </c:pt>
                <c:pt idx="1">
                  <c:v>5664013</c:v>
                </c:pt>
                <c:pt idx="2">
                  <c:v>6224513</c:v>
                </c:pt>
                <c:pt idx="3">
                  <c:v>6778120</c:v>
                </c:pt>
                <c:pt idx="4">
                  <c:v>7007676</c:v>
                </c:pt>
                <c:pt idx="5">
                  <c:v>7777442</c:v>
                </c:pt>
              </c:numCache>
            </c:numRef>
          </c:val>
          <c:extLst>
            <c:ext xmlns:c16="http://schemas.microsoft.com/office/drawing/2014/chart" uri="{C3380CC4-5D6E-409C-BE32-E72D297353CC}">
              <c16:uniqueId val="{00000000-9DA9-4483-804E-5454EAE8D66B}"/>
            </c:ext>
          </c:extLst>
        </c:ser>
        <c:dLbls>
          <c:showLegendKey val="0"/>
          <c:showVal val="0"/>
          <c:showCatName val="0"/>
          <c:showSerName val="0"/>
          <c:showPercent val="0"/>
          <c:showBubbleSize val="0"/>
        </c:dLbls>
        <c:gapWidth val="219"/>
        <c:overlap val="-27"/>
        <c:axId val="929829423"/>
        <c:axId val="929829903"/>
      </c:barChart>
      <c:catAx>
        <c:axId val="92982942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929829903"/>
        <c:crosses val="autoZero"/>
        <c:auto val="1"/>
        <c:lblAlgn val="ctr"/>
        <c:lblOffset val="100"/>
        <c:noMultiLvlLbl val="0"/>
      </c:catAx>
      <c:valAx>
        <c:axId val="929829903"/>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929829423"/>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nl-BE"/>
    </a:p>
  </c:txPr>
  <c:externalData r:id="rId4">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nl-BE"/>
        </a:p>
      </c:txPr>
    </c:title>
    <c:autoTitleDeleted val="0"/>
    <c:plotArea>
      <c:layout/>
      <c:barChart>
        <c:barDir val="col"/>
        <c:grouping val="clustered"/>
        <c:varyColors val="0"/>
        <c:ser>
          <c:idx val="0"/>
          <c:order val="0"/>
          <c:tx>
            <c:strRef>
              <c:f>EO!$A$105</c:f>
              <c:strCache>
                <c:ptCount val="1"/>
                <c:pt idx="0">
                  <c:v>Financiële ontvangsten</c:v>
                </c:pt>
              </c:strCache>
            </c:strRef>
          </c:tx>
          <c:spPr>
            <a:solidFill>
              <a:schemeClr val="accent1"/>
            </a:solidFill>
            <a:ln>
              <a:noFill/>
            </a:ln>
            <a:effectLst/>
          </c:spPr>
          <c:invertIfNegative val="0"/>
          <c:cat>
            <c:numRef>
              <c:f>EO!$B$104:$G$104</c:f>
              <c:numCache>
                <c:formatCode>General</c:formatCode>
                <c:ptCount val="6"/>
                <c:pt idx="0">
                  <c:v>2020</c:v>
                </c:pt>
                <c:pt idx="1">
                  <c:v>2021</c:v>
                </c:pt>
                <c:pt idx="2">
                  <c:v>2022</c:v>
                </c:pt>
                <c:pt idx="3">
                  <c:v>2023</c:v>
                </c:pt>
                <c:pt idx="4">
                  <c:v>2024</c:v>
                </c:pt>
                <c:pt idx="5">
                  <c:v>2025</c:v>
                </c:pt>
              </c:numCache>
            </c:numRef>
          </c:cat>
          <c:val>
            <c:numRef>
              <c:f>EO!$B$105:$G$105</c:f>
              <c:numCache>
                <c:formatCode>#,##0</c:formatCode>
                <c:ptCount val="6"/>
                <c:pt idx="0">
                  <c:v>575116</c:v>
                </c:pt>
                <c:pt idx="1">
                  <c:v>585935</c:v>
                </c:pt>
                <c:pt idx="2">
                  <c:v>368623</c:v>
                </c:pt>
                <c:pt idx="3">
                  <c:v>360887</c:v>
                </c:pt>
                <c:pt idx="4">
                  <c:v>383420</c:v>
                </c:pt>
                <c:pt idx="5">
                  <c:v>393594</c:v>
                </c:pt>
              </c:numCache>
            </c:numRef>
          </c:val>
          <c:extLst>
            <c:ext xmlns:c16="http://schemas.microsoft.com/office/drawing/2014/chart" uri="{C3380CC4-5D6E-409C-BE32-E72D297353CC}">
              <c16:uniqueId val="{00000000-533C-4FAD-9E68-52DCCBEA59A2}"/>
            </c:ext>
          </c:extLst>
        </c:ser>
        <c:dLbls>
          <c:showLegendKey val="0"/>
          <c:showVal val="0"/>
          <c:showCatName val="0"/>
          <c:showSerName val="0"/>
          <c:showPercent val="0"/>
          <c:showBubbleSize val="0"/>
        </c:dLbls>
        <c:gapWidth val="219"/>
        <c:overlap val="-27"/>
        <c:axId val="720572527"/>
        <c:axId val="720572047"/>
      </c:barChart>
      <c:catAx>
        <c:axId val="72057252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720572047"/>
        <c:crosses val="autoZero"/>
        <c:auto val="1"/>
        <c:lblAlgn val="ctr"/>
        <c:lblOffset val="100"/>
        <c:noMultiLvlLbl val="0"/>
      </c:catAx>
      <c:valAx>
        <c:axId val="720572047"/>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720572527"/>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nl-BE"/>
    </a:p>
  </c:txPr>
  <c:externalData r:id="rId4">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nl-BE"/>
        </a:p>
      </c:txPr>
    </c:title>
    <c:autoTitleDeleted val="0"/>
    <c:plotArea>
      <c:layout/>
      <c:lineChart>
        <c:grouping val="standard"/>
        <c:varyColors val="0"/>
        <c:ser>
          <c:idx val="0"/>
          <c:order val="0"/>
          <c:tx>
            <c:strRef>
              <c:f>IU!$A$56</c:f>
              <c:strCache>
                <c:ptCount val="1"/>
                <c:pt idx="0">
                  <c:v>TOTAAL INVESTERINGEN</c:v>
                </c:pt>
              </c:strCache>
            </c:strRef>
          </c:tx>
          <c:spPr>
            <a:ln w="28575" cap="rnd">
              <a:solidFill>
                <a:schemeClr val="accent1"/>
              </a:solidFill>
              <a:round/>
            </a:ln>
            <a:effectLst/>
          </c:spPr>
          <c:marker>
            <c:symbol val="none"/>
          </c:marker>
          <c:cat>
            <c:numRef>
              <c:f>IU!$B$55:$G$55</c:f>
              <c:numCache>
                <c:formatCode>General</c:formatCode>
                <c:ptCount val="6"/>
                <c:pt idx="0">
                  <c:v>2020</c:v>
                </c:pt>
                <c:pt idx="1">
                  <c:v>2021</c:v>
                </c:pt>
                <c:pt idx="2">
                  <c:v>2022</c:v>
                </c:pt>
                <c:pt idx="3">
                  <c:v>2023</c:v>
                </c:pt>
                <c:pt idx="4">
                  <c:v>2024</c:v>
                </c:pt>
                <c:pt idx="5">
                  <c:v>2025</c:v>
                </c:pt>
              </c:numCache>
            </c:numRef>
          </c:cat>
          <c:val>
            <c:numRef>
              <c:f>IU!$B$56:$G$56</c:f>
              <c:numCache>
                <c:formatCode>#,##0</c:formatCode>
                <c:ptCount val="6"/>
                <c:pt idx="0">
                  <c:v>3261879</c:v>
                </c:pt>
                <c:pt idx="1">
                  <c:v>1546939</c:v>
                </c:pt>
                <c:pt idx="2">
                  <c:v>5391849</c:v>
                </c:pt>
                <c:pt idx="3">
                  <c:v>7475756</c:v>
                </c:pt>
                <c:pt idx="4">
                  <c:v>5080262</c:v>
                </c:pt>
                <c:pt idx="5">
                  <c:v>3766436</c:v>
                </c:pt>
              </c:numCache>
            </c:numRef>
          </c:val>
          <c:smooth val="0"/>
          <c:extLst>
            <c:ext xmlns:c16="http://schemas.microsoft.com/office/drawing/2014/chart" uri="{C3380CC4-5D6E-409C-BE32-E72D297353CC}">
              <c16:uniqueId val="{00000000-9178-480C-9E53-BD737650E198}"/>
            </c:ext>
          </c:extLst>
        </c:ser>
        <c:dLbls>
          <c:showLegendKey val="0"/>
          <c:showVal val="0"/>
          <c:showCatName val="0"/>
          <c:showSerName val="0"/>
          <c:showPercent val="0"/>
          <c:showBubbleSize val="0"/>
        </c:dLbls>
        <c:smooth val="0"/>
        <c:axId val="398991007"/>
        <c:axId val="398991967"/>
      </c:lineChart>
      <c:catAx>
        <c:axId val="39899100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398991967"/>
        <c:crosses val="autoZero"/>
        <c:auto val="1"/>
        <c:lblAlgn val="ctr"/>
        <c:lblOffset val="100"/>
        <c:noMultiLvlLbl val="0"/>
      </c:catAx>
      <c:valAx>
        <c:axId val="398991967"/>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398991007"/>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nl-BE"/>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8">
  <cs:axisTitle>
    <cs:lnRef idx="0"/>
    <cs:fillRef idx="0"/>
    <cs:effectRef idx="0"/>
    <cs:fontRef idx="minor">
      <a:schemeClr val="dk1">
        <a:lumMod val="65000"/>
        <a:lumOff val="35000"/>
      </a:schemeClr>
    </cs:fontRef>
    <cs:defRPr sz="1197" b="1" kern="1200"/>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197" kern="1200" cap="none" spc="0" normalizeH="0" baseline="0"/>
  </cs:categoryAxis>
  <cs:chartArea>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1197" kern="1200"/>
  </cs:chartArea>
  <cs:dataLabel>
    <cs:lnRef idx="0"/>
    <cs:fillRef idx="0"/>
    <cs:effectRef idx="0"/>
    <cs:fontRef idx="minor">
      <a:schemeClr val="dk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lt1"/>
      </a:solidFill>
      <a:ln w="15875">
        <a:solidFill>
          <a:schemeClr val="ph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064"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50000"/>
            <a:lumOff val="50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50000"/>
            <a:lumOff val="50000"/>
          </a:schemeClr>
        </a:solidFill>
        <a:round/>
      </a:ln>
    </cs:spPr>
  </cs:errorBar>
  <cs:floor>
    <cs:lnRef idx="0"/>
    <cs:fillRef idx="0"/>
    <cs:effectRef idx="0"/>
    <cs:fontRef idx="minor">
      <a:schemeClr val="dk1"/>
    </cs:fontRef>
    <cs:spPr>
      <a:pattFill prst="ltDnDiag">
        <a:fgClr>
          <a:schemeClr val="dk1">
            <a:lumMod val="15000"/>
            <a:lumOff val="85000"/>
          </a:schemeClr>
        </a:fgClr>
        <a:bgClr>
          <a:schemeClr val="lt1"/>
        </a:bgClr>
      </a:pattFill>
    </cs:spPr>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35000"/>
            <a:lumOff val="65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defRPr sz="1197" kern="1200"/>
  </cs:legend>
  <cs:plotArea>
    <cs:lnRef idx="0"/>
    <cs:fillRef idx="0"/>
    <cs:effectRef idx="0"/>
    <cs:fontRef idx="minor">
      <a:schemeClr val="dk1"/>
    </cs:fontRef>
    <cs:spPr>
      <a:pattFill prst="ltDnDiag">
        <a:fgClr>
          <a:schemeClr val="dk1">
            <a:lumMod val="15000"/>
            <a:lumOff val="85000"/>
          </a:schemeClr>
        </a:fgClr>
        <a:bgClr>
          <a:schemeClr val="lt1"/>
        </a:bgClr>
      </a:pattFill>
    </cs:spPr>
  </cs:plotArea>
  <cs:plotArea3D>
    <cs:lnRef idx="0"/>
    <cs:fillRef idx="0"/>
    <cs:effectRef idx="0"/>
    <cs:fontRef idx="minor">
      <a:schemeClr val="dk1"/>
    </cs:fontRef>
    <cs:spPr>
      <a:solidFill>
        <a:schemeClr val="lt1"/>
      </a:solidFill>
    </cs:spPr>
  </cs:plotArea3D>
  <cs:seriesAxis>
    <cs:lnRef idx="0"/>
    <cs:fillRef idx="0"/>
    <cs:effectRef idx="0"/>
    <cs:fontRef idx="minor">
      <a:schemeClr val="dk1">
        <a:lumMod val="65000"/>
        <a:lumOff val="35000"/>
      </a:schemeClr>
    </cs:fontRef>
    <cs:defRPr sz="1197"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ajor">
      <a:schemeClr val="dk1">
        <a:lumMod val="50000"/>
        <a:lumOff val="50000"/>
      </a:schemeClr>
    </cs:fontRef>
    <cs:defRPr sz="2128" b="1" kern="1200" cap="none" spc="0" normalizeH="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65000"/>
        <a:lumOff val="35000"/>
      </a:schemeClr>
    </cs:fontRef>
    <cs:defRPr sz="1197" kern="1200"/>
  </cs:trendlineLabel>
  <cs:upBar>
    <cs:lnRef idx="0"/>
    <cs:fillRef idx="0"/>
    <cs:effectRef idx="0"/>
    <cs:fontRef idx="minor">
      <a:schemeClr val="dk1"/>
    </cs:fontRef>
    <cs:spPr>
      <a:solidFill>
        <a:schemeClr val="lt1"/>
      </a:solidFill>
      <a:ln w="9525" cap="flat" cmpd="sng" algn="ctr">
        <a:solidFill>
          <a:schemeClr val="dk1">
            <a:lumMod val="50000"/>
            <a:lumOff val="50000"/>
          </a:schemeClr>
        </a:solidFill>
        <a:round/>
      </a:ln>
    </cs:spPr>
  </cs:upBar>
  <cs:valueAxis>
    <cs:lnRef idx="0"/>
    <cs:fillRef idx="0"/>
    <cs:effectRef idx="0"/>
    <cs:fontRef idx="minor">
      <a:schemeClr val="dk1">
        <a:lumMod val="65000"/>
        <a:lumOff val="35000"/>
      </a:schemeClr>
    </cs:fontRef>
    <cs:defRPr sz="1197" kern="1200"/>
  </cs:valueAxis>
  <cs:wall>
    <cs:lnRef idx="0"/>
    <cs:fillRef idx="0"/>
    <cs:effectRef idx="0"/>
    <cs:fontRef idx="minor">
      <a:schemeClr val="dk1"/>
    </cs:fontRef>
    <cs:spPr>
      <a:pattFill prst="ltDnDiag">
        <a:fgClr>
          <a:schemeClr val="dk1">
            <a:lumMod val="15000"/>
            <a:lumOff val="85000"/>
          </a:schemeClr>
        </a:fgClr>
        <a:bgClr>
          <a:schemeClr val="lt1"/>
        </a:bgClr>
      </a:pattFill>
    </cs:spPr>
  </cs:wall>
</cs:chartStyle>
</file>

<file path=ppt/charts/style2.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cs:styleClr val="auto"/>
    </cs:fontRef>
    <cs:defRPr sz="100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0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7">
  <cs:axisTitle>
    <cs:lnRef idx="0"/>
    <cs:fillRef idx="0"/>
    <cs:effectRef idx="0"/>
    <cs:fontRef idx="minor">
      <a:schemeClr val="tx2"/>
    </cs:fontRef>
    <cs:defRPr sz="900"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900" kern="1200"/>
  </cs:chartArea>
  <cs:dataLabel>
    <cs:lnRef idx="0"/>
    <cs:fillRef idx="0"/>
    <cs:effectRef idx="0"/>
    <cs:fontRef idx="minor">
      <a:schemeClr val="tx2"/>
    </cs:fontRef>
    <cs:defRPr sz="900"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lumOff val="2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900"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900"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1600"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900"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900" kern="1200"/>
  </cs:valueAxis>
  <cs:wall>
    <cs:lnRef idx="0"/>
    <cs:fillRef idx="0"/>
    <cs:effectRef idx="0"/>
    <cs:fontRef idx="minor">
      <a:schemeClr val="tx2"/>
    </cs:fontRef>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cs:styleClr val="auto"/>
    </cs:fontRef>
    <cs:defRPr sz="100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0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ijdelijke aanduiding voor datum 2">
            <a:extLst>
              <a:ext uri="{FF2B5EF4-FFF2-40B4-BE49-F238E27FC236}">
                <a16:creationId xmlns:a16="http://schemas.microsoft.com/office/drawing/2014/main" id="{08F6756E-81DA-9FAC-70D8-556F658BDDA8}"/>
              </a:ext>
            </a:extLst>
          </p:cNvPr>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lang="nl-NL" sz="1200"/>
            </a:lvl1pPr>
          </a:lstStyle>
          <a:p>
            <a:pPr rtl="0"/>
            <a:fld id="{516B42AC-0423-44A8-A136-C666C9B5A560}" type="datetime1">
              <a:rPr lang="nl-NL" smtClean="0"/>
              <a:t>19-5-2026</a:t>
            </a:fld>
            <a:endParaRPr lang="nl-NL" dirty="0"/>
          </a:p>
        </p:txBody>
      </p:sp>
      <p:sp>
        <p:nvSpPr>
          <p:cNvPr id="6" name="Tijdelijke aanduiding voor dianummer 5">
            <a:extLst>
              <a:ext uri="{FF2B5EF4-FFF2-40B4-BE49-F238E27FC236}">
                <a16:creationId xmlns:a16="http://schemas.microsoft.com/office/drawing/2014/main" id="{A771D415-D05A-7067-CCD3-457153D96CD8}"/>
              </a:ext>
            </a:extLst>
          </p:cNvPr>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lang="nl-NL" sz="1200"/>
            </a:lvl1pPr>
          </a:lstStyle>
          <a:p>
            <a:pPr rtl="0"/>
            <a:fld id="{E2C230DF-5933-439D-898F-38E9AC9BA688}" type="slidenum">
              <a:rPr lang="nl-NL" smtClean="0"/>
              <a:t>‹nr.›</a:t>
            </a:fld>
            <a:endParaRPr lang="nl-NL" dirty="0"/>
          </a:p>
        </p:txBody>
      </p:sp>
      <p:sp>
        <p:nvSpPr>
          <p:cNvPr id="7" name="Tijdelijke aanduiding voor voettekst 6">
            <a:extLst>
              <a:ext uri="{FF2B5EF4-FFF2-40B4-BE49-F238E27FC236}">
                <a16:creationId xmlns:a16="http://schemas.microsoft.com/office/drawing/2014/main" id="{B97095E3-54D2-CFD2-4F49-7536FC8641DE}"/>
              </a:ext>
            </a:extLst>
          </p:cNvPr>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lang="nl-NL" sz="1200"/>
            </a:lvl1pPr>
          </a:lstStyle>
          <a:p>
            <a:pPr rtl="0"/>
            <a:endParaRPr lang="nl-NL" dirty="0"/>
          </a:p>
        </p:txBody>
      </p:sp>
      <p:sp>
        <p:nvSpPr>
          <p:cNvPr id="8" name="Tijdelijke aanduiding voor koptekst 7">
            <a:extLst>
              <a:ext uri="{FF2B5EF4-FFF2-40B4-BE49-F238E27FC236}">
                <a16:creationId xmlns:a16="http://schemas.microsoft.com/office/drawing/2014/main" id="{521EE01A-C0B5-5ECF-96DD-768F86AA15C4}"/>
              </a:ext>
            </a:extLst>
          </p:cNvPr>
          <p:cNvSpPr>
            <a:spLocks noGrp="1"/>
          </p:cNvSpPr>
          <p:nvPr>
            <p:ph type="hdr" sz="quarter"/>
          </p:nvPr>
        </p:nvSpPr>
        <p:spPr>
          <a:xfrm>
            <a:off x="0" y="0"/>
            <a:ext cx="2945659" cy="498056"/>
          </a:xfrm>
          <a:prstGeom prst="rect">
            <a:avLst/>
          </a:prstGeom>
        </p:spPr>
        <p:txBody>
          <a:bodyPr vert="horz" lIns="91440" tIns="45720" rIns="91440" bIns="45720" rtlCol="0"/>
          <a:lstStyle>
            <a:lvl1pPr algn="l">
              <a:defRPr lang="nl-NL" sz="1200"/>
            </a:lvl1pPr>
          </a:lstStyle>
          <a:p>
            <a:pPr rtl="0"/>
            <a:endParaRPr lang="nl-NL" dirty="0"/>
          </a:p>
        </p:txBody>
      </p:sp>
    </p:spTree>
    <p:extLst>
      <p:ext uri="{BB962C8B-B14F-4D97-AF65-F5344CB8AC3E}">
        <p14:creationId xmlns:p14="http://schemas.microsoft.com/office/powerpoint/2010/main" val="26532284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lang="nl-NL" sz="1200"/>
            </a:lvl1pPr>
          </a:lstStyle>
          <a:p>
            <a:pPr rtl="0"/>
            <a:endParaRPr lang="nl-NL" dirty="0"/>
          </a:p>
        </p:txBody>
      </p:sp>
      <p:sp>
        <p:nvSpPr>
          <p:cNvPr id="3" name="Tijdelijke aanduiding voor datum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lang="nl-NL" sz="1200"/>
            </a:lvl1pPr>
          </a:lstStyle>
          <a:p>
            <a:fld id="{6214D7E3-FCD1-42E5-A197-7F8C07DB81DF}" type="datetime1">
              <a:rPr lang="nl-NL" smtClean="0"/>
              <a:pPr/>
              <a:t>19-5-2026</a:t>
            </a:fld>
            <a:endParaRPr lang="nl-NL" dirty="0"/>
          </a:p>
        </p:txBody>
      </p:sp>
      <p:sp>
        <p:nvSpPr>
          <p:cNvPr id="4" name="Tijdelijke aanduiding voor dia-afbeelding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defPPr>
              <a:defRPr lang="nl-NL"/>
            </a:defPPr>
          </a:lstStyle>
          <a:p>
            <a:pPr rtl="0"/>
            <a:endParaRPr lang="nl-NL" dirty="0"/>
          </a:p>
        </p:txBody>
      </p:sp>
      <p:sp>
        <p:nvSpPr>
          <p:cNvPr id="5" name="Tijdelijke aanduiding voor notities 4"/>
          <p:cNvSpPr>
            <a:spLocks noGrp="1"/>
          </p:cNvSpPr>
          <p:nvPr>
            <p:ph type="body" sz="quarter" idx="3"/>
          </p:nvPr>
        </p:nvSpPr>
        <p:spPr>
          <a:xfrm>
            <a:off x="679768" y="4777194"/>
            <a:ext cx="5438140" cy="3908614"/>
          </a:xfrm>
          <a:prstGeom prst="rect">
            <a:avLst/>
          </a:prstGeom>
        </p:spPr>
        <p:txBody>
          <a:bodyPr vert="horz" lIns="91440" tIns="45720" rIns="91440" bIns="45720" rtlCol="0"/>
          <a:lstStyle>
            <a:defPPr>
              <a:defRPr lang="nl-NL"/>
            </a:defPPr>
          </a:lstStyle>
          <a:p>
            <a:pPr lvl="0" rtl="0"/>
            <a:r>
              <a:rPr lang="nl-NL"/>
              <a:t>Klik om de tekststijlen van het model te bewerken</a:t>
            </a:r>
          </a:p>
          <a:p>
            <a:pPr lvl="1" rtl="0"/>
            <a:r>
              <a:rPr lang="nl-NL"/>
              <a:t>Tweede niveau</a:t>
            </a:r>
          </a:p>
          <a:p>
            <a:pPr lvl="2" rtl="0"/>
            <a:r>
              <a:rPr lang="nl-NL"/>
              <a:t>Derde niveau</a:t>
            </a:r>
          </a:p>
          <a:p>
            <a:pPr lvl="3" rtl="0"/>
            <a:r>
              <a:rPr lang="nl-NL"/>
              <a:t>Vierde niveau</a:t>
            </a:r>
          </a:p>
          <a:p>
            <a:pPr lvl="4" rtl="0"/>
            <a:r>
              <a:rPr lang="nl-NL"/>
              <a:t>Vijfde niveau</a:t>
            </a:r>
          </a:p>
        </p:txBody>
      </p:sp>
      <p:sp>
        <p:nvSpPr>
          <p:cNvPr id="6" name="Tijdelijke aanduiding voor voettekst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lang="nl-NL" sz="1200"/>
            </a:lvl1pPr>
          </a:lstStyle>
          <a:p>
            <a:pPr rtl="0"/>
            <a:endParaRPr lang="nl-NL" dirty="0"/>
          </a:p>
        </p:txBody>
      </p:sp>
      <p:sp>
        <p:nvSpPr>
          <p:cNvPr id="7" name="Tijdelijke aanduiding voor dianumm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lang="nl-NL" sz="1200"/>
            </a:lvl1pPr>
          </a:lstStyle>
          <a:p>
            <a:pPr rtl="0"/>
            <a:fld id="{A89C7E07-3C67-C64C-8DA0-0404F6303970}" type="slidenum">
              <a:rPr lang="nl-NL" smtClean="0"/>
              <a:t>‹nr.›</a:t>
            </a:fld>
            <a:endParaRPr lang="nl-NL" dirty="0"/>
          </a:p>
        </p:txBody>
      </p:sp>
    </p:spTree>
    <p:extLst>
      <p:ext uri="{BB962C8B-B14F-4D97-AF65-F5344CB8AC3E}">
        <p14:creationId xmlns:p14="http://schemas.microsoft.com/office/powerpoint/2010/main" val="4032528379"/>
      </p:ext>
    </p:extLst>
  </p:cSld>
  <p:clrMap bg1="lt1" tx1="dk1" bg2="lt2" tx2="dk2" accent1="accent1" accent2="accent2" accent3="accent3" accent4="accent4" accent5="accent5" accent6="accent6" hlink="hlink" folHlink="folHlink"/>
  <p:notesStyle>
    <a:lvl1pPr marL="0" algn="l" defTabSz="914400" rtl="0" eaLnBrk="1" latinLnBrk="0" hangingPunct="1">
      <a:defRPr lang="nl-NL" sz="1200" kern="1200">
        <a:solidFill>
          <a:schemeClr val="tx1"/>
        </a:solidFill>
        <a:latin typeface="+mn-lt"/>
        <a:ea typeface="+mn-ea"/>
        <a:cs typeface="+mn-cs"/>
      </a:defRPr>
    </a:lvl1pPr>
    <a:lvl2pPr marL="457200" algn="l" defTabSz="914400" rtl="0" eaLnBrk="1" latinLnBrk="0" hangingPunct="1">
      <a:defRPr lang="nl-NL" sz="1200" kern="1200">
        <a:solidFill>
          <a:schemeClr val="tx1"/>
        </a:solidFill>
        <a:latin typeface="+mn-lt"/>
        <a:ea typeface="+mn-ea"/>
        <a:cs typeface="+mn-cs"/>
      </a:defRPr>
    </a:lvl2pPr>
    <a:lvl3pPr marL="914400" algn="l" defTabSz="914400" rtl="0" eaLnBrk="1" latinLnBrk="0" hangingPunct="1">
      <a:defRPr lang="nl-NL" sz="1200" kern="1200">
        <a:solidFill>
          <a:schemeClr val="tx1"/>
        </a:solidFill>
        <a:latin typeface="+mn-lt"/>
        <a:ea typeface="+mn-ea"/>
        <a:cs typeface="+mn-cs"/>
      </a:defRPr>
    </a:lvl3pPr>
    <a:lvl4pPr marL="1371600" algn="l" defTabSz="914400" rtl="0" eaLnBrk="1" latinLnBrk="0" hangingPunct="1">
      <a:defRPr lang="nl-NL" sz="1200" kern="1200">
        <a:solidFill>
          <a:schemeClr val="tx1"/>
        </a:solidFill>
        <a:latin typeface="+mn-lt"/>
        <a:ea typeface="+mn-ea"/>
        <a:cs typeface="+mn-cs"/>
      </a:defRPr>
    </a:lvl4pPr>
    <a:lvl5pPr marL="1828800" algn="l" defTabSz="914400" rtl="0" eaLnBrk="1" latinLnBrk="0" hangingPunct="1">
      <a:defRPr lang="nl-NL" sz="1200" kern="1200">
        <a:solidFill>
          <a:schemeClr val="tx1"/>
        </a:solidFill>
        <a:latin typeface="+mn-lt"/>
        <a:ea typeface="+mn-ea"/>
        <a:cs typeface="+mn-cs"/>
      </a:defRPr>
    </a:lvl5pPr>
    <a:lvl6pPr marL="2286000" algn="l" defTabSz="914400" rtl="0" eaLnBrk="1" latinLnBrk="0" hangingPunct="1">
      <a:defRPr lang="nl-NL" sz="1200" kern="1200">
        <a:solidFill>
          <a:schemeClr val="tx1"/>
        </a:solidFill>
        <a:latin typeface="+mn-lt"/>
        <a:ea typeface="+mn-ea"/>
        <a:cs typeface="+mn-cs"/>
      </a:defRPr>
    </a:lvl6pPr>
    <a:lvl7pPr marL="2743200" algn="l" defTabSz="914400" rtl="0" eaLnBrk="1" latinLnBrk="0" hangingPunct="1">
      <a:defRPr lang="nl-NL" sz="1200" kern="1200">
        <a:solidFill>
          <a:schemeClr val="tx1"/>
        </a:solidFill>
        <a:latin typeface="+mn-lt"/>
        <a:ea typeface="+mn-ea"/>
        <a:cs typeface="+mn-cs"/>
      </a:defRPr>
    </a:lvl7pPr>
    <a:lvl8pPr marL="3200400" algn="l" defTabSz="914400" rtl="0" eaLnBrk="1" latinLnBrk="0" hangingPunct="1">
      <a:defRPr lang="nl-NL" sz="1200" kern="1200">
        <a:solidFill>
          <a:schemeClr val="tx1"/>
        </a:solidFill>
        <a:latin typeface="+mn-lt"/>
        <a:ea typeface="+mn-ea"/>
        <a:cs typeface="+mn-cs"/>
      </a:defRPr>
    </a:lvl8pPr>
    <a:lvl9pPr marL="3657600" algn="l" defTabSz="914400" rtl="0" eaLnBrk="1" latinLnBrk="0" hangingPunct="1">
      <a:defRPr lang="nl-NL"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rtlCol="0"/>
          <a:lstStyle>
            <a:defPPr>
              <a:defRPr lang="nl-NL"/>
            </a:defPPr>
          </a:lstStyle>
          <a:p>
            <a:pPr rtl="0"/>
            <a:endParaRPr lang="nl-NL" dirty="0"/>
          </a:p>
        </p:txBody>
      </p:sp>
      <p:sp>
        <p:nvSpPr>
          <p:cNvPr id="4" name="Tijdelijke aanduiding voor dianummer 3"/>
          <p:cNvSpPr>
            <a:spLocks noGrp="1"/>
          </p:cNvSpPr>
          <p:nvPr>
            <p:ph type="sldNum" sz="quarter" idx="5"/>
          </p:nvPr>
        </p:nvSpPr>
        <p:spPr/>
        <p:txBody>
          <a:bodyPr rtlCol="0"/>
          <a:lstStyle>
            <a:defPPr>
              <a:defRPr lang="nl-NL"/>
            </a:defPPr>
          </a:lstStyle>
          <a:p>
            <a:pPr rtl="0"/>
            <a:fld id="{A89C7E07-3C67-C64C-8DA0-0404F6303970}" type="slidenum">
              <a:rPr lang="nl-NL" smtClean="0"/>
              <a:t>1</a:t>
            </a:fld>
            <a:endParaRPr lang="nl-NL" dirty="0"/>
          </a:p>
        </p:txBody>
      </p:sp>
    </p:spTree>
    <p:extLst>
      <p:ext uri="{BB962C8B-B14F-4D97-AF65-F5344CB8AC3E}">
        <p14:creationId xmlns:p14="http://schemas.microsoft.com/office/powerpoint/2010/main" val="10924538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rtlCol="0"/>
          <a:lstStyle>
            <a:defPPr>
              <a:defRPr lang="nl-NL"/>
            </a:defPPr>
          </a:lstStyle>
          <a:p>
            <a:pPr rtl="0"/>
            <a:endParaRPr lang="nl-NL" dirty="0"/>
          </a:p>
        </p:txBody>
      </p:sp>
      <p:sp>
        <p:nvSpPr>
          <p:cNvPr id="4" name="Tijdelijke aanduiding voor dianummer 3"/>
          <p:cNvSpPr>
            <a:spLocks noGrp="1"/>
          </p:cNvSpPr>
          <p:nvPr>
            <p:ph type="sldNum" sz="quarter" idx="5"/>
          </p:nvPr>
        </p:nvSpPr>
        <p:spPr/>
        <p:txBody>
          <a:bodyPr rtlCol="0"/>
          <a:lstStyle>
            <a:defPPr>
              <a:defRPr lang="nl-NL"/>
            </a:defPPr>
          </a:lstStyle>
          <a:p>
            <a:pPr rtl="0"/>
            <a:fld id="{A89C7E07-3C67-C64C-8DA0-0404F6303970}" type="slidenum">
              <a:rPr lang="nl-NL" smtClean="0"/>
              <a:t>2</a:t>
            </a:fld>
            <a:endParaRPr lang="nl-NL" dirty="0"/>
          </a:p>
        </p:txBody>
      </p:sp>
    </p:spTree>
    <p:extLst>
      <p:ext uri="{BB962C8B-B14F-4D97-AF65-F5344CB8AC3E}">
        <p14:creationId xmlns:p14="http://schemas.microsoft.com/office/powerpoint/2010/main" val="31134168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rtlCol="0"/>
          <a:lstStyle>
            <a:defPPr>
              <a:defRPr lang="nl-NL"/>
            </a:defPPr>
          </a:lstStyle>
          <a:p>
            <a:pPr rtl="0"/>
            <a:endParaRPr lang="nl-NL" dirty="0"/>
          </a:p>
        </p:txBody>
      </p:sp>
      <p:sp>
        <p:nvSpPr>
          <p:cNvPr id="4" name="Tijdelijke aanduiding voor dianummer 3"/>
          <p:cNvSpPr>
            <a:spLocks noGrp="1"/>
          </p:cNvSpPr>
          <p:nvPr>
            <p:ph type="sldNum" sz="quarter" idx="5"/>
          </p:nvPr>
        </p:nvSpPr>
        <p:spPr/>
        <p:txBody>
          <a:bodyPr rtlCol="0"/>
          <a:lstStyle>
            <a:defPPr>
              <a:defRPr lang="nl-NL"/>
            </a:defPPr>
          </a:lstStyle>
          <a:p>
            <a:pPr rtl="0"/>
            <a:fld id="{A89C7E07-3C67-C64C-8DA0-0404F6303970}" type="slidenum">
              <a:rPr lang="nl-NL" smtClean="0"/>
              <a:t>3</a:t>
            </a:fld>
            <a:endParaRPr lang="nl-NL" dirty="0"/>
          </a:p>
        </p:txBody>
      </p:sp>
    </p:spTree>
    <p:extLst>
      <p:ext uri="{BB962C8B-B14F-4D97-AF65-F5344CB8AC3E}">
        <p14:creationId xmlns:p14="http://schemas.microsoft.com/office/powerpoint/2010/main" val="27304331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lvl="0"/>
            <a:r>
              <a:rPr lang="nl-NL" sz="1200" kern="1200" dirty="0">
                <a:solidFill>
                  <a:schemeClr val="tx1"/>
                </a:solidFill>
                <a:effectLst/>
                <a:latin typeface="+mn-lt"/>
                <a:ea typeface="+mn-ea"/>
                <a:cs typeface="+mn-cs"/>
              </a:rPr>
              <a:t>2020: corona impact</a:t>
            </a:r>
            <a:endParaRPr lang="nl-BE" sz="1200" kern="1200" dirty="0">
              <a:solidFill>
                <a:schemeClr val="tx1"/>
              </a:solidFill>
              <a:effectLst/>
              <a:latin typeface="+mn-lt"/>
              <a:ea typeface="+mn-ea"/>
              <a:cs typeface="+mn-cs"/>
            </a:endParaRPr>
          </a:p>
          <a:p>
            <a:pPr lvl="1"/>
            <a:r>
              <a:rPr lang="nl-NL" sz="1200" kern="1200" dirty="0">
                <a:solidFill>
                  <a:schemeClr val="tx1"/>
                </a:solidFill>
                <a:effectLst/>
                <a:latin typeface="+mn-lt"/>
                <a:ea typeface="+mn-ea"/>
                <a:cs typeface="+mn-cs"/>
              </a:rPr>
              <a:t>In positieve zin: versnelde invoering e-loket, oprichting van coronafonds (bedeling </a:t>
            </a:r>
            <a:r>
              <a:rPr lang="nl-NL" sz="1200" kern="1200" dirty="0" err="1">
                <a:solidFill>
                  <a:schemeClr val="tx1"/>
                </a:solidFill>
                <a:effectLst/>
                <a:latin typeface="+mn-lt"/>
                <a:ea typeface="+mn-ea"/>
                <a:cs typeface="+mn-cs"/>
              </a:rPr>
              <a:t>Think</a:t>
            </a:r>
            <a:r>
              <a:rPr lang="nl-NL" sz="1200" kern="1200" dirty="0">
                <a:solidFill>
                  <a:schemeClr val="tx1"/>
                </a:solidFill>
                <a:effectLst/>
                <a:latin typeface="+mn-lt"/>
                <a:ea typeface="+mn-ea"/>
                <a:cs typeface="+mn-cs"/>
              </a:rPr>
              <a:t> Pink mondmaskers voor de bevolking via vrijwilligers  … en nadien de </a:t>
            </a:r>
            <a:r>
              <a:rPr lang="nl-NL" sz="1200" kern="1200" dirty="0" err="1">
                <a:solidFill>
                  <a:schemeClr val="tx1"/>
                </a:solidFill>
                <a:effectLst/>
                <a:latin typeface="+mn-lt"/>
                <a:ea typeface="+mn-ea"/>
                <a:cs typeface="+mn-cs"/>
              </a:rPr>
              <a:t>filterkes</a:t>
            </a:r>
            <a:r>
              <a:rPr lang="nl-NL" sz="1200" kern="1200" dirty="0">
                <a:solidFill>
                  <a:schemeClr val="tx1"/>
                </a:solidFill>
                <a:effectLst/>
                <a:latin typeface="+mn-lt"/>
                <a:ea typeface="+mn-ea"/>
                <a:cs typeface="+mn-cs"/>
              </a:rPr>
              <a:t>, compensatie aan gemeentelijke vzw’s en </a:t>
            </a:r>
            <a:r>
              <a:rPr lang="nl-NL" sz="1200" kern="1200" dirty="0" err="1">
                <a:solidFill>
                  <a:schemeClr val="tx1"/>
                </a:solidFill>
                <a:effectLst/>
                <a:latin typeface="+mn-lt"/>
                <a:ea typeface="+mn-ea"/>
                <a:cs typeface="+mn-cs"/>
              </a:rPr>
              <a:t>consessionarissen</a:t>
            </a:r>
            <a:r>
              <a:rPr lang="nl-NL" sz="1200" kern="1200" dirty="0">
                <a:solidFill>
                  <a:schemeClr val="tx1"/>
                </a:solidFill>
                <a:effectLst/>
                <a:latin typeface="+mn-lt"/>
                <a:ea typeface="+mn-ea"/>
                <a:cs typeface="+mn-cs"/>
              </a:rPr>
              <a:t>, …), snelle adaptatie van de organisatie aan de nieuwe omstandigheden (O365 met in het bijzonder Teams is een blijvertje), #2820Solidaircheque (handelaar die diende te sluiten werd ondersteund door zowel gemeente als inwoners)</a:t>
            </a:r>
            <a:endParaRPr lang="nl-BE" sz="1200" kern="1200" dirty="0">
              <a:solidFill>
                <a:schemeClr val="tx1"/>
              </a:solidFill>
              <a:effectLst/>
              <a:latin typeface="+mn-lt"/>
              <a:ea typeface="+mn-ea"/>
              <a:cs typeface="+mn-cs"/>
            </a:endParaRPr>
          </a:p>
          <a:p>
            <a:pPr lvl="2"/>
            <a:r>
              <a:rPr lang="nl-NL" sz="1200" kern="1200" dirty="0">
                <a:solidFill>
                  <a:schemeClr val="tx1"/>
                </a:solidFill>
                <a:effectLst/>
                <a:latin typeface="+mn-lt"/>
                <a:ea typeface="+mn-ea"/>
                <a:cs typeface="+mn-cs"/>
              </a:rPr>
              <a:t>Diverse subsidies van hogere overheden </a:t>
            </a:r>
            <a:r>
              <a:rPr lang="nl-NL" sz="1200" kern="1200" dirty="0" err="1">
                <a:solidFill>
                  <a:schemeClr val="tx1"/>
                </a:solidFill>
                <a:effectLst/>
                <a:latin typeface="+mn-lt"/>
                <a:ea typeface="+mn-ea"/>
                <a:cs typeface="+mn-cs"/>
              </a:rPr>
              <a:t>ikv</a:t>
            </a:r>
            <a:r>
              <a:rPr lang="nl-NL" sz="1200" kern="1200" dirty="0">
                <a:solidFill>
                  <a:schemeClr val="tx1"/>
                </a:solidFill>
                <a:effectLst/>
                <a:latin typeface="+mn-lt"/>
                <a:ea typeface="+mn-ea"/>
                <a:cs typeface="+mn-cs"/>
              </a:rPr>
              <a:t> corona </a:t>
            </a:r>
            <a:r>
              <a:rPr lang="nl-NL" sz="1200" kern="1200" dirty="0" err="1">
                <a:solidFill>
                  <a:schemeClr val="tx1"/>
                </a:solidFill>
                <a:effectLst/>
                <a:latin typeface="+mn-lt"/>
                <a:ea typeface="+mn-ea"/>
                <a:cs typeface="+mn-cs"/>
              </a:rPr>
              <a:t>bvb</a:t>
            </a:r>
            <a:r>
              <a:rPr lang="nl-NL" sz="1200" kern="1200" dirty="0">
                <a:solidFill>
                  <a:schemeClr val="tx1"/>
                </a:solidFill>
                <a:effectLst/>
                <a:latin typeface="+mn-lt"/>
                <a:ea typeface="+mn-ea"/>
                <a:cs typeface="+mn-cs"/>
              </a:rPr>
              <a:t> Noodfonds </a:t>
            </a:r>
            <a:r>
              <a:rPr lang="nl-NL" sz="1200" kern="1200" dirty="0" err="1">
                <a:solidFill>
                  <a:schemeClr val="tx1"/>
                </a:solidFill>
                <a:effectLst/>
                <a:latin typeface="+mn-lt"/>
                <a:ea typeface="+mn-ea"/>
                <a:cs typeface="+mn-cs"/>
              </a:rPr>
              <a:t>vlaamse</a:t>
            </a:r>
            <a:r>
              <a:rPr lang="nl-NL" sz="1200" kern="1200" dirty="0">
                <a:solidFill>
                  <a:schemeClr val="tx1"/>
                </a:solidFill>
                <a:effectLst/>
                <a:latin typeface="+mn-lt"/>
                <a:ea typeface="+mn-ea"/>
                <a:cs typeface="+mn-cs"/>
              </a:rPr>
              <a:t> overheid voor steun lokaal verenigingsleven, algemene COVID-steun aan Belgische </a:t>
            </a:r>
            <a:r>
              <a:rPr lang="nl-NL" sz="1200" kern="1200" dirty="0" err="1">
                <a:solidFill>
                  <a:schemeClr val="tx1"/>
                </a:solidFill>
                <a:effectLst/>
                <a:latin typeface="+mn-lt"/>
                <a:ea typeface="+mn-ea"/>
                <a:cs typeface="+mn-cs"/>
              </a:rPr>
              <a:t>OCMW’s</a:t>
            </a:r>
            <a:r>
              <a:rPr lang="nl-NL" sz="1200" kern="1200" dirty="0">
                <a:solidFill>
                  <a:schemeClr val="tx1"/>
                </a:solidFill>
                <a:effectLst/>
                <a:latin typeface="+mn-lt"/>
                <a:ea typeface="+mn-ea"/>
                <a:cs typeface="+mn-cs"/>
              </a:rPr>
              <a:t>, de </a:t>
            </a:r>
            <a:r>
              <a:rPr lang="nl-NL" sz="1200" kern="1200" dirty="0" err="1">
                <a:solidFill>
                  <a:schemeClr val="tx1"/>
                </a:solidFill>
                <a:effectLst/>
                <a:latin typeface="+mn-lt"/>
                <a:ea typeface="+mn-ea"/>
                <a:cs typeface="+mn-cs"/>
              </a:rPr>
              <a:t>zgn</a:t>
            </a:r>
            <a:r>
              <a:rPr lang="nl-NL" sz="1200" kern="1200" dirty="0">
                <a:solidFill>
                  <a:schemeClr val="tx1"/>
                </a:solidFill>
                <a:effectLst/>
                <a:latin typeface="+mn-lt"/>
                <a:ea typeface="+mn-ea"/>
                <a:cs typeface="+mn-cs"/>
              </a:rPr>
              <a:t> covid €50-premie aan </a:t>
            </a:r>
            <a:r>
              <a:rPr lang="nl-NL" sz="1200" kern="1200" dirty="0" err="1">
                <a:solidFill>
                  <a:schemeClr val="tx1"/>
                </a:solidFill>
                <a:effectLst/>
                <a:latin typeface="+mn-lt"/>
                <a:ea typeface="+mn-ea"/>
                <a:cs typeface="+mn-cs"/>
              </a:rPr>
              <a:t>gerechtigende</a:t>
            </a:r>
            <a:r>
              <a:rPr lang="nl-NL" sz="1200" kern="1200" dirty="0">
                <a:solidFill>
                  <a:schemeClr val="tx1"/>
                </a:solidFill>
                <a:effectLst/>
                <a:latin typeface="+mn-lt"/>
                <a:ea typeface="+mn-ea"/>
                <a:cs typeface="+mn-cs"/>
              </a:rPr>
              <a:t> bijstandsuitkering</a:t>
            </a:r>
            <a:endParaRPr lang="nl-BE" sz="1200" kern="1200" dirty="0">
              <a:solidFill>
                <a:schemeClr val="tx1"/>
              </a:solidFill>
              <a:effectLst/>
              <a:latin typeface="+mn-lt"/>
              <a:ea typeface="+mn-ea"/>
              <a:cs typeface="+mn-cs"/>
            </a:endParaRPr>
          </a:p>
          <a:p>
            <a:pPr lvl="1"/>
            <a:r>
              <a:rPr lang="nl-NL" sz="1200" kern="1200" dirty="0">
                <a:solidFill>
                  <a:schemeClr val="tx1"/>
                </a:solidFill>
                <a:effectLst/>
                <a:latin typeface="+mn-lt"/>
                <a:ea typeface="+mn-ea"/>
                <a:cs typeface="+mn-cs"/>
              </a:rPr>
              <a:t>In negatieve zin: vertraging in verschillende dossiers zoals </a:t>
            </a:r>
            <a:r>
              <a:rPr lang="nl-NL" sz="1200" kern="1200" dirty="0" err="1">
                <a:solidFill>
                  <a:schemeClr val="tx1"/>
                </a:solidFill>
                <a:effectLst/>
                <a:latin typeface="+mn-lt"/>
                <a:ea typeface="+mn-ea"/>
                <a:cs typeface="+mn-cs"/>
              </a:rPr>
              <a:t>bvb</a:t>
            </a:r>
            <a:r>
              <a:rPr lang="nl-NL" sz="1200" kern="1200" dirty="0">
                <a:solidFill>
                  <a:schemeClr val="tx1"/>
                </a:solidFill>
                <a:effectLst/>
                <a:latin typeface="+mn-lt"/>
                <a:ea typeface="+mn-ea"/>
                <a:cs typeface="+mn-cs"/>
              </a:rPr>
              <a:t> ouderenbehoeftenonderzoek, seniorengids, buurtrestaurant, mobiliteitsplan </a:t>
            </a:r>
            <a:endParaRPr lang="nl-BE" sz="1200" kern="1200" dirty="0">
              <a:solidFill>
                <a:schemeClr val="tx1"/>
              </a:solidFill>
              <a:effectLst/>
              <a:latin typeface="+mn-lt"/>
              <a:ea typeface="+mn-ea"/>
              <a:cs typeface="+mn-cs"/>
            </a:endParaRPr>
          </a:p>
          <a:p>
            <a:pPr lvl="0"/>
            <a:r>
              <a:rPr lang="nl-NL" sz="1200" kern="1200" dirty="0">
                <a:solidFill>
                  <a:schemeClr val="tx1"/>
                </a:solidFill>
                <a:effectLst/>
                <a:latin typeface="+mn-lt"/>
                <a:ea typeface="+mn-ea"/>
                <a:cs typeface="+mn-cs"/>
              </a:rPr>
              <a:t>2020: dienst onthaalouders vanaf 01/05/2020 naar OCMW Heist</a:t>
            </a:r>
            <a:endParaRPr lang="nl-BE" sz="1200" kern="1200" dirty="0">
              <a:solidFill>
                <a:schemeClr val="tx1"/>
              </a:solidFill>
              <a:effectLst/>
              <a:latin typeface="+mn-lt"/>
              <a:ea typeface="+mn-ea"/>
              <a:cs typeface="+mn-cs"/>
            </a:endParaRPr>
          </a:p>
          <a:p>
            <a:pPr lvl="0"/>
            <a:r>
              <a:rPr lang="nl-NL" sz="1200" kern="1200" dirty="0">
                <a:solidFill>
                  <a:schemeClr val="tx1"/>
                </a:solidFill>
                <a:effectLst/>
                <a:latin typeface="+mn-lt"/>
                <a:ea typeface="+mn-ea"/>
                <a:cs typeface="+mn-cs"/>
              </a:rPr>
              <a:t>2020: pensioen algemeen directeur Wim Peeters</a:t>
            </a:r>
            <a:endParaRPr lang="nl-BE" sz="1200" kern="1200" dirty="0">
              <a:solidFill>
                <a:schemeClr val="tx1"/>
              </a:solidFill>
              <a:effectLst/>
              <a:latin typeface="+mn-lt"/>
              <a:ea typeface="+mn-ea"/>
              <a:cs typeface="+mn-cs"/>
            </a:endParaRPr>
          </a:p>
          <a:p>
            <a:pPr lvl="0"/>
            <a:r>
              <a:rPr lang="nl-NL" sz="1200" kern="1200" dirty="0">
                <a:solidFill>
                  <a:schemeClr val="tx1"/>
                </a:solidFill>
                <a:effectLst/>
                <a:latin typeface="+mn-lt"/>
                <a:ea typeface="+mn-ea"/>
                <a:cs typeface="+mn-cs"/>
              </a:rPr>
              <a:t>2020: kelderen energieprijzen</a:t>
            </a:r>
            <a:endParaRPr lang="nl-BE" sz="1200" kern="1200" dirty="0">
              <a:solidFill>
                <a:schemeClr val="tx1"/>
              </a:solidFill>
              <a:effectLst/>
              <a:latin typeface="+mn-lt"/>
              <a:ea typeface="+mn-ea"/>
              <a:cs typeface="+mn-cs"/>
            </a:endParaRPr>
          </a:p>
          <a:p>
            <a:pPr lvl="0"/>
            <a:r>
              <a:rPr lang="nl-NL" sz="1200" kern="1200" dirty="0">
                <a:solidFill>
                  <a:schemeClr val="tx1"/>
                </a:solidFill>
                <a:effectLst/>
                <a:latin typeface="+mn-lt"/>
                <a:ea typeface="+mn-ea"/>
                <a:cs typeface="+mn-cs"/>
              </a:rPr>
              <a:t>2020: (april) energiezuinig omgaan met overheidsgebouwen, plan van aanpak isolatie daken en zonnepanelen via burgercoöperatie</a:t>
            </a:r>
            <a:endParaRPr lang="nl-BE" sz="1200" kern="1200" dirty="0">
              <a:solidFill>
                <a:schemeClr val="tx1"/>
              </a:solidFill>
              <a:effectLst/>
              <a:latin typeface="+mn-lt"/>
              <a:ea typeface="+mn-ea"/>
              <a:cs typeface="+mn-cs"/>
            </a:endParaRPr>
          </a:p>
          <a:p>
            <a:endParaRPr lang="nl-BE" dirty="0"/>
          </a:p>
        </p:txBody>
      </p:sp>
      <p:sp>
        <p:nvSpPr>
          <p:cNvPr id="4" name="Tijdelijke aanduiding voor dianummer 3"/>
          <p:cNvSpPr>
            <a:spLocks noGrp="1"/>
          </p:cNvSpPr>
          <p:nvPr>
            <p:ph type="sldNum" sz="quarter" idx="5"/>
          </p:nvPr>
        </p:nvSpPr>
        <p:spPr/>
        <p:txBody>
          <a:bodyPr/>
          <a:lstStyle/>
          <a:p>
            <a:pPr rtl="0"/>
            <a:fld id="{A89C7E07-3C67-C64C-8DA0-0404F6303970}" type="slidenum">
              <a:rPr lang="nl-NL" smtClean="0"/>
              <a:t>4</a:t>
            </a:fld>
            <a:endParaRPr lang="nl-NL" dirty="0"/>
          </a:p>
        </p:txBody>
      </p:sp>
    </p:spTree>
    <p:extLst>
      <p:ext uri="{BB962C8B-B14F-4D97-AF65-F5344CB8AC3E}">
        <p14:creationId xmlns:p14="http://schemas.microsoft.com/office/powerpoint/2010/main" val="39639859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pPr rtl="0"/>
            <a:fld id="{A89C7E07-3C67-C64C-8DA0-0404F6303970}" type="slidenum">
              <a:rPr lang="nl-NL" smtClean="0"/>
              <a:t>5</a:t>
            </a:fld>
            <a:endParaRPr lang="nl-NL" dirty="0"/>
          </a:p>
        </p:txBody>
      </p:sp>
    </p:spTree>
    <p:extLst>
      <p:ext uri="{BB962C8B-B14F-4D97-AF65-F5344CB8AC3E}">
        <p14:creationId xmlns:p14="http://schemas.microsoft.com/office/powerpoint/2010/main" val="7750813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200" b="0" i="0" kern="1200" dirty="0" err="1">
                <a:solidFill>
                  <a:schemeClr val="tx1"/>
                </a:solidFill>
                <a:effectLst/>
                <a:latin typeface="+mn-lt"/>
                <a:ea typeface="+mn-ea"/>
                <a:cs typeface="+mn-cs"/>
              </a:rPr>
              <a:t>LEKP:Dit</a:t>
            </a:r>
            <a:r>
              <a:rPr lang="nl-NL" sz="1200" b="0" i="0" kern="1200" dirty="0">
                <a:solidFill>
                  <a:schemeClr val="tx1"/>
                </a:solidFill>
                <a:effectLst/>
                <a:latin typeface="+mn-lt"/>
                <a:ea typeface="+mn-ea"/>
                <a:cs typeface="+mn-cs"/>
              </a:rPr>
              <a:t> pact werd op 04/06/2021 finaal goedgekeurd door de Vlaamse Regering en houdt sterke wederzijdse engagementen in om de lokale sleutelrol in het Vlaams klimaat- en energiebeleid te beklemtonen. Door de ondertekening van dit pact ontvangt de gemeente bijkomende middelen om de transitie naar een duurzame gemeente te financieren.</a:t>
            </a:r>
          </a:p>
          <a:p>
            <a:endParaRPr lang="nl-NL" sz="1200" b="0" i="0" kern="1200" dirty="0">
              <a:solidFill>
                <a:schemeClr val="tx1"/>
              </a:solidFill>
              <a:effectLst/>
              <a:latin typeface="+mn-lt"/>
              <a:ea typeface="+mn-ea"/>
              <a:cs typeface="+mn-cs"/>
            </a:endParaRPr>
          </a:p>
          <a:p>
            <a:pPr lvl="0"/>
            <a:r>
              <a:rPr lang="nl-NL" sz="1200" kern="1200" dirty="0">
                <a:solidFill>
                  <a:schemeClr val="tx1"/>
                </a:solidFill>
                <a:effectLst/>
                <a:latin typeface="+mn-lt"/>
                <a:ea typeface="+mn-ea"/>
                <a:cs typeface="+mn-cs"/>
              </a:rPr>
              <a:t>2021: corona bepaalt nog deels het tempo</a:t>
            </a:r>
            <a:endParaRPr lang="nl-BE" sz="1200" kern="1200" dirty="0">
              <a:solidFill>
                <a:schemeClr val="tx1"/>
              </a:solidFill>
              <a:effectLst/>
              <a:latin typeface="+mn-lt"/>
              <a:ea typeface="+mn-ea"/>
              <a:cs typeface="+mn-cs"/>
            </a:endParaRPr>
          </a:p>
          <a:p>
            <a:pPr lvl="0"/>
            <a:r>
              <a:rPr lang="nl-NL" sz="1200" kern="1200" dirty="0">
                <a:solidFill>
                  <a:schemeClr val="tx1"/>
                </a:solidFill>
                <a:effectLst/>
                <a:latin typeface="+mn-lt"/>
                <a:ea typeface="+mn-ea"/>
                <a:cs typeface="+mn-cs"/>
              </a:rPr>
              <a:t>2021: digitalisering bouw- en verkavelingsdossiers</a:t>
            </a:r>
            <a:endParaRPr lang="nl-BE" sz="1200" kern="1200" dirty="0">
              <a:solidFill>
                <a:schemeClr val="tx1"/>
              </a:solidFill>
              <a:effectLst/>
              <a:latin typeface="+mn-lt"/>
              <a:ea typeface="+mn-ea"/>
              <a:cs typeface="+mn-cs"/>
            </a:endParaRPr>
          </a:p>
          <a:p>
            <a:pPr lvl="0"/>
            <a:r>
              <a:rPr lang="nl-NL" sz="1200" kern="1200" dirty="0">
                <a:solidFill>
                  <a:schemeClr val="tx1"/>
                </a:solidFill>
                <a:effectLst/>
                <a:latin typeface="+mn-lt"/>
                <a:ea typeface="+mn-ea"/>
                <a:cs typeface="+mn-cs"/>
              </a:rPr>
              <a:t>2021: stijging energieprijzen door aantrekken economie</a:t>
            </a:r>
            <a:endParaRPr lang="nl-BE" sz="1200" kern="1200" dirty="0">
              <a:solidFill>
                <a:schemeClr val="tx1"/>
              </a:solidFill>
              <a:effectLst/>
              <a:latin typeface="+mn-lt"/>
              <a:ea typeface="+mn-ea"/>
              <a:cs typeface="+mn-cs"/>
            </a:endParaRPr>
          </a:p>
          <a:p>
            <a:pPr lvl="0"/>
            <a:r>
              <a:rPr lang="nl-NL" sz="1200" kern="1200" dirty="0">
                <a:solidFill>
                  <a:schemeClr val="tx1"/>
                </a:solidFill>
                <a:effectLst/>
                <a:latin typeface="+mn-lt"/>
                <a:ea typeface="+mn-ea"/>
                <a:cs typeface="+mn-cs"/>
              </a:rPr>
              <a:t>2021: oprichting vaccinatiecentrum tussen de gemeenten Bonheiden, Putte en Heist-op-den-</a:t>
            </a:r>
            <a:r>
              <a:rPr lang="nl-NL" sz="1200" kern="1200" dirty="0" err="1">
                <a:solidFill>
                  <a:schemeClr val="tx1"/>
                </a:solidFill>
                <a:effectLst/>
                <a:latin typeface="+mn-lt"/>
                <a:ea typeface="+mn-ea"/>
                <a:cs typeface="+mn-cs"/>
              </a:rPr>
              <a:t>bert</a:t>
            </a:r>
            <a:r>
              <a:rPr lang="nl-NL" sz="1200" kern="1200" dirty="0">
                <a:solidFill>
                  <a:schemeClr val="tx1"/>
                </a:solidFill>
                <a:effectLst/>
                <a:latin typeface="+mn-lt"/>
                <a:ea typeface="+mn-ea"/>
                <a:cs typeface="+mn-cs"/>
              </a:rPr>
              <a:t> </a:t>
            </a:r>
            <a:r>
              <a:rPr lang="nl-NL" sz="1200" kern="1200" dirty="0">
                <a:solidFill>
                  <a:schemeClr val="tx1"/>
                </a:solidFill>
                <a:effectLst/>
                <a:latin typeface="+mn-lt"/>
                <a:ea typeface="+mn-ea"/>
                <a:cs typeface="+mn-cs"/>
                <a:sym typeface="Wingdings" panose="05000000000000000000" pitchFamily="2" charset="2"/>
              </a:rPr>
              <a:t></a:t>
            </a:r>
            <a:r>
              <a:rPr lang="nl-NL" sz="1200" kern="1200" dirty="0">
                <a:solidFill>
                  <a:schemeClr val="tx1"/>
                </a:solidFill>
                <a:effectLst/>
                <a:latin typeface="+mn-lt"/>
                <a:ea typeface="+mn-ea"/>
                <a:cs typeface="+mn-cs"/>
              </a:rPr>
              <a:t> warme Gemeente Bonheiden</a:t>
            </a:r>
            <a:endParaRPr lang="nl-BE" sz="1200" kern="1200" dirty="0">
              <a:solidFill>
                <a:schemeClr val="tx1"/>
              </a:solidFill>
              <a:effectLst/>
              <a:latin typeface="+mn-lt"/>
              <a:ea typeface="+mn-ea"/>
              <a:cs typeface="+mn-cs"/>
            </a:endParaRPr>
          </a:p>
          <a:p>
            <a:pPr lvl="0"/>
            <a:r>
              <a:rPr lang="nl-NL" sz="1200" kern="1200" dirty="0">
                <a:solidFill>
                  <a:schemeClr val="tx1"/>
                </a:solidFill>
                <a:effectLst/>
                <a:latin typeface="+mn-lt"/>
                <a:ea typeface="+mn-ea"/>
                <a:cs typeface="+mn-cs"/>
              </a:rPr>
              <a:t>2021: nieuwe concessionaris controle parkeren </a:t>
            </a:r>
            <a:r>
              <a:rPr lang="nl-NL" sz="1200" kern="1200" dirty="0">
                <a:solidFill>
                  <a:schemeClr val="tx1"/>
                </a:solidFill>
                <a:effectLst/>
                <a:latin typeface="+mn-lt"/>
                <a:ea typeface="+mn-ea"/>
                <a:cs typeface="+mn-cs"/>
                <a:sym typeface="Wingdings" panose="05000000000000000000" pitchFamily="2" charset="2"/>
              </a:rPr>
              <a:t></a:t>
            </a:r>
            <a:r>
              <a:rPr lang="nl-NL" sz="1200" kern="1200" dirty="0">
                <a:solidFill>
                  <a:schemeClr val="tx1"/>
                </a:solidFill>
                <a:effectLst/>
                <a:latin typeface="+mn-lt"/>
                <a:ea typeface="+mn-ea"/>
                <a:cs typeface="+mn-cs"/>
              </a:rPr>
              <a:t> Apcoa </a:t>
            </a:r>
            <a:r>
              <a:rPr lang="nl-NL" sz="1200" kern="1200" dirty="0">
                <a:solidFill>
                  <a:schemeClr val="tx1"/>
                </a:solidFill>
                <a:effectLst/>
                <a:latin typeface="+mn-lt"/>
                <a:ea typeface="+mn-ea"/>
                <a:cs typeface="+mn-cs"/>
                <a:sym typeface="Wingdings" panose="05000000000000000000" pitchFamily="2" charset="2"/>
              </a:rPr>
              <a:t></a:t>
            </a:r>
            <a:r>
              <a:rPr lang="nl-NL" sz="1200" kern="1200" dirty="0">
                <a:solidFill>
                  <a:schemeClr val="tx1"/>
                </a:solidFill>
                <a:effectLst/>
                <a:latin typeface="+mn-lt"/>
                <a:ea typeface="+mn-ea"/>
                <a:cs typeface="+mn-cs"/>
              </a:rPr>
              <a:t> ondertussen </a:t>
            </a:r>
            <a:r>
              <a:rPr lang="nl-NL" sz="1200" kern="1200" dirty="0" err="1">
                <a:solidFill>
                  <a:schemeClr val="tx1"/>
                </a:solidFill>
                <a:effectLst/>
                <a:latin typeface="+mn-lt"/>
                <a:ea typeface="+mn-ea"/>
                <a:cs typeface="+mn-cs"/>
              </a:rPr>
              <a:t>Streeteo</a:t>
            </a:r>
            <a:endParaRPr lang="nl-BE" sz="1200" kern="1200" dirty="0">
              <a:solidFill>
                <a:schemeClr val="tx1"/>
              </a:solidFill>
              <a:effectLst/>
              <a:latin typeface="+mn-lt"/>
              <a:ea typeface="+mn-ea"/>
              <a:cs typeface="+mn-cs"/>
            </a:endParaRPr>
          </a:p>
          <a:p>
            <a:pPr lvl="0"/>
            <a:r>
              <a:rPr lang="nl-NL" sz="1200" kern="1200" dirty="0">
                <a:solidFill>
                  <a:schemeClr val="tx1"/>
                </a:solidFill>
                <a:effectLst/>
                <a:latin typeface="+mn-lt"/>
                <a:ea typeface="+mn-ea"/>
                <a:cs typeface="+mn-cs"/>
              </a:rPr>
              <a:t>2021: trajectcontrole Muizensteenweg en Doornlaarstraat</a:t>
            </a:r>
            <a:endParaRPr lang="nl-BE" sz="1200" kern="1200" dirty="0">
              <a:solidFill>
                <a:schemeClr val="tx1"/>
              </a:solidFill>
              <a:effectLst/>
              <a:latin typeface="+mn-lt"/>
              <a:ea typeface="+mn-ea"/>
              <a:cs typeface="+mn-cs"/>
            </a:endParaRPr>
          </a:p>
          <a:p>
            <a:pPr lvl="0"/>
            <a:r>
              <a:rPr lang="nl-NL" sz="1200" kern="1200" dirty="0">
                <a:solidFill>
                  <a:schemeClr val="tx1"/>
                </a:solidFill>
                <a:effectLst/>
                <a:latin typeface="+mn-lt"/>
                <a:ea typeface="+mn-ea"/>
                <a:cs typeface="+mn-cs"/>
              </a:rPr>
              <a:t>2021: afwerking aantal grote dossiers</a:t>
            </a:r>
            <a:endParaRPr lang="nl-BE" sz="1200" kern="1200" dirty="0">
              <a:solidFill>
                <a:schemeClr val="tx1"/>
              </a:solidFill>
              <a:effectLst/>
              <a:latin typeface="+mn-lt"/>
              <a:ea typeface="+mn-ea"/>
              <a:cs typeface="+mn-cs"/>
            </a:endParaRPr>
          </a:p>
          <a:p>
            <a:pPr lvl="1"/>
            <a:r>
              <a:rPr lang="nl-NL" sz="1200" kern="1200" dirty="0">
                <a:solidFill>
                  <a:schemeClr val="tx1"/>
                </a:solidFill>
                <a:effectLst/>
                <a:latin typeface="+mn-lt"/>
                <a:ea typeface="+mn-ea"/>
                <a:cs typeface="+mn-cs"/>
              </a:rPr>
              <a:t>einde werken </a:t>
            </a:r>
            <a:r>
              <a:rPr lang="nl-NL" sz="1200" kern="1200" dirty="0" err="1">
                <a:solidFill>
                  <a:schemeClr val="tx1"/>
                </a:solidFill>
                <a:effectLst/>
                <a:latin typeface="+mn-lt"/>
                <a:ea typeface="+mn-ea"/>
                <a:cs typeface="+mn-cs"/>
              </a:rPr>
              <a:t>Rijmenam</a:t>
            </a:r>
            <a:r>
              <a:rPr lang="nl-NL" sz="1200" kern="1200" dirty="0">
                <a:solidFill>
                  <a:schemeClr val="tx1"/>
                </a:solidFill>
                <a:effectLst/>
                <a:latin typeface="+mn-lt"/>
                <a:ea typeface="+mn-ea"/>
                <a:cs typeface="+mn-cs"/>
              </a:rPr>
              <a:t>-centrum met groenaanleg</a:t>
            </a:r>
            <a:endParaRPr lang="nl-BE" sz="1200" kern="1200" dirty="0">
              <a:solidFill>
                <a:schemeClr val="tx1"/>
              </a:solidFill>
              <a:effectLst/>
              <a:latin typeface="+mn-lt"/>
              <a:ea typeface="+mn-ea"/>
              <a:cs typeface="+mn-cs"/>
            </a:endParaRPr>
          </a:p>
          <a:p>
            <a:pPr lvl="1"/>
            <a:r>
              <a:rPr lang="nl-NL" sz="1200" kern="1200" dirty="0">
                <a:solidFill>
                  <a:schemeClr val="tx1"/>
                </a:solidFill>
                <a:effectLst/>
                <a:latin typeface="+mn-lt"/>
                <a:ea typeface="+mn-ea"/>
                <a:cs typeface="+mn-cs"/>
              </a:rPr>
              <a:t>Lange Veldstraat, Dertien Eiken, Korte Veldstraat en deel </a:t>
            </a:r>
            <a:r>
              <a:rPr lang="nl-NL" sz="1200" kern="1200" dirty="0" err="1">
                <a:solidFill>
                  <a:schemeClr val="tx1"/>
                </a:solidFill>
                <a:effectLst/>
                <a:latin typeface="+mn-lt"/>
                <a:ea typeface="+mn-ea"/>
                <a:cs typeface="+mn-cs"/>
              </a:rPr>
              <a:t>Boeimeerstraat</a:t>
            </a:r>
            <a:endParaRPr lang="nl-BE" sz="1200" kern="1200" dirty="0">
              <a:solidFill>
                <a:schemeClr val="tx1"/>
              </a:solidFill>
              <a:effectLst/>
              <a:latin typeface="+mn-lt"/>
              <a:ea typeface="+mn-ea"/>
              <a:cs typeface="+mn-cs"/>
            </a:endParaRPr>
          </a:p>
          <a:p>
            <a:pPr lvl="0"/>
            <a:r>
              <a:rPr lang="nl-NL" sz="1200" kern="1200" dirty="0">
                <a:solidFill>
                  <a:schemeClr val="tx1"/>
                </a:solidFill>
                <a:effectLst/>
                <a:latin typeface="+mn-lt"/>
                <a:ea typeface="+mn-ea"/>
                <a:cs typeface="+mn-cs"/>
              </a:rPr>
              <a:t>2021: Bib Bonheiden stapt in </a:t>
            </a:r>
            <a:r>
              <a:rPr lang="nl-NL" sz="1200" kern="1200" dirty="0" err="1">
                <a:solidFill>
                  <a:schemeClr val="tx1"/>
                </a:solidFill>
                <a:effectLst/>
                <a:latin typeface="+mn-lt"/>
                <a:ea typeface="+mn-ea"/>
                <a:cs typeface="+mn-cs"/>
              </a:rPr>
              <a:t>Regiobib</a:t>
            </a:r>
            <a:r>
              <a:rPr lang="nl-NL" sz="1200" kern="1200" dirty="0">
                <a:solidFill>
                  <a:schemeClr val="tx1"/>
                </a:solidFill>
                <a:effectLst/>
                <a:latin typeface="+mn-lt"/>
                <a:ea typeface="+mn-ea"/>
                <a:cs typeface="+mn-cs"/>
              </a:rPr>
              <a:t> Rivierenland -Een Sterk Verhaal: 1 lidkaart voor 6 bibliotheken, expertise wordt gedeeld (veerkracht voor de toekomst)</a:t>
            </a:r>
            <a:endParaRPr lang="nl-BE" sz="1200" kern="1200" dirty="0">
              <a:solidFill>
                <a:schemeClr val="tx1"/>
              </a:solidFill>
              <a:effectLst/>
              <a:latin typeface="+mn-lt"/>
              <a:ea typeface="+mn-ea"/>
              <a:cs typeface="+mn-cs"/>
            </a:endParaRPr>
          </a:p>
          <a:p>
            <a:pPr lvl="0"/>
            <a:r>
              <a:rPr lang="nl-NL" sz="1200" kern="1200" dirty="0">
                <a:solidFill>
                  <a:schemeClr val="tx1"/>
                </a:solidFill>
                <a:effectLst/>
                <a:latin typeface="+mn-lt"/>
                <a:ea typeface="+mn-ea"/>
                <a:cs typeface="+mn-cs"/>
              </a:rPr>
              <a:t>2021 verlenging deelname aan </a:t>
            </a:r>
            <a:r>
              <a:rPr lang="nl-NL" sz="1200" kern="1200" dirty="0" err="1">
                <a:solidFill>
                  <a:schemeClr val="tx1"/>
                </a:solidFill>
                <a:effectLst/>
                <a:latin typeface="+mn-lt"/>
                <a:ea typeface="+mn-ea"/>
                <a:cs typeface="+mn-cs"/>
              </a:rPr>
              <a:t>opdrachthoudende</a:t>
            </a:r>
            <a:r>
              <a:rPr lang="nl-NL" sz="1200" kern="1200" dirty="0">
                <a:solidFill>
                  <a:schemeClr val="tx1"/>
                </a:solidFill>
                <a:effectLst/>
                <a:latin typeface="+mn-lt"/>
                <a:ea typeface="+mn-ea"/>
                <a:cs typeface="+mn-cs"/>
              </a:rPr>
              <a:t> vereniging IVAREM (18 jaar)</a:t>
            </a:r>
            <a:endParaRPr lang="nl-BE" sz="1200" kern="1200" dirty="0">
              <a:solidFill>
                <a:schemeClr val="tx1"/>
              </a:solidFill>
              <a:effectLst/>
              <a:latin typeface="+mn-lt"/>
              <a:ea typeface="+mn-ea"/>
              <a:cs typeface="+mn-cs"/>
            </a:endParaRPr>
          </a:p>
          <a:p>
            <a:r>
              <a:rPr lang="nl-NL" sz="1200" kern="1200" dirty="0">
                <a:solidFill>
                  <a:schemeClr val="tx1"/>
                </a:solidFill>
                <a:effectLst/>
                <a:latin typeface="+mn-lt"/>
                <a:ea typeface="+mn-ea"/>
                <a:cs typeface="+mn-cs"/>
              </a:rPr>
              <a:t>2021 ondertekening LEKP (GR 29-09-2021)</a:t>
            </a:r>
            <a:endParaRPr lang="nl-BE" dirty="0"/>
          </a:p>
        </p:txBody>
      </p:sp>
      <p:sp>
        <p:nvSpPr>
          <p:cNvPr id="4" name="Tijdelijke aanduiding voor dianummer 3"/>
          <p:cNvSpPr>
            <a:spLocks noGrp="1"/>
          </p:cNvSpPr>
          <p:nvPr>
            <p:ph type="sldNum" sz="quarter" idx="5"/>
          </p:nvPr>
        </p:nvSpPr>
        <p:spPr/>
        <p:txBody>
          <a:bodyPr/>
          <a:lstStyle/>
          <a:p>
            <a:pPr rtl="0"/>
            <a:fld id="{A89C7E07-3C67-C64C-8DA0-0404F6303970}" type="slidenum">
              <a:rPr lang="nl-NL" smtClean="0"/>
              <a:t>6</a:t>
            </a:fld>
            <a:endParaRPr lang="nl-NL" dirty="0"/>
          </a:p>
        </p:txBody>
      </p:sp>
    </p:spTree>
    <p:extLst>
      <p:ext uri="{BB962C8B-B14F-4D97-AF65-F5344CB8AC3E}">
        <p14:creationId xmlns:p14="http://schemas.microsoft.com/office/powerpoint/2010/main" val="32472693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pPr rtl="0"/>
            <a:fld id="{A89C7E07-3C67-C64C-8DA0-0404F6303970}" type="slidenum">
              <a:rPr lang="nl-NL" smtClean="0"/>
              <a:t>7</a:t>
            </a:fld>
            <a:endParaRPr lang="nl-NL" dirty="0"/>
          </a:p>
        </p:txBody>
      </p:sp>
    </p:spTree>
    <p:extLst>
      <p:ext uri="{BB962C8B-B14F-4D97-AF65-F5344CB8AC3E}">
        <p14:creationId xmlns:p14="http://schemas.microsoft.com/office/powerpoint/2010/main" val="28756438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lvl="0"/>
            <a:r>
              <a:rPr lang="nl-NL" sz="1200" kern="1200" dirty="0">
                <a:solidFill>
                  <a:schemeClr val="tx1"/>
                </a:solidFill>
                <a:effectLst/>
                <a:latin typeface="+mn-lt"/>
                <a:ea typeface="+mn-ea"/>
                <a:cs typeface="+mn-cs"/>
              </a:rPr>
              <a:t>2022: maart relance vrije tijd na coronapandemie</a:t>
            </a:r>
            <a:endParaRPr lang="nl-BE" sz="1200" kern="1200" dirty="0">
              <a:solidFill>
                <a:schemeClr val="tx1"/>
              </a:solidFill>
              <a:effectLst/>
              <a:latin typeface="+mn-lt"/>
              <a:ea typeface="+mn-ea"/>
              <a:cs typeface="+mn-cs"/>
            </a:endParaRPr>
          </a:p>
          <a:p>
            <a:pPr lvl="0"/>
            <a:r>
              <a:rPr lang="nl-NL" sz="1200" kern="1200" dirty="0">
                <a:solidFill>
                  <a:schemeClr val="tx1"/>
                </a:solidFill>
                <a:effectLst/>
                <a:latin typeface="+mn-lt"/>
                <a:ea typeface="+mn-ea"/>
                <a:cs typeface="+mn-cs"/>
              </a:rPr>
              <a:t>2022: start oorlog Rusland tegen Oekraïne</a:t>
            </a:r>
            <a:endParaRPr lang="nl-BE" sz="1200" kern="1200" dirty="0">
              <a:solidFill>
                <a:schemeClr val="tx1"/>
              </a:solidFill>
              <a:effectLst/>
              <a:latin typeface="+mn-lt"/>
              <a:ea typeface="+mn-ea"/>
              <a:cs typeface="+mn-cs"/>
            </a:endParaRPr>
          </a:p>
          <a:p>
            <a:pPr lvl="1"/>
            <a:r>
              <a:rPr lang="nl-NL" sz="1200" kern="1200" dirty="0">
                <a:solidFill>
                  <a:schemeClr val="tx1"/>
                </a:solidFill>
                <a:effectLst/>
                <a:latin typeface="+mn-lt"/>
                <a:ea typeface="+mn-ea"/>
                <a:cs typeface="+mn-cs"/>
              </a:rPr>
              <a:t>Bonheiden als solidaire gemeente </a:t>
            </a:r>
            <a:r>
              <a:rPr lang="nl-NL" sz="1200" kern="1200" dirty="0" err="1">
                <a:solidFill>
                  <a:schemeClr val="tx1"/>
                </a:solidFill>
                <a:effectLst/>
                <a:latin typeface="+mn-lt"/>
                <a:ea typeface="+mn-ea"/>
                <a:cs typeface="+mn-cs"/>
              </a:rPr>
              <a:t>ikv</a:t>
            </a:r>
            <a:r>
              <a:rPr lang="nl-NL" sz="1200" kern="1200" dirty="0">
                <a:solidFill>
                  <a:schemeClr val="tx1"/>
                </a:solidFill>
                <a:effectLst/>
                <a:latin typeface="+mn-lt"/>
                <a:ea typeface="+mn-ea"/>
                <a:cs typeface="+mn-cs"/>
              </a:rPr>
              <a:t> opvang vluchtelingen </a:t>
            </a:r>
            <a:r>
              <a:rPr lang="nl-NL" sz="1200" kern="1200" dirty="0" err="1">
                <a:solidFill>
                  <a:schemeClr val="tx1"/>
                </a:solidFill>
                <a:effectLst/>
                <a:latin typeface="+mn-lt"/>
                <a:ea typeface="+mn-ea"/>
                <a:cs typeface="+mn-cs"/>
              </a:rPr>
              <a:t>oekraïne</a:t>
            </a:r>
            <a:r>
              <a:rPr lang="nl-NL" sz="1200" kern="1200" dirty="0">
                <a:solidFill>
                  <a:schemeClr val="tx1"/>
                </a:solidFill>
                <a:effectLst/>
                <a:latin typeface="+mn-lt"/>
                <a:ea typeface="+mn-ea"/>
                <a:cs typeface="+mn-cs"/>
              </a:rPr>
              <a:t> in gastgezinnen</a:t>
            </a:r>
            <a:endParaRPr lang="nl-BE" sz="1200" kern="1200" dirty="0">
              <a:solidFill>
                <a:schemeClr val="tx1"/>
              </a:solidFill>
              <a:effectLst/>
              <a:latin typeface="+mn-lt"/>
              <a:ea typeface="+mn-ea"/>
              <a:cs typeface="+mn-cs"/>
            </a:endParaRPr>
          </a:p>
          <a:p>
            <a:pPr lvl="1"/>
            <a:r>
              <a:rPr lang="nl-NL" sz="1200" kern="1200" dirty="0">
                <a:solidFill>
                  <a:schemeClr val="tx1"/>
                </a:solidFill>
                <a:effectLst/>
                <a:latin typeface="+mn-lt"/>
                <a:ea typeface="+mn-ea"/>
                <a:cs typeface="+mn-cs"/>
              </a:rPr>
              <a:t>Inflatie </a:t>
            </a:r>
            <a:r>
              <a:rPr lang="nl-NL" sz="1200" kern="1200" dirty="0">
                <a:solidFill>
                  <a:schemeClr val="tx1"/>
                </a:solidFill>
                <a:effectLst/>
                <a:latin typeface="+mn-lt"/>
                <a:ea typeface="+mn-ea"/>
                <a:cs typeface="+mn-cs"/>
                <a:sym typeface="Wingdings" panose="05000000000000000000" pitchFamily="2" charset="2"/>
              </a:rPr>
              <a:t></a:t>
            </a:r>
            <a:r>
              <a:rPr lang="nl-NL" sz="1200" kern="1200" dirty="0">
                <a:solidFill>
                  <a:schemeClr val="tx1"/>
                </a:solidFill>
                <a:effectLst/>
                <a:latin typeface="+mn-lt"/>
                <a:ea typeface="+mn-ea"/>
                <a:cs typeface="+mn-cs"/>
              </a:rPr>
              <a:t> stijgende energie- en grondstofprijzen</a:t>
            </a:r>
            <a:endParaRPr lang="nl-BE" sz="1200" kern="1200" dirty="0">
              <a:solidFill>
                <a:schemeClr val="tx1"/>
              </a:solidFill>
              <a:effectLst/>
              <a:latin typeface="+mn-lt"/>
              <a:ea typeface="+mn-ea"/>
              <a:cs typeface="+mn-cs"/>
            </a:endParaRPr>
          </a:p>
          <a:p>
            <a:pPr lvl="2"/>
            <a:r>
              <a:rPr lang="nl-NL" sz="1200" kern="1200" dirty="0">
                <a:solidFill>
                  <a:schemeClr val="tx1"/>
                </a:solidFill>
                <a:effectLst/>
                <a:latin typeface="+mn-lt"/>
                <a:ea typeface="+mn-ea"/>
                <a:cs typeface="+mn-cs"/>
              </a:rPr>
              <a:t>Extra financiële middelen om inwoners te ondersteunen bij hun energiefactuur</a:t>
            </a:r>
            <a:endParaRPr lang="nl-BE" sz="1200" kern="1200" dirty="0">
              <a:solidFill>
                <a:schemeClr val="tx1"/>
              </a:solidFill>
              <a:effectLst/>
              <a:latin typeface="+mn-lt"/>
              <a:ea typeface="+mn-ea"/>
              <a:cs typeface="+mn-cs"/>
            </a:endParaRPr>
          </a:p>
          <a:p>
            <a:pPr lvl="2"/>
            <a:r>
              <a:rPr lang="nl-NL" sz="1200" kern="1200" dirty="0">
                <a:solidFill>
                  <a:schemeClr val="tx1"/>
                </a:solidFill>
                <a:effectLst/>
                <a:latin typeface="+mn-lt"/>
                <a:ea typeface="+mn-ea"/>
                <a:cs typeface="+mn-cs"/>
              </a:rPr>
              <a:t>Hogere toelage aan de vzw’s voor betaling energiekosten</a:t>
            </a:r>
            <a:endParaRPr lang="nl-BE" sz="1200" kern="1200" dirty="0">
              <a:solidFill>
                <a:schemeClr val="tx1"/>
              </a:solidFill>
              <a:effectLst/>
              <a:latin typeface="+mn-lt"/>
              <a:ea typeface="+mn-ea"/>
              <a:cs typeface="+mn-cs"/>
            </a:endParaRPr>
          </a:p>
          <a:p>
            <a:pPr lvl="1"/>
            <a:r>
              <a:rPr lang="nl-NL" sz="1200" kern="1200" dirty="0">
                <a:solidFill>
                  <a:schemeClr val="tx1"/>
                </a:solidFill>
                <a:effectLst/>
                <a:latin typeface="+mn-lt"/>
                <a:ea typeface="+mn-ea"/>
                <a:cs typeface="+mn-cs"/>
              </a:rPr>
              <a:t>Stijging van de lonen alsook krapte op de arbeidsmarkt !! 5 indexverhogingen</a:t>
            </a:r>
            <a:endParaRPr lang="nl-BE" sz="1200" kern="1200" dirty="0">
              <a:solidFill>
                <a:schemeClr val="tx1"/>
              </a:solidFill>
              <a:effectLst/>
              <a:latin typeface="+mn-lt"/>
              <a:ea typeface="+mn-ea"/>
              <a:cs typeface="+mn-cs"/>
            </a:endParaRPr>
          </a:p>
          <a:p>
            <a:pPr lvl="0"/>
            <a:r>
              <a:rPr lang="nl-NL" sz="1200" kern="1200" dirty="0">
                <a:solidFill>
                  <a:schemeClr val="tx1"/>
                </a:solidFill>
                <a:effectLst/>
                <a:latin typeface="+mn-lt"/>
                <a:ea typeface="+mn-ea"/>
                <a:cs typeface="+mn-cs"/>
              </a:rPr>
              <a:t>2022: grote stap in klantgericht werken: nieuwe openingsuren gemeentehuis, online afsprakensysteem, klantenbegeleidingssysteem met aanmeldzuil</a:t>
            </a:r>
            <a:endParaRPr lang="nl-BE" sz="1200" kern="1200" dirty="0">
              <a:solidFill>
                <a:schemeClr val="tx1"/>
              </a:solidFill>
              <a:effectLst/>
              <a:latin typeface="+mn-lt"/>
              <a:ea typeface="+mn-ea"/>
              <a:cs typeface="+mn-cs"/>
            </a:endParaRPr>
          </a:p>
          <a:p>
            <a:pPr lvl="0"/>
            <a:r>
              <a:rPr lang="nl-NL" sz="1200" kern="1200" dirty="0">
                <a:solidFill>
                  <a:schemeClr val="tx1"/>
                </a:solidFill>
                <a:effectLst/>
                <a:latin typeface="+mn-lt"/>
                <a:ea typeface="+mn-ea"/>
                <a:cs typeface="+mn-cs"/>
              </a:rPr>
              <a:t>2022: 50</a:t>
            </a:r>
            <a:r>
              <a:rPr lang="nl-NL" sz="1200" kern="1200" baseline="30000" dirty="0">
                <a:solidFill>
                  <a:schemeClr val="tx1"/>
                </a:solidFill>
                <a:effectLst/>
                <a:latin typeface="+mn-lt"/>
                <a:ea typeface="+mn-ea"/>
                <a:cs typeface="+mn-cs"/>
              </a:rPr>
              <a:t>ste</a:t>
            </a:r>
            <a:r>
              <a:rPr lang="nl-NL" sz="1200" kern="1200" dirty="0">
                <a:solidFill>
                  <a:schemeClr val="tx1"/>
                </a:solidFill>
                <a:effectLst/>
                <a:latin typeface="+mn-lt"/>
                <a:ea typeface="+mn-ea"/>
                <a:cs typeface="+mn-cs"/>
              </a:rPr>
              <a:t> sportmaand en pensioen Johan VD</a:t>
            </a:r>
            <a:endParaRPr lang="nl-BE" sz="1200" kern="1200" dirty="0">
              <a:solidFill>
                <a:schemeClr val="tx1"/>
              </a:solidFill>
              <a:effectLst/>
              <a:latin typeface="+mn-lt"/>
              <a:ea typeface="+mn-ea"/>
              <a:cs typeface="+mn-cs"/>
            </a:endParaRPr>
          </a:p>
          <a:p>
            <a:pPr lvl="0"/>
            <a:r>
              <a:rPr lang="nl-NL" sz="1200" kern="1200" dirty="0">
                <a:solidFill>
                  <a:schemeClr val="tx1"/>
                </a:solidFill>
                <a:effectLst/>
                <a:latin typeface="+mn-lt"/>
                <a:ea typeface="+mn-ea"/>
                <a:cs typeface="+mn-cs"/>
              </a:rPr>
              <a:t>2022: september – implementatie GAS 5</a:t>
            </a:r>
            <a:endParaRPr lang="nl-BE" sz="1200" kern="1200" dirty="0">
              <a:solidFill>
                <a:schemeClr val="tx1"/>
              </a:solidFill>
              <a:effectLst/>
              <a:latin typeface="+mn-lt"/>
              <a:ea typeface="+mn-ea"/>
              <a:cs typeface="+mn-cs"/>
            </a:endParaRPr>
          </a:p>
          <a:p>
            <a:pPr lvl="1"/>
            <a:r>
              <a:rPr lang="nl-NL" sz="1200" kern="1200" dirty="0">
                <a:solidFill>
                  <a:schemeClr val="tx1"/>
                </a:solidFill>
                <a:effectLst/>
                <a:latin typeface="+mn-lt"/>
                <a:ea typeface="+mn-ea"/>
                <a:cs typeface="+mn-cs"/>
              </a:rPr>
              <a:t>Vanaf dan kan gemeente zelf administratieve sanctie opleggen voor kleine snelheidsovertredingen (30-50), echter achterliggende wetgeving niet doordacht waardoor nu verschillende pijnpunten in implementatie (rechtspersonen, kosten voor inning, …)</a:t>
            </a:r>
            <a:endParaRPr lang="nl-BE" sz="1200" kern="1200" dirty="0">
              <a:solidFill>
                <a:schemeClr val="tx1"/>
              </a:solidFill>
              <a:effectLst/>
              <a:latin typeface="+mn-lt"/>
              <a:ea typeface="+mn-ea"/>
              <a:cs typeface="+mn-cs"/>
            </a:endParaRPr>
          </a:p>
          <a:p>
            <a:pPr lvl="1"/>
            <a:r>
              <a:rPr lang="nl-NL" sz="1200" kern="1200" dirty="0">
                <a:solidFill>
                  <a:schemeClr val="tx1"/>
                </a:solidFill>
                <a:effectLst/>
                <a:latin typeface="+mn-lt"/>
                <a:ea typeface="+mn-ea"/>
                <a:cs typeface="+mn-cs"/>
              </a:rPr>
              <a:t>In eerste instantie enkel trajectcontrole Muizensteenweg</a:t>
            </a:r>
            <a:endParaRPr lang="nl-BE" sz="1200" kern="1200" dirty="0">
              <a:solidFill>
                <a:schemeClr val="tx1"/>
              </a:solidFill>
              <a:effectLst/>
              <a:latin typeface="+mn-lt"/>
              <a:ea typeface="+mn-ea"/>
              <a:cs typeface="+mn-cs"/>
            </a:endParaRPr>
          </a:p>
          <a:p>
            <a:pPr lvl="0"/>
            <a:r>
              <a:rPr lang="nl-NL" sz="1200" kern="1200" dirty="0">
                <a:solidFill>
                  <a:schemeClr val="tx1"/>
                </a:solidFill>
                <a:effectLst/>
                <a:latin typeface="+mn-lt"/>
                <a:ea typeface="+mn-ea"/>
                <a:cs typeface="+mn-cs"/>
              </a:rPr>
              <a:t>2022: voorstelling </a:t>
            </a:r>
            <a:r>
              <a:rPr lang="nl-NL" sz="1200" kern="1200" dirty="0" err="1">
                <a:solidFill>
                  <a:schemeClr val="tx1"/>
                </a:solidFill>
                <a:effectLst/>
                <a:latin typeface="+mn-lt"/>
                <a:ea typeface="+mn-ea"/>
                <a:cs typeface="+mn-cs"/>
              </a:rPr>
              <a:t>Meurop</a:t>
            </a:r>
            <a:r>
              <a:rPr lang="nl-NL" sz="1200" kern="1200" dirty="0">
                <a:solidFill>
                  <a:schemeClr val="tx1"/>
                </a:solidFill>
                <a:effectLst/>
                <a:latin typeface="+mn-lt"/>
                <a:ea typeface="+mn-ea"/>
                <a:cs typeface="+mn-cs"/>
              </a:rPr>
              <a:t> met </a:t>
            </a:r>
            <a:r>
              <a:rPr lang="nl-NL" sz="1200" kern="1200" dirty="0" err="1">
                <a:solidFill>
                  <a:schemeClr val="tx1"/>
                </a:solidFill>
                <a:effectLst/>
                <a:latin typeface="+mn-lt"/>
                <a:ea typeface="+mn-ea"/>
                <a:cs typeface="+mn-cs"/>
              </a:rPr>
              <a:t>Jaak</a:t>
            </a:r>
            <a:r>
              <a:rPr lang="nl-NL" sz="1200" kern="1200" dirty="0">
                <a:solidFill>
                  <a:schemeClr val="tx1"/>
                </a:solidFill>
                <a:effectLst/>
                <a:latin typeface="+mn-lt"/>
                <a:ea typeface="+mn-ea"/>
                <a:cs typeface="+mn-cs"/>
              </a:rPr>
              <a:t> Van Assche onder regie van Fien </a:t>
            </a:r>
            <a:r>
              <a:rPr lang="nl-NL" sz="1200" kern="1200" dirty="0" err="1">
                <a:solidFill>
                  <a:schemeClr val="tx1"/>
                </a:solidFill>
                <a:effectLst/>
                <a:latin typeface="+mn-lt"/>
                <a:ea typeface="+mn-ea"/>
                <a:cs typeface="+mn-cs"/>
              </a:rPr>
              <a:t>Leysen</a:t>
            </a:r>
            <a:r>
              <a:rPr lang="nl-NL" sz="1200" kern="1200" dirty="0">
                <a:solidFill>
                  <a:schemeClr val="tx1"/>
                </a:solidFill>
                <a:effectLst/>
                <a:latin typeface="+mn-lt"/>
                <a:ea typeface="+mn-ea"/>
                <a:cs typeface="+mn-cs"/>
              </a:rPr>
              <a:t>: monoloog in combinatie met multimedia met als rode draad de grote impact van het ter ziele gegane bedrijf </a:t>
            </a:r>
            <a:r>
              <a:rPr lang="nl-NL" sz="1200" kern="1200" dirty="0" err="1">
                <a:solidFill>
                  <a:schemeClr val="tx1"/>
                </a:solidFill>
                <a:effectLst/>
                <a:latin typeface="+mn-lt"/>
                <a:ea typeface="+mn-ea"/>
                <a:cs typeface="+mn-cs"/>
              </a:rPr>
              <a:t>Meurop</a:t>
            </a:r>
            <a:r>
              <a:rPr lang="nl-NL" sz="1200" kern="1200" dirty="0">
                <a:solidFill>
                  <a:schemeClr val="tx1"/>
                </a:solidFill>
                <a:effectLst/>
                <a:latin typeface="+mn-lt"/>
                <a:ea typeface="+mn-ea"/>
                <a:cs typeface="+mn-cs"/>
              </a:rPr>
              <a:t> op de socio-culturele en economisch leven van de onmiddellijke omgeving</a:t>
            </a:r>
            <a:endParaRPr lang="nl-BE" sz="1200" kern="1200" dirty="0">
              <a:solidFill>
                <a:schemeClr val="tx1"/>
              </a:solidFill>
              <a:effectLst/>
              <a:latin typeface="+mn-lt"/>
              <a:ea typeface="+mn-ea"/>
              <a:cs typeface="+mn-cs"/>
            </a:endParaRPr>
          </a:p>
          <a:p>
            <a:r>
              <a:rPr lang="nl-NL" sz="1200" kern="1200" dirty="0">
                <a:solidFill>
                  <a:schemeClr val="tx1"/>
                </a:solidFill>
                <a:effectLst/>
                <a:latin typeface="+mn-lt"/>
                <a:ea typeface="+mn-ea"/>
                <a:cs typeface="+mn-cs"/>
              </a:rPr>
              <a:t>2022: door nieuwe tariefmethodologie van CREG worden dividenden enorm afgeroomd </a:t>
            </a:r>
            <a:r>
              <a:rPr lang="nl-NL" sz="1200" kern="1200" dirty="0">
                <a:solidFill>
                  <a:schemeClr val="tx1"/>
                </a:solidFill>
                <a:effectLst/>
                <a:latin typeface="+mn-lt"/>
                <a:ea typeface="+mn-ea"/>
                <a:cs typeface="+mn-cs"/>
                <a:sym typeface="Wingdings" panose="05000000000000000000" pitchFamily="2" charset="2"/>
              </a:rPr>
              <a:t></a:t>
            </a:r>
            <a:r>
              <a:rPr lang="nl-NL" sz="1200" kern="1200" dirty="0">
                <a:solidFill>
                  <a:schemeClr val="tx1"/>
                </a:solidFill>
                <a:effectLst/>
                <a:latin typeface="+mn-lt"/>
                <a:ea typeface="+mn-ea"/>
                <a:cs typeface="+mn-cs"/>
              </a:rPr>
              <a:t> tijdelijke compensatie uit Vlaanderen voor dividendverlies</a:t>
            </a:r>
            <a:endParaRPr lang="nl-BE" dirty="0"/>
          </a:p>
        </p:txBody>
      </p:sp>
      <p:sp>
        <p:nvSpPr>
          <p:cNvPr id="4" name="Tijdelijke aanduiding voor dianummer 3"/>
          <p:cNvSpPr>
            <a:spLocks noGrp="1"/>
          </p:cNvSpPr>
          <p:nvPr>
            <p:ph type="sldNum" sz="quarter" idx="5"/>
          </p:nvPr>
        </p:nvSpPr>
        <p:spPr/>
        <p:txBody>
          <a:bodyPr/>
          <a:lstStyle/>
          <a:p>
            <a:pPr rtl="0"/>
            <a:fld id="{A89C7E07-3C67-C64C-8DA0-0404F6303970}" type="slidenum">
              <a:rPr lang="nl-NL" smtClean="0"/>
              <a:t>8</a:t>
            </a:fld>
            <a:endParaRPr lang="nl-NL" dirty="0"/>
          </a:p>
        </p:txBody>
      </p:sp>
    </p:spTree>
    <p:extLst>
      <p:ext uri="{BB962C8B-B14F-4D97-AF65-F5344CB8AC3E}">
        <p14:creationId xmlns:p14="http://schemas.microsoft.com/office/powerpoint/2010/main" val="13607097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pPr rtl="0"/>
            <a:fld id="{A89C7E07-3C67-C64C-8DA0-0404F6303970}" type="slidenum">
              <a:rPr lang="nl-NL" smtClean="0"/>
              <a:t>9</a:t>
            </a:fld>
            <a:endParaRPr lang="nl-NL" dirty="0"/>
          </a:p>
        </p:txBody>
      </p:sp>
    </p:spTree>
    <p:extLst>
      <p:ext uri="{BB962C8B-B14F-4D97-AF65-F5344CB8AC3E}">
        <p14:creationId xmlns:p14="http://schemas.microsoft.com/office/powerpoint/2010/main" val="36294476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effectLst/>
                <a:latin typeface="+mn-lt"/>
                <a:ea typeface="+mn-ea"/>
                <a:cs typeface="+mn-cs"/>
              </a:rPr>
              <a:t>2023 </a:t>
            </a:r>
            <a:r>
              <a:rPr lang="nl-NL" sz="1200" kern="1200" dirty="0" err="1">
                <a:solidFill>
                  <a:schemeClr val="tx1"/>
                </a:solidFill>
                <a:effectLst/>
                <a:latin typeface="+mn-lt"/>
                <a:ea typeface="+mn-ea"/>
                <a:cs typeface="+mn-cs"/>
              </a:rPr>
              <a:t>BeeVee</a:t>
            </a:r>
            <a:r>
              <a:rPr lang="nl-NL" sz="1200" kern="1200" dirty="0">
                <a:solidFill>
                  <a:schemeClr val="tx1"/>
                </a:solidFill>
                <a:effectLst/>
                <a:latin typeface="+mn-lt"/>
                <a:ea typeface="+mn-ea"/>
                <a:cs typeface="+mn-cs"/>
              </a:rPr>
              <a:t> (Bonheidens Elektrische Voertuigen-Event) op de site </a:t>
            </a:r>
            <a:r>
              <a:rPr lang="nl-NL" sz="1200" kern="1200" dirty="0" err="1">
                <a:solidFill>
                  <a:schemeClr val="tx1"/>
                </a:solidFill>
                <a:effectLst/>
                <a:latin typeface="+mn-lt"/>
                <a:ea typeface="+mn-ea"/>
                <a:cs typeface="+mn-cs"/>
              </a:rPr>
              <a:t>Meurop</a:t>
            </a:r>
            <a:r>
              <a:rPr lang="nl-NL" sz="1200" kern="1200" dirty="0">
                <a:solidFill>
                  <a:schemeClr val="tx1"/>
                </a:solidFill>
                <a:effectLst/>
                <a:latin typeface="+mn-lt"/>
                <a:ea typeface="+mn-ea"/>
                <a:cs typeface="+mn-cs"/>
              </a:rPr>
              <a:t>: een event om te inspireren en te proeve van wat elektrische mobiliteit inhoudt maar ook talrijke initiatieven die de toekomstige circulaire economie een duw in de rug geven</a:t>
            </a:r>
            <a:endParaRPr lang="nl-BE" sz="1200" kern="1200" dirty="0">
              <a:solidFill>
                <a:schemeClr val="tx1"/>
              </a:solidFill>
              <a:effectLst/>
              <a:latin typeface="+mn-lt"/>
              <a:ea typeface="+mn-ea"/>
              <a:cs typeface="+mn-cs"/>
            </a:endParaRPr>
          </a:p>
          <a:p>
            <a:endParaRPr lang="nl-BE" dirty="0"/>
          </a:p>
          <a:p>
            <a:r>
              <a:rPr lang="nl-BE" sz="1200" kern="1200" dirty="0">
                <a:solidFill>
                  <a:schemeClr val="tx1"/>
                </a:solidFill>
                <a:effectLst/>
                <a:latin typeface="+mn-lt"/>
                <a:ea typeface="+mn-ea"/>
                <a:cs typeface="+mn-cs"/>
              </a:rPr>
              <a:t>samenwerkingsovereenkomst tussen 7 partnergemeenten en Regionaal Landschap Rivierenland  </a:t>
            </a:r>
            <a:r>
              <a:rPr lang="nl-NL" sz="1200" b="0" i="0" kern="1200" dirty="0">
                <a:solidFill>
                  <a:schemeClr val="tx1"/>
                </a:solidFill>
                <a:effectLst/>
                <a:latin typeface="+mn-lt"/>
                <a:ea typeface="+mn-ea"/>
                <a:cs typeface="+mn-cs"/>
              </a:rPr>
              <a:t>Het strategisch project "Open Ruimte in en om Mechelen" (ORIOM) heeft tot doel de open ruimte in en rond Mechelen te beschermen, te versterken en waar mogelijk te verbinden. Bij ORIOM 3.0 nemen de gemeenten Bonheiden, Boortmeerbeek, Duffel, Mechelen, Sint-Katelijne-Waver, Willebroek en Zemst de fakkel over van Regionaal Landschap Rivierenland, Natuurpunt en het Agentschap voor Natuur en Bos, als </a:t>
            </a:r>
            <a:r>
              <a:rPr lang="nl-NL" sz="1200" b="0" i="0" kern="1200" dirty="0" err="1">
                <a:solidFill>
                  <a:schemeClr val="tx1"/>
                </a:solidFill>
                <a:effectLst/>
                <a:latin typeface="+mn-lt"/>
                <a:ea typeface="+mn-ea"/>
                <a:cs typeface="+mn-cs"/>
              </a:rPr>
              <a:t>financierders</a:t>
            </a:r>
            <a:r>
              <a:rPr lang="nl-NL" sz="1200" b="0" i="0" kern="1200" dirty="0">
                <a:solidFill>
                  <a:schemeClr val="tx1"/>
                </a:solidFill>
                <a:effectLst/>
                <a:latin typeface="+mn-lt"/>
                <a:ea typeface="+mn-ea"/>
                <a:cs typeface="+mn-cs"/>
              </a:rPr>
              <a:t> van het strategisch project ORIOM. </a:t>
            </a:r>
          </a:p>
          <a:p>
            <a:endParaRPr lang="nl-NL" sz="1200" b="0" i="0" kern="1200" dirty="0">
              <a:solidFill>
                <a:schemeClr val="tx1"/>
              </a:solidFill>
              <a:effectLst/>
              <a:latin typeface="+mn-lt"/>
              <a:ea typeface="+mn-ea"/>
              <a:cs typeface="+mn-cs"/>
            </a:endParaRPr>
          </a:p>
          <a:p>
            <a:pPr lvl="0"/>
            <a:r>
              <a:rPr lang="nl-NL" sz="1200" kern="1200" dirty="0">
                <a:solidFill>
                  <a:schemeClr val="tx1"/>
                </a:solidFill>
                <a:effectLst/>
                <a:latin typeface="+mn-lt"/>
                <a:ea typeface="+mn-ea"/>
                <a:cs typeface="+mn-cs"/>
              </a:rPr>
              <a:t>2023: gefaseerde implementatie van nieuwe trajectcontroles </a:t>
            </a:r>
            <a:endParaRPr lang="nl-BE" sz="1200" kern="1200" dirty="0">
              <a:solidFill>
                <a:schemeClr val="tx1"/>
              </a:solidFill>
              <a:effectLst/>
              <a:latin typeface="+mn-lt"/>
              <a:ea typeface="+mn-ea"/>
              <a:cs typeface="+mn-cs"/>
            </a:endParaRPr>
          </a:p>
          <a:p>
            <a:pPr lvl="1"/>
            <a:r>
              <a:rPr lang="nl-NL" sz="1200" kern="1200" dirty="0">
                <a:solidFill>
                  <a:schemeClr val="tx1"/>
                </a:solidFill>
                <a:effectLst/>
                <a:latin typeface="+mn-lt"/>
                <a:ea typeface="+mn-ea"/>
                <a:cs typeface="+mn-cs"/>
              </a:rPr>
              <a:t>01/08 Guldensporenlaan, Gestellei, Oude Keerberge Baan, </a:t>
            </a:r>
            <a:r>
              <a:rPr lang="nl-NL" sz="1200" kern="1200" dirty="0" err="1">
                <a:solidFill>
                  <a:schemeClr val="tx1"/>
                </a:solidFill>
                <a:effectLst/>
                <a:latin typeface="+mn-lt"/>
                <a:ea typeface="+mn-ea"/>
                <a:cs typeface="+mn-cs"/>
              </a:rPr>
              <a:t>Achterdiedonken</a:t>
            </a:r>
            <a:r>
              <a:rPr lang="nl-NL" sz="1200" kern="1200" dirty="0">
                <a:solidFill>
                  <a:schemeClr val="tx1"/>
                </a:solidFill>
                <a:effectLst/>
                <a:latin typeface="+mn-lt"/>
                <a:ea typeface="+mn-ea"/>
                <a:cs typeface="+mn-cs"/>
              </a:rPr>
              <a:t>, Zwarte Leeuwstraat</a:t>
            </a:r>
            <a:endParaRPr lang="nl-BE" sz="1200" kern="1200" dirty="0">
              <a:solidFill>
                <a:schemeClr val="tx1"/>
              </a:solidFill>
              <a:effectLst/>
              <a:latin typeface="+mn-lt"/>
              <a:ea typeface="+mn-ea"/>
              <a:cs typeface="+mn-cs"/>
            </a:endParaRPr>
          </a:p>
          <a:p>
            <a:pPr lvl="1"/>
            <a:r>
              <a:rPr lang="nl-NL" sz="1200" kern="1200" dirty="0">
                <a:solidFill>
                  <a:schemeClr val="tx1"/>
                </a:solidFill>
                <a:effectLst/>
                <a:latin typeface="+mn-lt"/>
                <a:ea typeface="+mn-ea"/>
                <a:cs typeface="+mn-cs"/>
              </a:rPr>
              <a:t>01/09: Oude Kasteellaan en Dorp</a:t>
            </a:r>
            <a:endParaRPr lang="nl-BE" sz="1200" kern="1200" dirty="0">
              <a:solidFill>
                <a:schemeClr val="tx1"/>
              </a:solidFill>
              <a:effectLst/>
              <a:latin typeface="+mn-lt"/>
              <a:ea typeface="+mn-ea"/>
              <a:cs typeface="+mn-cs"/>
            </a:endParaRPr>
          </a:p>
          <a:p>
            <a:pPr lvl="1"/>
            <a:r>
              <a:rPr lang="nl-NL" sz="1200" kern="1200" dirty="0">
                <a:solidFill>
                  <a:schemeClr val="tx1"/>
                </a:solidFill>
                <a:effectLst/>
                <a:latin typeface="+mn-lt"/>
                <a:ea typeface="+mn-ea"/>
                <a:cs typeface="+mn-cs"/>
              </a:rPr>
              <a:t>01/12: Lange dreef, Korte Dreef en Hoogstraat</a:t>
            </a:r>
            <a:endParaRPr lang="nl-BE" sz="1200" kern="1200" dirty="0">
              <a:solidFill>
                <a:schemeClr val="tx1"/>
              </a:solidFill>
              <a:effectLst/>
              <a:latin typeface="+mn-lt"/>
              <a:ea typeface="+mn-ea"/>
              <a:cs typeface="+mn-cs"/>
            </a:endParaRPr>
          </a:p>
          <a:p>
            <a:endParaRPr lang="nl-BE" dirty="0"/>
          </a:p>
        </p:txBody>
      </p:sp>
      <p:sp>
        <p:nvSpPr>
          <p:cNvPr id="4" name="Tijdelijke aanduiding voor dianummer 3"/>
          <p:cNvSpPr>
            <a:spLocks noGrp="1"/>
          </p:cNvSpPr>
          <p:nvPr>
            <p:ph type="sldNum" sz="quarter" idx="5"/>
          </p:nvPr>
        </p:nvSpPr>
        <p:spPr/>
        <p:txBody>
          <a:bodyPr/>
          <a:lstStyle/>
          <a:p>
            <a:pPr rtl="0"/>
            <a:fld id="{A89C7E07-3C67-C64C-8DA0-0404F6303970}" type="slidenum">
              <a:rPr lang="nl-NL" smtClean="0"/>
              <a:t>10</a:t>
            </a:fld>
            <a:endParaRPr lang="nl-NL" dirty="0"/>
          </a:p>
        </p:txBody>
      </p:sp>
    </p:spTree>
    <p:extLst>
      <p:ext uri="{BB962C8B-B14F-4D97-AF65-F5344CB8AC3E}">
        <p14:creationId xmlns:p14="http://schemas.microsoft.com/office/powerpoint/2010/main" val="19120358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pPr rtl="0"/>
            <a:fld id="{A89C7E07-3C67-C64C-8DA0-0404F6303970}" type="slidenum">
              <a:rPr lang="nl-NL" smtClean="0"/>
              <a:t>11</a:t>
            </a:fld>
            <a:endParaRPr lang="nl-NL" dirty="0"/>
          </a:p>
        </p:txBody>
      </p:sp>
    </p:spTree>
    <p:extLst>
      <p:ext uri="{BB962C8B-B14F-4D97-AF65-F5344CB8AC3E}">
        <p14:creationId xmlns:p14="http://schemas.microsoft.com/office/powerpoint/2010/main" val="35186717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Open bib: </a:t>
            </a:r>
            <a:r>
              <a:rPr lang="nl-NL" sz="1200" b="0" i="0" kern="1200" dirty="0">
                <a:solidFill>
                  <a:schemeClr val="tx1"/>
                </a:solidFill>
                <a:effectLst/>
                <a:latin typeface="+mn-lt"/>
                <a:ea typeface="+mn-ea"/>
                <a:cs typeface="+mn-cs"/>
              </a:rPr>
              <a:t>Open Bib' of 'Open+' (de 2 meest gekende namen van leveranciers) wordt de innovatie van de komende jaren, net zoals zelfuitleenbalie ('RFID') de innovatie van 20 jaar geleden was en inmiddels ruim verspreid en beschouwd als gewoon goed. In de bibliotheekwereld wordt dit steeds vaker doorgevoerd onder de vorm van een onbemande bibliotheek: klanten die zonder hulp hun weg vinden in de bibliotheek kunnen in bibliotheek naast de klassieke bemande openingsuren.</a:t>
            </a:r>
          </a:p>
          <a:p>
            <a:endParaRPr lang="nl-NL" sz="1200" b="0" i="0" kern="1200" dirty="0">
              <a:solidFill>
                <a:schemeClr val="tx1"/>
              </a:solidFill>
              <a:effectLst/>
              <a:latin typeface="+mn-lt"/>
              <a:ea typeface="+mn-ea"/>
              <a:cs typeface="+mn-cs"/>
            </a:endParaRPr>
          </a:p>
          <a:p>
            <a:r>
              <a:rPr lang="nl-NL" sz="1200" b="0" i="0" kern="1200" dirty="0">
                <a:solidFill>
                  <a:schemeClr val="tx1"/>
                </a:solidFill>
                <a:effectLst/>
                <a:latin typeface="+mn-lt"/>
                <a:ea typeface="+mn-ea"/>
                <a:cs typeface="+mn-cs"/>
              </a:rPr>
              <a:t>Bos Kanonniersweg: +/- 5 ha</a:t>
            </a:r>
          </a:p>
          <a:p>
            <a:endParaRPr lang="nl-NL" sz="1200" b="0" i="0" kern="1200" dirty="0">
              <a:solidFill>
                <a:schemeClr val="tx1"/>
              </a:solidFill>
              <a:effectLst/>
              <a:latin typeface="+mn-lt"/>
              <a:ea typeface="+mn-ea"/>
              <a:cs typeface="+mn-cs"/>
            </a:endParaRPr>
          </a:p>
          <a:p>
            <a:r>
              <a:rPr lang="nl-NL" sz="1200" b="0" i="0" kern="1200" dirty="0">
                <a:solidFill>
                  <a:schemeClr val="tx1"/>
                </a:solidFill>
                <a:effectLst/>
                <a:latin typeface="+mn-lt"/>
                <a:ea typeface="+mn-ea"/>
                <a:cs typeface="+mn-cs"/>
              </a:rPr>
              <a:t>Boomplantactie:</a:t>
            </a:r>
          </a:p>
          <a:p>
            <a:pPr lvl="1"/>
            <a:r>
              <a:rPr lang="nl-BE" sz="1200" kern="1200" dirty="0">
                <a:solidFill>
                  <a:schemeClr val="tx1"/>
                </a:solidFill>
                <a:effectLst/>
                <a:latin typeface="+mn-lt"/>
                <a:ea typeface="+mn-ea"/>
                <a:cs typeface="+mn-cs"/>
              </a:rPr>
              <a:t> </a:t>
            </a:r>
            <a:r>
              <a:rPr lang="nl-BE" sz="1200" kern="1200" dirty="0" err="1">
                <a:solidFill>
                  <a:schemeClr val="tx1"/>
                </a:solidFill>
                <a:effectLst/>
                <a:latin typeface="+mn-lt"/>
                <a:ea typeface="+mn-ea"/>
                <a:cs typeface="+mn-cs"/>
              </a:rPr>
              <a:t>Diedonken</a:t>
            </a:r>
            <a:r>
              <a:rPr lang="nl-BE" sz="1200" kern="1200" dirty="0">
                <a:solidFill>
                  <a:schemeClr val="tx1"/>
                </a:solidFill>
                <a:effectLst/>
                <a:latin typeface="+mn-lt"/>
                <a:ea typeface="+mn-ea"/>
                <a:cs typeface="+mn-cs"/>
              </a:rPr>
              <a:t> (1815 boompjes)</a:t>
            </a:r>
          </a:p>
          <a:p>
            <a:pPr lvl="0"/>
            <a:r>
              <a:rPr lang="nl-NL" sz="1200" kern="1200" dirty="0">
                <a:solidFill>
                  <a:schemeClr val="tx1"/>
                </a:solidFill>
                <a:effectLst/>
                <a:latin typeface="+mn-lt"/>
                <a:ea typeface="+mn-ea"/>
                <a:cs typeface="+mn-cs"/>
              </a:rPr>
              <a:t>2024</a:t>
            </a:r>
            <a:endParaRPr lang="nl-BE" sz="1200" kern="1200" dirty="0">
              <a:solidFill>
                <a:schemeClr val="tx1"/>
              </a:solidFill>
              <a:effectLst/>
              <a:latin typeface="+mn-lt"/>
              <a:ea typeface="+mn-ea"/>
              <a:cs typeface="+mn-cs"/>
            </a:endParaRPr>
          </a:p>
          <a:p>
            <a:pPr lvl="1"/>
            <a:r>
              <a:rPr lang="nl-NL" sz="1200" kern="1200" dirty="0">
                <a:solidFill>
                  <a:schemeClr val="tx1"/>
                </a:solidFill>
                <a:effectLst/>
                <a:latin typeface="+mn-lt"/>
                <a:ea typeface="+mn-ea"/>
                <a:cs typeface="+mn-cs"/>
              </a:rPr>
              <a:t>Boomplantactie Schranshoeflei (990 boompjes) </a:t>
            </a:r>
            <a:endParaRPr lang="nl-BE" sz="1200" kern="1200" dirty="0">
              <a:solidFill>
                <a:schemeClr val="tx1"/>
              </a:solidFill>
              <a:effectLst/>
              <a:latin typeface="+mn-lt"/>
              <a:ea typeface="+mn-ea"/>
              <a:cs typeface="+mn-cs"/>
            </a:endParaRPr>
          </a:p>
          <a:p>
            <a:pPr lvl="1"/>
            <a:r>
              <a:rPr lang="nl-NL" sz="1200" kern="1200" dirty="0">
                <a:solidFill>
                  <a:schemeClr val="tx1"/>
                </a:solidFill>
                <a:effectLst/>
                <a:latin typeface="+mn-lt"/>
                <a:ea typeface="+mn-ea"/>
                <a:cs typeface="+mn-cs"/>
              </a:rPr>
              <a:t>Boomplantactie Mechels Broekstraat:</a:t>
            </a:r>
            <a:r>
              <a:rPr lang="nl-NL" sz="950" i="1" kern="1200" dirty="0">
                <a:solidFill>
                  <a:schemeClr val="tx1"/>
                </a:solidFill>
                <a:effectLst/>
                <a:latin typeface="+mn-lt"/>
                <a:ea typeface="+mn-ea"/>
                <a:cs typeface="+mn-cs"/>
              </a:rPr>
              <a:t> </a:t>
            </a:r>
            <a:r>
              <a:rPr lang="nl-BE" sz="950" i="1" kern="1200" dirty="0">
                <a:solidFill>
                  <a:schemeClr val="tx1"/>
                </a:solidFill>
                <a:effectLst/>
                <a:latin typeface="+mn-lt"/>
                <a:ea typeface="+mn-ea"/>
                <a:cs typeface="+mn-cs"/>
              </a:rPr>
              <a:t>(</a:t>
            </a:r>
            <a:r>
              <a:rPr lang="nl-NL" sz="1200" kern="1200" dirty="0">
                <a:solidFill>
                  <a:schemeClr val="tx1"/>
                </a:solidFill>
                <a:effectLst/>
                <a:latin typeface="+mn-lt"/>
                <a:ea typeface="+mn-ea"/>
                <a:cs typeface="+mn-cs"/>
              </a:rPr>
              <a:t>2.385 boompjes)</a:t>
            </a:r>
            <a:endParaRPr lang="nl-BE" dirty="0"/>
          </a:p>
        </p:txBody>
      </p:sp>
      <p:sp>
        <p:nvSpPr>
          <p:cNvPr id="4" name="Tijdelijke aanduiding voor dianummer 3"/>
          <p:cNvSpPr>
            <a:spLocks noGrp="1"/>
          </p:cNvSpPr>
          <p:nvPr>
            <p:ph type="sldNum" sz="quarter" idx="5"/>
          </p:nvPr>
        </p:nvSpPr>
        <p:spPr/>
        <p:txBody>
          <a:bodyPr/>
          <a:lstStyle/>
          <a:p>
            <a:pPr rtl="0"/>
            <a:fld id="{A89C7E07-3C67-C64C-8DA0-0404F6303970}" type="slidenum">
              <a:rPr lang="nl-NL" smtClean="0"/>
              <a:t>12</a:t>
            </a:fld>
            <a:endParaRPr lang="nl-NL" dirty="0"/>
          </a:p>
        </p:txBody>
      </p:sp>
    </p:spTree>
    <p:extLst>
      <p:ext uri="{BB962C8B-B14F-4D97-AF65-F5344CB8AC3E}">
        <p14:creationId xmlns:p14="http://schemas.microsoft.com/office/powerpoint/2010/main" val="5916595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pPr rtl="0"/>
            <a:fld id="{A89C7E07-3C67-C64C-8DA0-0404F6303970}" type="slidenum">
              <a:rPr lang="nl-NL" smtClean="0"/>
              <a:t>13</a:t>
            </a:fld>
            <a:endParaRPr lang="nl-NL" dirty="0"/>
          </a:p>
        </p:txBody>
      </p:sp>
    </p:spTree>
    <p:extLst>
      <p:ext uri="{BB962C8B-B14F-4D97-AF65-F5344CB8AC3E}">
        <p14:creationId xmlns:p14="http://schemas.microsoft.com/office/powerpoint/2010/main" val="18698464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pPr rtl="0"/>
            <a:fld id="{A89C7E07-3C67-C64C-8DA0-0404F6303970}" type="slidenum">
              <a:rPr lang="nl-NL" smtClean="0"/>
              <a:t>14</a:t>
            </a:fld>
            <a:endParaRPr lang="nl-NL" dirty="0"/>
          </a:p>
        </p:txBody>
      </p:sp>
    </p:spTree>
    <p:extLst>
      <p:ext uri="{BB962C8B-B14F-4D97-AF65-F5344CB8AC3E}">
        <p14:creationId xmlns:p14="http://schemas.microsoft.com/office/powerpoint/2010/main" val="20063300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pPr rtl="0"/>
            <a:fld id="{A89C7E07-3C67-C64C-8DA0-0404F6303970}" type="slidenum">
              <a:rPr lang="nl-NL" smtClean="0"/>
              <a:t>15</a:t>
            </a:fld>
            <a:endParaRPr lang="nl-NL" dirty="0"/>
          </a:p>
        </p:txBody>
      </p:sp>
    </p:spTree>
    <p:extLst>
      <p:ext uri="{BB962C8B-B14F-4D97-AF65-F5344CB8AC3E}">
        <p14:creationId xmlns:p14="http://schemas.microsoft.com/office/powerpoint/2010/main" val="14376758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dirty="0"/>
              <a:t>Ondersteunende processen volledig op elkaar afgestemd: </a:t>
            </a:r>
            <a:r>
              <a:rPr lang="nl-NL" sz="1200" kern="1200" dirty="0">
                <a:solidFill>
                  <a:schemeClr val="tx1"/>
                </a:solidFill>
                <a:effectLst/>
                <a:latin typeface="+mn-lt"/>
                <a:ea typeface="+mn-ea"/>
                <a:cs typeface="+mn-cs"/>
              </a:rPr>
              <a:t>1 financiële dienst, 1 personeelsdienst, 1 dienst patrimonium, …</a:t>
            </a:r>
            <a:endParaRPr lang="nl-BE" sz="1200" kern="1200" dirty="0">
              <a:solidFill>
                <a:schemeClr val="tx1"/>
              </a:solidFill>
              <a:effectLst/>
              <a:latin typeface="+mn-lt"/>
              <a:ea typeface="+mn-ea"/>
              <a:cs typeface="+mn-cs"/>
            </a:endParaRPr>
          </a:p>
          <a:p>
            <a:endParaRPr lang="nl-BE" dirty="0"/>
          </a:p>
        </p:txBody>
      </p:sp>
      <p:sp>
        <p:nvSpPr>
          <p:cNvPr id="4" name="Tijdelijke aanduiding voor dianummer 3"/>
          <p:cNvSpPr>
            <a:spLocks noGrp="1"/>
          </p:cNvSpPr>
          <p:nvPr>
            <p:ph type="sldNum" sz="quarter" idx="5"/>
          </p:nvPr>
        </p:nvSpPr>
        <p:spPr/>
        <p:txBody>
          <a:bodyPr/>
          <a:lstStyle/>
          <a:p>
            <a:pPr rtl="0"/>
            <a:fld id="{A89C7E07-3C67-C64C-8DA0-0404F6303970}" type="slidenum">
              <a:rPr lang="nl-NL" smtClean="0"/>
              <a:t>16</a:t>
            </a:fld>
            <a:endParaRPr lang="nl-NL" dirty="0"/>
          </a:p>
        </p:txBody>
      </p:sp>
    </p:spTree>
    <p:extLst>
      <p:ext uri="{BB962C8B-B14F-4D97-AF65-F5344CB8AC3E}">
        <p14:creationId xmlns:p14="http://schemas.microsoft.com/office/powerpoint/2010/main" val="4437915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pPr rtl="0"/>
            <a:fld id="{A89C7E07-3C67-C64C-8DA0-0404F6303970}" type="slidenum">
              <a:rPr lang="nl-NL" smtClean="0"/>
              <a:t>17</a:t>
            </a:fld>
            <a:endParaRPr lang="nl-NL" dirty="0"/>
          </a:p>
        </p:txBody>
      </p:sp>
    </p:spTree>
    <p:extLst>
      <p:ext uri="{BB962C8B-B14F-4D97-AF65-F5344CB8AC3E}">
        <p14:creationId xmlns:p14="http://schemas.microsoft.com/office/powerpoint/2010/main" val="21904832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pPr rtl="0"/>
            <a:fld id="{A89C7E07-3C67-C64C-8DA0-0404F6303970}" type="slidenum">
              <a:rPr lang="nl-NL" smtClean="0"/>
              <a:t>18</a:t>
            </a:fld>
            <a:endParaRPr lang="nl-NL" dirty="0"/>
          </a:p>
        </p:txBody>
      </p:sp>
    </p:spTree>
    <p:extLst>
      <p:ext uri="{BB962C8B-B14F-4D97-AF65-F5344CB8AC3E}">
        <p14:creationId xmlns:p14="http://schemas.microsoft.com/office/powerpoint/2010/main" val="21667102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pPr rtl="0"/>
            <a:fld id="{A89C7E07-3C67-C64C-8DA0-0404F6303970}" type="slidenum">
              <a:rPr lang="nl-NL" smtClean="0"/>
              <a:t>19</a:t>
            </a:fld>
            <a:endParaRPr lang="nl-NL" dirty="0"/>
          </a:p>
        </p:txBody>
      </p:sp>
    </p:spTree>
    <p:extLst>
      <p:ext uri="{BB962C8B-B14F-4D97-AF65-F5344CB8AC3E}">
        <p14:creationId xmlns:p14="http://schemas.microsoft.com/office/powerpoint/2010/main" val="11531261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pPr rtl="0"/>
            <a:fld id="{A89C7E07-3C67-C64C-8DA0-0404F6303970}" type="slidenum">
              <a:rPr lang="nl-NL" smtClean="0"/>
              <a:t>20</a:t>
            </a:fld>
            <a:endParaRPr lang="nl-NL" dirty="0"/>
          </a:p>
        </p:txBody>
      </p:sp>
    </p:spTree>
    <p:extLst>
      <p:ext uri="{BB962C8B-B14F-4D97-AF65-F5344CB8AC3E}">
        <p14:creationId xmlns:p14="http://schemas.microsoft.com/office/powerpoint/2010/main" val="21205929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Belangrijkste uitgaven:</a:t>
            </a:r>
          </a:p>
          <a:p>
            <a:pPr marL="171450" indent="-171450">
              <a:buFontTx/>
              <a:buChar char="-"/>
            </a:pPr>
            <a:r>
              <a:rPr lang="nl-NL" dirty="0" err="1"/>
              <a:t>Elektricteit</a:t>
            </a:r>
            <a:r>
              <a:rPr lang="nl-NL" dirty="0"/>
              <a:t> openbare verlichting </a:t>
            </a:r>
            <a:r>
              <a:rPr lang="nl-NL" dirty="0">
                <a:sym typeface="Wingdings" panose="05000000000000000000" pitchFamily="2" charset="2"/>
              </a:rPr>
              <a:t> sprong in 2022 is trouwens door de energiecrisis</a:t>
            </a:r>
            <a:endParaRPr lang="nl-NL" dirty="0"/>
          </a:p>
          <a:p>
            <a:pPr marL="171450" indent="-171450">
              <a:buFontTx/>
              <a:buChar char="-"/>
            </a:pPr>
            <a:r>
              <a:rPr lang="nl-NL" dirty="0"/>
              <a:t>Huur gemeentehuis + bib van AGBPB</a:t>
            </a:r>
          </a:p>
          <a:p>
            <a:pPr marL="171450" indent="-171450">
              <a:buFontTx/>
              <a:buChar char="-"/>
            </a:pPr>
            <a:r>
              <a:rPr lang="nl-NL" dirty="0"/>
              <a:t>Ondersteuning afdeling ruimte: in 2024 ‘</a:t>
            </a:r>
            <a:r>
              <a:rPr lang="nl-NL" dirty="0" err="1"/>
              <a:t>annus</a:t>
            </a:r>
            <a:r>
              <a:rPr lang="nl-NL" dirty="0"/>
              <a:t> </a:t>
            </a:r>
            <a:r>
              <a:rPr lang="nl-NL" dirty="0" err="1"/>
              <a:t>horribilis</a:t>
            </a:r>
            <a:r>
              <a:rPr lang="nl-NL" dirty="0"/>
              <a:t>’ met wegvallen afdelingshoofd ruimte, mobiliteitsambtenaar, langdurig ziekte op RO </a:t>
            </a:r>
          </a:p>
          <a:p>
            <a:pPr marL="171450" indent="-171450">
              <a:buFontTx/>
              <a:buChar char="-"/>
            </a:pPr>
            <a:r>
              <a:rPr lang="nl-NL" dirty="0"/>
              <a:t>Informaticakosten stijgen gedurende legislatuur met 17% maar dit komt doordat uitgestapt uit </a:t>
            </a:r>
            <a:r>
              <a:rPr lang="nl-NL" dirty="0" err="1"/>
              <a:t>cloud</a:t>
            </a:r>
            <a:r>
              <a:rPr lang="nl-NL" dirty="0"/>
              <a:t>-gebeuren bij </a:t>
            </a:r>
            <a:r>
              <a:rPr lang="nl-NL" dirty="0" err="1"/>
              <a:t>cipal</a:t>
            </a:r>
            <a:r>
              <a:rPr lang="nl-NL" dirty="0"/>
              <a:t> en we nog enkel met ons servers waarop CIPAL-toepassingen staan nog in het servicecenter zitten. Daling van +/- 160,000 jaar naar +/- 30,000 jaar</a:t>
            </a:r>
          </a:p>
          <a:p>
            <a:pPr marL="628650" lvl="1" indent="-171450">
              <a:buFontTx/>
              <a:buChar char="-"/>
            </a:pPr>
            <a:r>
              <a:rPr lang="nl-NL" dirty="0"/>
              <a:t>Zonder deze daling stijgen de informaticakosten met een kleine 80%. Dit komt ook doordat gedurende de ganse legislatuur versneld is geïnventariseerd in digitale dienstverlening.</a:t>
            </a:r>
            <a:endParaRPr lang="nl-BE" dirty="0"/>
          </a:p>
        </p:txBody>
      </p:sp>
      <p:sp>
        <p:nvSpPr>
          <p:cNvPr id="4" name="Tijdelijke aanduiding voor dianummer 3"/>
          <p:cNvSpPr>
            <a:spLocks noGrp="1"/>
          </p:cNvSpPr>
          <p:nvPr>
            <p:ph type="sldNum" sz="quarter" idx="5"/>
          </p:nvPr>
        </p:nvSpPr>
        <p:spPr/>
        <p:txBody>
          <a:bodyPr/>
          <a:lstStyle/>
          <a:p>
            <a:pPr rtl="0"/>
            <a:fld id="{A89C7E07-3C67-C64C-8DA0-0404F6303970}" type="slidenum">
              <a:rPr lang="nl-NL" smtClean="0"/>
              <a:t>21</a:t>
            </a:fld>
            <a:endParaRPr lang="nl-NL" dirty="0"/>
          </a:p>
        </p:txBody>
      </p:sp>
    </p:spTree>
    <p:extLst>
      <p:ext uri="{BB962C8B-B14F-4D97-AF65-F5344CB8AC3E}">
        <p14:creationId xmlns:p14="http://schemas.microsoft.com/office/powerpoint/2010/main" val="40077492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7CAFBD-B7C3-A137-A1B0-D6A52F22356E}"/>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1C030ADE-8597-342F-A3AC-34D27F1E429F}"/>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9A290FA9-1F41-1A51-20AA-5CD51D580F8C}"/>
              </a:ext>
            </a:extLst>
          </p:cNvPr>
          <p:cNvSpPr>
            <a:spLocks noGrp="1"/>
          </p:cNvSpPr>
          <p:nvPr>
            <p:ph type="body" idx="1"/>
          </p:nvPr>
        </p:nvSpPr>
        <p:spPr/>
        <p:txBody>
          <a:bodyPr/>
          <a:lstStyle/>
          <a:p>
            <a:r>
              <a:rPr lang="nl-NL" dirty="0"/>
              <a:t>Kostprijs van de nutsvoorzieningen speelt een belangrijke rol in de eerste jaren van deze legislatuur. Om de impact aan te tonen vind je hierbij het verbruik van de openbare verlichting afgezet tegen de kostprijs hiervan. Terwijl het verbruik gestaag daalt door de </a:t>
            </a:r>
            <a:r>
              <a:rPr lang="nl-NL" dirty="0" err="1"/>
              <a:t>verledding</a:t>
            </a:r>
            <a:r>
              <a:rPr lang="nl-NL" dirty="0"/>
              <a:t> van de openbare verlichting zie je de prijzen zelf bokkensprongen maken</a:t>
            </a:r>
            <a:endParaRPr lang="nl-BE" dirty="0"/>
          </a:p>
        </p:txBody>
      </p:sp>
      <p:sp>
        <p:nvSpPr>
          <p:cNvPr id="4" name="Tijdelijke aanduiding voor dianummer 3">
            <a:extLst>
              <a:ext uri="{FF2B5EF4-FFF2-40B4-BE49-F238E27FC236}">
                <a16:creationId xmlns:a16="http://schemas.microsoft.com/office/drawing/2014/main" id="{97C51E8C-F00B-F577-D912-E00DEE84EDAD}"/>
              </a:ext>
            </a:extLst>
          </p:cNvPr>
          <p:cNvSpPr>
            <a:spLocks noGrp="1"/>
          </p:cNvSpPr>
          <p:nvPr>
            <p:ph type="sldNum" sz="quarter" idx="5"/>
          </p:nvPr>
        </p:nvSpPr>
        <p:spPr/>
        <p:txBody>
          <a:bodyPr/>
          <a:lstStyle/>
          <a:p>
            <a:pPr rtl="0"/>
            <a:fld id="{A89C7E07-3C67-C64C-8DA0-0404F6303970}" type="slidenum">
              <a:rPr lang="nl-NL" smtClean="0"/>
              <a:t>22</a:t>
            </a:fld>
            <a:endParaRPr lang="nl-NL" dirty="0"/>
          </a:p>
        </p:txBody>
      </p:sp>
    </p:spTree>
    <p:extLst>
      <p:ext uri="{BB962C8B-B14F-4D97-AF65-F5344CB8AC3E}">
        <p14:creationId xmlns:p14="http://schemas.microsoft.com/office/powerpoint/2010/main" val="21764932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Grootste stijgers 2022 (+9,61%) – 2023 (+10,52%) door de indexsprongen. Deze zijn doorgegaan in 2022 maar kende pas zijn volledige impact in 2023,</a:t>
            </a:r>
          </a:p>
          <a:p>
            <a:endParaRPr lang="nl-BE" dirty="0"/>
          </a:p>
          <a:p>
            <a:r>
              <a:rPr lang="nl-BE" dirty="0"/>
              <a:t>Stijging van aantal uitbetaal equivalenten met 3,6% </a:t>
            </a:r>
            <a:r>
              <a:rPr lang="nl-BE" dirty="0">
                <a:sym typeface="Wingdings" panose="05000000000000000000" pitchFamily="2" charset="2"/>
              </a:rPr>
              <a:t> gemiddelde groei per jaar 6,97%</a:t>
            </a:r>
            <a:endParaRPr lang="nl-BE" dirty="0"/>
          </a:p>
          <a:p>
            <a:endParaRPr lang="nl-BE" dirty="0"/>
          </a:p>
          <a:p>
            <a:r>
              <a:rPr lang="nl-BE" dirty="0" err="1"/>
              <a:t>Respobijdrage</a:t>
            </a:r>
            <a:r>
              <a:rPr lang="nl-BE" dirty="0"/>
              <a:t> zal pas vanaf 2026 beginnen doorwegen. </a:t>
            </a:r>
          </a:p>
          <a:p>
            <a:endParaRPr lang="nl-BE" dirty="0"/>
          </a:p>
          <a:p>
            <a:endParaRPr lang="nl-BE" dirty="0"/>
          </a:p>
        </p:txBody>
      </p:sp>
      <p:sp>
        <p:nvSpPr>
          <p:cNvPr id="4" name="Tijdelijke aanduiding voor dianummer 3"/>
          <p:cNvSpPr>
            <a:spLocks noGrp="1"/>
          </p:cNvSpPr>
          <p:nvPr>
            <p:ph type="sldNum" sz="quarter" idx="5"/>
          </p:nvPr>
        </p:nvSpPr>
        <p:spPr/>
        <p:txBody>
          <a:bodyPr/>
          <a:lstStyle/>
          <a:p>
            <a:pPr rtl="0"/>
            <a:fld id="{A89C7E07-3C67-C64C-8DA0-0404F6303970}" type="slidenum">
              <a:rPr lang="nl-NL" smtClean="0"/>
              <a:t>23</a:t>
            </a:fld>
            <a:endParaRPr lang="nl-NL" dirty="0"/>
          </a:p>
        </p:txBody>
      </p:sp>
    </p:spTree>
    <p:extLst>
      <p:ext uri="{BB962C8B-B14F-4D97-AF65-F5344CB8AC3E}">
        <p14:creationId xmlns:p14="http://schemas.microsoft.com/office/powerpoint/2010/main" val="300331509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In 2020 piek dossiers door corona </a:t>
            </a:r>
            <a:r>
              <a:rPr lang="nl-BE" dirty="0">
                <a:sym typeface="Wingdings" panose="05000000000000000000" pitchFamily="2" charset="2"/>
              </a:rPr>
              <a:t> verhoogde tussenkomst voor </a:t>
            </a:r>
            <a:r>
              <a:rPr lang="nl-BE" dirty="0" err="1">
                <a:sym typeface="Wingdings" panose="05000000000000000000" pitchFamily="2" charset="2"/>
              </a:rPr>
              <a:t>leefloners</a:t>
            </a:r>
            <a:r>
              <a:rPr lang="nl-BE" dirty="0">
                <a:sym typeface="Wingdings" panose="05000000000000000000" pitchFamily="2" charset="2"/>
              </a:rPr>
              <a:t>, dikwijls in voorschottenregeling gezien OCMW wel open bleef maar hulpkassen niet </a:t>
            </a:r>
          </a:p>
          <a:p>
            <a:r>
              <a:rPr lang="nl-BE" dirty="0">
                <a:sym typeface="Wingdings" panose="05000000000000000000" pitchFamily="2" charset="2"/>
              </a:rPr>
              <a:t>Daling in 2021 grotendeels toe te schrijven aan ten laste neming van rusthuisfacturen.</a:t>
            </a:r>
          </a:p>
          <a:p>
            <a:r>
              <a:rPr lang="nl-BE" dirty="0">
                <a:sym typeface="Wingdings" panose="05000000000000000000" pitchFamily="2" charset="2"/>
              </a:rPr>
              <a:t>2022: vluchtelingencrisis  mensen op de vlucht uit Oekraïne kunnen ‘tijdelijke bescherming’ aanvragen. Bonheiden vangt onvoorzien een heel aantal Oekraïense vluchtelingen p wat zich vertaalt in de stijging van de uitgaven steun equivalent leefloon.</a:t>
            </a:r>
          </a:p>
          <a:p>
            <a:r>
              <a:rPr lang="nl-BE" dirty="0">
                <a:sym typeface="Wingdings" panose="05000000000000000000" pitchFamily="2" charset="2"/>
              </a:rPr>
              <a:t>2023: toename enerzijds door indexatie bedragen en anderzijds door toename van het aantal </a:t>
            </a:r>
            <a:r>
              <a:rPr lang="nl-BE" dirty="0" err="1">
                <a:sym typeface="Wingdings" panose="05000000000000000000" pitchFamily="2" charset="2"/>
              </a:rPr>
              <a:t>leefloners</a:t>
            </a:r>
            <a:r>
              <a:rPr lang="nl-BE" dirty="0">
                <a:sym typeface="Wingdings" panose="05000000000000000000" pitchFamily="2" charset="2"/>
              </a:rPr>
              <a:t> nl. 4,18 per 1000 naar 5,37 per 1000</a:t>
            </a:r>
          </a:p>
          <a:p>
            <a:r>
              <a:rPr lang="nl-BE" dirty="0">
                <a:sym typeface="Wingdings" panose="05000000000000000000" pitchFamily="2" charset="2"/>
              </a:rPr>
              <a:t>2024: opnieuw minder rusthuisfacturen</a:t>
            </a:r>
          </a:p>
          <a:p>
            <a:r>
              <a:rPr lang="nl-BE" dirty="0">
                <a:sym typeface="Wingdings" panose="05000000000000000000" pitchFamily="2" charset="2"/>
              </a:rPr>
              <a:t>2025: stijging met 10%  komt grotendeels door stijging van steun equivalent leefloon: </a:t>
            </a:r>
            <a:r>
              <a:rPr lang="nl-NL" dirty="0">
                <a:sym typeface="Wingdings" panose="05000000000000000000" pitchFamily="2" charset="2"/>
              </a:rPr>
              <a:t>Hoewel het aantal dossiers leefloon in 2025 lager ligt dan in 2024, liggen de totale uitgaven hoger. Dit is te verklaren door een stijging van de gemiddelde kost per dossier. In 2025 is er een relatief groter aandeel dossiers met hogere steunbedragen (zoals alleenstaanden en personen met gezinslast), gecombineerd met hogere gemiddelde uitkeringsbedragen (o.a. door indexering).</a:t>
            </a:r>
            <a:endParaRPr lang="nl-BE" dirty="0">
              <a:sym typeface="Wingdings" panose="05000000000000000000" pitchFamily="2" charset="2"/>
            </a:endParaRPr>
          </a:p>
          <a:p>
            <a:endParaRPr lang="nl-BE" dirty="0"/>
          </a:p>
        </p:txBody>
      </p:sp>
      <p:sp>
        <p:nvSpPr>
          <p:cNvPr id="4" name="Tijdelijke aanduiding voor dianummer 3"/>
          <p:cNvSpPr>
            <a:spLocks noGrp="1"/>
          </p:cNvSpPr>
          <p:nvPr>
            <p:ph type="sldNum" sz="quarter" idx="5"/>
          </p:nvPr>
        </p:nvSpPr>
        <p:spPr/>
        <p:txBody>
          <a:bodyPr/>
          <a:lstStyle/>
          <a:p>
            <a:pPr rtl="0"/>
            <a:fld id="{A89C7E07-3C67-C64C-8DA0-0404F6303970}" type="slidenum">
              <a:rPr lang="nl-NL" smtClean="0"/>
              <a:t>24</a:t>
            </a:fld>
            <a:endParaRPr lang="nl-NL" dirty="0"/>
          </a:p>
        </p:txBody>
      </p:sp>
    </p:spTree>
    <p:extLst>
      <p:ext uri="{BB962C8B-B14F-4D97-AF65-F5344CB8AC3E}">
        <p14:creationId xmlns:p14="http://schemas.microsoft.com/office/powerpoint/2010/main" val="14064357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57ACB6-01AC-6955-3F74-AA9DDC436BF6}"/>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36CB7682-0BDC-EC2C-6D08-1CE27A1C838D}"/>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C4A5EC43-B066-43D2-E445-F9810DD4591F}"/>
              </a:ext>
            </a:extLst>
          </p:cNvPr>
          <p:cNvSpPr>
            <a:spLocks noGrp="1"/>
          </p:cNvSpPr>
          <p:nvPr>
            <p:ph type="body" idx="1"/>
          </p:nvPr>
        </p:nvSpPr>
        <p:spPr/>
        <p:txBody>
          <a:bodyPr/>
          <a:lstStyle/>
          <a:p>
            <a:r>
              <a:rPr lang="nl-BE" dirty="0"/>
              <a:t>2020: bijdrage brandweerdienst Mechelen werkingsjaar 2014: € 148,404</a:t>
            </a:r>
          </a:p>
          <a:p>
            <a:r>
              <a:rPr lang="nl-BE" dirty="0"/>
              <a:t>2020: Noodfonds </a:t>
            </a:r>
            <a:r>
              <a:rPr lang="nl-BE" dirty="0" err="1"/>
              <a:t>vlaamse</a:t>
            </a:r>
            <a:r>
              <a:rPr lang="nl-BE" dirty="0"/>
              <a:t> overheid</a:t>
            </a:r>
          </a:p>
          <a:p>
            <a:r>
              <a:rPr lang="nl-BE" dirty="0"/>
              <a:t>2021: beperktere subsidiëring corona aan jeugdverenigingen en concessiehouders gemeentelijke vzw’s</a:t>
            </a:r>
          </a:p>
          <a:p>
            <a:r>
              <a:rPr lang="nl-BE" dirty="0"/>
              <a:t>2022+: alle stijgingen zijn terug te brengen tot de huidige energie en prijzencrisis. Verhoging van de werkingstoelage van de vzw’s heeft hier eveneens mee te maken. De extra energiekost wordt voor 75% ten laste genomen van de gemeente. 2023: energiecrisis + afhandeling verkeersboetes door GAS Rivierenland</a:t>
            </a:r>
          </a:p>
          <a:p>
            <a:r>
              <a:rPr lang="nl-BE" dirty="0"/>
              <a:t>2024: stijging door politie (gebudgetteerd op volledige invulling organogram) + afhandeling verkeersboetes door GAS Rivierenland</a:t>
            </a:r>
          </a:p>
          <a:p>
            <a:r>
              <a:rPr lang="nl-BE" dirty="0"/>
              <a:t>2025: daling door rekening 2024 politie</a:t>
            </a:r>
          </a:p>
        </p:txBody>
      </p:sp>
      <p:sp>
        <p:nvSpPr>
          <p:cNvPr id="4" name="Tijdelijke aanduiding voor dianummer 3">
            <a:extLst>
              <a:ext uri="{FF2B5EF4-FFF2-40B4-BE49-F238E27FC236}">
                <a16:creationId xmlns:a16="http://schemas.microsoft.com/office/drawing/2014/main" id="{0F58FD28-005C-4A19-8720-C0BE7B80FE0D}"/>
              </a:ext>
            </a:extLst>
          </p:cNvPr>
          <p:cNvSpPr>
            <a:spLocks noGrp="1"/>
          </p:cNvSpPr>
          <p:nvPr>
            <p:ph type="sldNum" sz="quarter" idx="5"/>
          </p:nvPr>
        </p:nvSpPr>
        <p:spPr/>
        <p:txBody>
          <a:bodyPr/>
          <a:lstStyle/>
          <a:p>
            <a:pPr rtl="0"/>
            <a:fld id="{A89C7E07-3C67-C64C-8DA0-0404F6303970}" type="slidenum">
              <a:rPr lang="nl-NL" smtClean="0"/>
              <a:t>25</a:t>
            </a:fld>
            <a:endParaRPr lang="nl-NL" dirty="0"/>
          </a:p>
        </p:txBody>
      </p:sp>
    </p:spTree>
    <p:extLst>
      <p:ext uri="{BB962C8B-B14F-4D97-AF65-F5344CB8AC3E}">
        <p14:creationId xmlns:p14="http://schemas.microsoft.com/office/powerpoint/2010/main" val="19967684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Groei in 2025 is vnl. te wijten aan correctie van de pro-formaboeking voor het gemeentelijke onderwijs (uitleg op pagina 151)</a:t>
            </a:r>
            <a:r>
              <a:rPr lang="nl-NL" dirty="0"/>
              <a:t>.</a:t>
            </a:r>
          </a:p>
          <a:p>
            <a:r>
              <a:rPr lang="nl-NL" dirty="0"/>
              <a:t>Gemeenten moeten de wedden van het gemeentelijk onderwijzend personeel, die het Agentschap voor onderwijsdiensten (AGODI) rechtstreeks aan het onderwijzend personeel betaalt, in hun boekhouding opnemen ook al is er geen reële geldstroom binnen de gemeenten. Dit volgt uit het principe van de universaliteit van de begroting en het niet compensatieprincipe van de boekhouding.</a:t>
            </a:r>
          </a:p>
          <a:p>
            <a:r>
              <a:rPr lang="nl-NL" dirty="0"/>
              <a:t>Tot op heden hebben wij steeds op hetzelfde bedrag jaar na jaar een indexcijfers toegepast. Gezien dit zowel in ontvangst als uitgave wordt geboekt heeft dit geen impact op het financieel evenwicht van de gemeente.</a:t>
            </a:r>
          </a:p>
          <a:p>
            <a:r>
              <a:rPr lang="nl-NL" dirty="0"/>
              <a:t>Vanaf dit jaar heeft AGODI deze geaggregeerde gegevens toegankelijk gemaakt voor de financiële dienst zodat vanaf nu het bedrag kan worden geboekt zoals effectief uitbetaald door AGODI.</a:t>
            </a:r>
          </a:p>
          <a:p>
            <a:r>
              <a:rPr lang="nl-NL" dirty="0"/>
              <a:t>De cijfers van 2024 waren een serieuze </a:t>
            </a:r>
            <a:r>
              <a:rPr lang="nl-NL" dirty="0" err="1"/>
              <a:t>onderraming</a:t>
            </a:r>
            <a:r>
              <a:rPr lang="nl-NL" dirty="0"/>
              <a:t> van de effectieve bedragen.</a:t>
            </a:r>
          </a:p>
          <a:p>
            <a:endParaRPr lang="nl-NL" dirty="0"/>
          </a:p>
          <a:p>
            <a:r>
              <a:rPr lang="nl-NL" dirty="0"/>
              <a:t>Groei exploitatie-ontvangsten volgt gelijke tred met groei </a:t>
            </a:r>
            <a:r>
              <a:rPr lang="nl-NL" dirty="0" err="1"/>
              <a:t>exploitatieuitgaven</a:t>
            </a:r>
            <a:endParaRPr lang="nl-BE" dirty="0"/>
          </a:p>
        </p:txBody>
      </p:sp>
      <p:sp>
        <p:nvSpPr>
          <p:cNvPr id="4" name="Tijdelijke aanduiding voor dianummer 3"/>
          <p:cNvSpPr>
            <a:spLocks noGrp="1"/>
          </p:cNvSpPr>
          <p:nvPr>
            <p:ph type="sldNum" sz="quarter" idx="5"/>
          </p:nvPr>
        </p:nvSpPr>
        <p:spPr/>
        <p:txBody>
          <a:bodyPr/>
          <a:lstStyle/>
          <a:p>
            <a:pPr rtl="0"/>
            <a:fld id="{A89C7E07-3C67-C64C-8DA0-0404F6303970}" type="slidenum">
              <a:rPr lang="nl-NL" smtClean="0"/>
              <a:t>26</a:t>
            </a:fld>
            <a:endParaRPr lang="nl-NL" dirty="0"/>
          </a:p>
        </p:txBody>
      </p:sp>
    </p:spTree>
    <p:extLst>
      <p:ext uri="{BB962C8B-B14F-4D97-AF65-F5344CB8AC3E}">
        <p14:creationId xmlns:p14="http://schemas.microsoft.com/office/powerpoint/2010/main" val="18321433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De ontvangsten uit de werken maken maar 3% uit van de totale ontvangsten. Eenmalige opbrengsten hebben onmiddellijk grote impact op het stijgings- of dalingsniveau</a:t>
            </a:r>
          </a:p>
          <a:p>
            <a:r>
              <a:rPr lang="nl-BE" dirty="0"/>
              <a:t>2020: hoe dan ook terugvallende ontvangsten door corona: poetsdienst bij mensen thuis, klusjesdienst, kinderopvang, …</a:t>
            </a:r>
          </a:p>
          <a:p>
            <a:r>
              <a:rPr lang="nl-BE" dirty="0"/>
              <a:t>2021: verhoging door o.m. doorfacturatie interne prestaties vaccinatiecentrum, eventuele overschotten van de subsidies werden ook verrekend </a:t>
            </a:r>
            <a:r>
              <a:rPr lang="nl-BE" dirty="0" err="1"/>
              <a:t>obv</a:t>
            </a:r>
            <a:r>
              <a:rPr lang="nl-BE" dirty="0"/>
              <a:t> inwonersaantal - € 135,843</a:t>
            </a:r>
          </a:p>
          <a:p>
            <a:r>
              <a:rPr lang="nl-BE" dirty="0"/>
              <a:t>2022: afrekening vaccinatiecentrum </a:t>
            </a:r>
            <a:r>
              <a:rPr lang="nl-BE" dirty="0" err="1"/>
              <a:t>tbv</a:t>
            </a:r>
            <a:r>
              <a:rPr lang="nl-BE" dirty="0"/>
              <a:t> € 103,384,04 + verhoogde inkomsten IBO door uitbreiding woensdagnamiddagopvang</a:t>
            </a:r>
          </a:p>
          <a:p>
            <a:r>
              <a:rPr lang="nl-BE" dirty="0"/>
              <a:t>2024: verhoging ontvangsten door introductie </a:t>
            </a:r>
            <a:r>
              <a:rPr lang="nl-BE" dirty="0" err="1"/>
              <a:t>vastgoedinformatieplatform</a:t>
            </a:r>
            <a:r>
              <a:rPr lang="nl-BE" dirty="0"/>
              <a:t> waarbij notarissen vastgoedinformatie vragen bij gemeente. Dit wordt nu gecoördineerd door het </a:t>
            </a:r>
            <a:r>
              <a:rPr lang="nl-BE" dirty="0" err="1"/>
              <a:t>vlaamse</a:t>
            </a:r>
            <a:r>
              <a:rPr lang="nl-BE" dirty="0"/>
              <a:t> VIP-platform. Als gevolg hiervan werd dit boekhoudkundig ingeschreven als een retributie en tot dan was dat een belasting. Dit gaat over +/- € 34,000</a:t>
            </a:r>
          </a:p>
          <a:p>
            <a:pPr marL="171450" indent="-171450">
              <a:buFontTx/>
              <a:buChar char="-"/>
            </a:pPr>
            <a:r>
              <a:rPr lang="nl-BE" dirty="0"/>
              <a:t>Nieuw is ook de doorfacturatie van onderhoudskosten naar OCMW, gemeentelijke vzw’s. Door het instappen in een raamcontract voor diverse onderhoudscontracten bij CREAT wordt het werk efficiënter georganiseerd. Echter, enkel gemeente is lid van CREAT zodat alle facturen naar gemeente worden verstuurd en dan intern worden </a:t>
            </a:r>
            <a:r>
              <a:rPr lang="nl-BE" dirty="0" err="1"/>
              <a:t>doorgefactureerd</a:t>
            </a:r>
            <a:r>
              <a:rPr lang="nl-BE" dirty="0"/>
              <a:t>.</a:t>
            </a:r>
          </a:p>
          <a:p>
            <a:pPr marL="0" indent="0">
              <a:buFontTx/>
              <a:buNone/>
            </a:pPr>
            <a:r>
              <a:rPr lang="nl-BE" dirty="0"/>
              <a:t>2025: daling door nieuwe manier van samenwerken met de vzw </a:t>
            </a:r>
            <a:r>
              <a:rPr lang="nl-BE" dirty="0" err="1"/>
              <a:t>Berentrode</a:t>
            </a:r>
            <a:r>
              <a:rPr lang="nl-BE" dirty="0"/>
              <a:t>. Gedurende de legislatuur werd beslist om de jeugd en sportdienst samen te brengen gezien beiden zich sterk toeleggen op het vrijetijdsaanbod. In eerste instantie bleven de kredieten voor jeugdwerking bij de gemeente maar eveneens om efficiëntieredenen werd beslist om deze kredieten over te hevelen naar de vzw </a:t>
            </a:r>
            <a:r>
              <a:rPr lang="nl-BE" dirty="0" err="1"/>
              <a:t>Berentrode</a:t>
            </a:r>
            <a:r>
              <a:rPr lang="nl-BE" dirty="0"/>
              <a:t> en dit zowel voor wat betreft de uitgaven als de ontvangsten. +/- 36,000</a:t>
            </a:r>
          </a:p>
          <a:p>
            <a:pPr marL="0" indent="0">
              <a:buFontTx/>
              <a:buNone/>
            </a:pPr>
            <a:r>
              <a:rPr lang="nl-BE" dirty="0"/>
              <a:t>- In 2025 kelderde ook de verkoop van de kostprijs voor papier- en karton +/- 20,000</a:t>
            </a:r>
          </a:p>
        </p:txBody>
      </p:sp>
      <p:sp>
        <p:nvSpPr>
          <p:cNvPr id="4" name="Tijdelijke aanduiding voor dianummer 3"/>
          <p:cNvSpPr>
            <a:spLocks noGrp="1"/>
          </p:cNvSpPr>
          <p:nvPr>
            <p:ph type="sldNum" sz="quarter" idx="5"/>
          </p:nvPr>
        </p:nvSpPr>
        <p:spPr/>
        <p:txBody>
          <a:bodyPr/>
          <a:lstStyle/>
          <a:p>
            <a:pPr rtl="0"/>
            <a:fld id="{A89C7E07-3C67-C64C-8DA0-0404F6303970}" type="slidenum">
              <a:rPr lang="nl-NL" smtClean="0"/>
              <a:t>27</a:t>
            </a:fld>
            <a:endParaRPr lang="nl-NL" dirty="0"/>
          </a:p>
        </p:txBody>
      </p:sp>
    </p:spTree>
    <p:extLst>
      <p:ext uri="{BB962C8B-B14F-4D97-AF65-F5344CB8AC3E}">
        <p14:creationId xmlns:p14="http://schemas.microsoft.com/office/powerpoint/2010/main" val="144171088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570163-0A46-DE49-15F6-EE4D5FC52D5B}"/>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719BF285-4B34-B37D-66C8-8DAB273DE89F}"/>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569700A4-1F52-89BE-7AE4-2CF2E3C54C95}"/>
              </a:ext>
            </a:extLst>
          </p:cNvPr>
          <p:cNvSpPr>
            <a:spLocks noGrp="1"/>
          </p:cNvSpPr>
          <p:nvPr>
            <p:ph type="body" idx="1"/>
          </p:nvPr>
        </p:nvSpPr>
        <p:spPr/>
        <p:txBody>
          <a:bodyPr/>
          <a:lstStyle/>
          <a:p>
            <a:r>
              <a:rPr lang="nl-BE" dirty="0"/>
              <a:t>Fiscale ontvangsten en boetes maakt met zijn 62% de grootste ontvangst uit van onze gemeente.</a:t>
            </a:r>
          </a:p>
        </p:txBody>
      </p:sp>
      <p:sp>
        <p:nvSpPr>
          <p:cNvPr id="4" name="Tijdelijke aanduiding voor dianummer 3">
            <a:extLst>
              <a:ext uri="{FF2B5EF4-FFF2-40B4-BE49-F238E27FC236}">
                <a16:creationId xmlns:a16="http://schemas.microsoft.com/office/drawing/2014/main" id="{5AEFB243-176D-2238-1D74-3A96EE427BE5}"/>
              </a:ext>
            </a:extLst>
          </p:cNvPr>
          <p:cNvSpPr>
            <a:spLocks noGrp="1"/>
          </p:cNvSpPr>
          <p:nvPr>
            <p:ph type="sldNum" sz="quarter" idx="5"/>
          </p:nvPr>
        </p:nvSpPr>
        <p:spPr/>
        <p:txBody>
          <a:bodyPr/>
          <a:lstStyle/>
          <a:p>
            <a:pPr rtl="0"/>
            <a:fld id="{A89C7E07-3C67-C64C-8DA0-0404F6303970}" type="slidenum">
              <a:rPr lang="nl-NL" smtClean="0"/>
              <a:t>28</a:t>
            </a:fld>
            <a:endParaRPr lang="nl-NL" dirty="0"/>
          </a:p>
        </p:txBody>
      </p:sp>
    </p:spTree>
    <p:extLst>
      <p:ext uri="{BB962C8B-B14F-4D97-AF65-F5344CB8AC3E}">
        <p14:creationId xmlns:p14="http://schemas.microsoft.com/office/powerpoint/2010/main" val="27338480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A5B216-66AC-5FD2-42DF-F6D8E40B525E}"/>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E0E0363D-DDBC-0139-8AED-EC8E5500E38B}"/>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4606218F-4815-F512-45AE-3FBC8D789554}"/>
              </a:ext>
            </a:extLst>
          </p:cNvPr>
          <p:cNvSpPr>
            <a:spLocks noGrp="1"/>
          </p:cNvSpPr>
          <p:nvPr>
            <p:ph type="body" idx="1"/>
          </p:nvPr>
        </p:nvSpPr>
        <p:spPr/>
        <p:txBody>
          <a:bodyPr/>
          <a:lstStyle/>
          <a:p>
            <a:r>
              <a:rPr lang="nl-BE" dirty="0"/>
              <a:t>De aanvullende belasting op de personenbelasting is de belangrijkste inkomst van de gemeente.</a:t>
            </a:r>
          </a:p>
          <a:p>
            <a:r>
              <a:rPr lang="nl-BE" dirty="0"/>
              <a:t>Er is een verschil tussen de effectieve </a:t>
            </a:r>
            <a:r>
              <a:rPr lang="nl-BE" dirty="0" err="1"/>
              <a:t>inkohiering</a:t>
            </a:r>
            <a:r>
              <a:rPr lang="nl-BE" dirty="0"/>
              <a:t> en de doorstorting. Het is de effectieve </a:t>
            </a:r>
            <a:r>
              <a:rPr lang="nl-BE" dirty="0" err="1"/>
              <a:t>inkohiering</a:t>
            </a:r>
            <a:r>
              <a:rPr lang="nl-BE" dirty="0"/>
              <a:t> die de werkelijke evolutie weergeeft. </a:t>
            </a:r>
          </a:p>
          <a:p>
            <a:r>
              <a:rPr lang="nl-BE" dirty="0"/>
              <a:t>Door de impact van corona kende de ontvangsten een lichte daling in 2020 </a:t>
            </a:r>
            <a:r>
              <a:rPr lang="nl-BE" dirty="0" err="1"/>
              <a:t>tav</a:t>
            </a:r>
            <a:r>
              <a:rPr lang="nl-BE" dirty="0"/>
              <a:t> 2019.</a:t>
            </a:r>
          </a:p>
          <a:p>
            <a:r>
              <a:rPr lang="nl-BE" dirty="0"/>
              <a:t>De aanvullende personenbelasting kent een gestage groei. De laatste 2 jaar ligt deze groei rond de 3,9%.</a:t>
            </a:r>
          </a:p>
          <a:p>
            <a:r>
              <a:rPr lang="nl-BE" dirty="0"/>
              <a:t>De post coronajaren met de verschillende indexsprongen hebben uiteraard ook een impact op de ontvangsten uit de personenbelasting. Zo steeg in 2023 de PB met bijna 10%.</a:t>
            </a:r>
          </a:p>
          <a:p>
            <a:endParaRPr lang="nl-BE" dirty="0"/>
          </a:p>
          <a:p>
            <a:r>
              <a:rPr lang="nl-BE" dirty="0"/>
              <a:t>Sinds september 2022 mag de gemeente zelf een administratieve sanctie uitschrijven voor beperkte snelheidsovertredingen.</a:t>
            </a:r>
          </a:p>
          <a:p>
            <a:r>
              <a:rPr lang="nl-BE" dirty="0"/>
              <a:t>2022: enkel Muizensteenweg en losse snelheidscontroles</a:t>
            </a:r>
          </a:p>
          <a:p>
            <a:r>
              <a:rPr lang="nl-BE" dirty="0"/>
              <a:t>2023: gefaseerde invoering van trajectcontroles vanaf tweede helft van het jaar. </a:t>
            </a:r>
          </a:p>
          <a:p>
            <a:r>
              <a:rPr lang="nl-BE" dirty="0"/>
              <a:t>2024: volledige impact</a:t>
            </a:r>
          </a:p>
          <a:p>
            <a:r>
              <a:rPr lang="nl-BE" dirty="0"/>
              <a:t>2025: werken Muizensteenweg + problematiek invordering via dwangbevel </a:t>
            </a:r>
            <a:r>
              <a:rPr lang="nl-BE" dirty="0">
                <a:sym typeface="Wingdings" panose="05000000000000000000" pitchFamily="2" charset="2"/>
              </a:rPr>
              <a:t> correctie toegevoegd </a:t>
            </a:r>
            <a:endParaRPr lang="nl-BE" dirty="0"/>
          </a:p>
          <a:p>
            <a:endParaRPr lang="nl-BE" dirty="0"/>
          </a:p>
          <a:p>
            <a:endParaRPr lang="nl-BE" dirty="0"/>
          </a:p>
        </p:txBody>
      </p:sp>
      <p:sp>
        <p:nvSpPr>
          <p:cNvPr id="4" name="Tijdelijke aanduiding voor dianummer 3">
            <a:extLst>
              <a:ext uri="{FF2B5EF4-FFF2-40B4-BE49-F238E27FC236}">
                <a16:creationId xmlns:a16="http://schemas.microsoft.com/office/drawing/2014/main" id="{F55F05F2-B0A3-2502-5ABC-00036C0F7A5C}"/>
              </a:ext>
            </a:extLst>
          </p:cNvPr>
          <p:cNvSpPr>
            <a:spLocks noGrp="1"/>
          </p:cNvSpPr>
          <p:nvPr>
            <p:ph type="sldNum" sz="quarter" idx="5"/>
          </p:nvPr>
        </p:nvSpPr>
        <p:spPr/>
        <p:txBody>
          <a:bodyPr/>
          <a:lstStyle/>
          <a:p>
            <a:pPr rtl="0"/>
            <a:fld id="{A89C7E07-3C67-C64C-8DA0-0404F6303970}" type="slidenum">
              <a:rPr lang="nl-NL" smtClean="0"/>
              <a:t>29</a:t>
            </a:fld>
            <a:endParaRPr lang="nl-NL" dirty="0"/>
          </a:p>
        </p:txBody>
      </p:sp>
    </p:spTree>
    <p:extLst>
      <p:ext uri="{BB962C8B-B14F-4D97-AF65-F5344CB8AC3E}">
        <p14:creationId xmlns:p14="http://schemas.microsoft.com/office/powerpoint/2010/main" val="212695924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Deze evolutie geeft de gecorrigeerde cijfers weer. Hiervan werd de pro-forma boeking van het onderwijs weggelaten om scheeftrekking in de evolutie te vermijden.</a:t>
            </a:r>
          </a:p>
        </p:txBody>
      </p:sp>
      <p:sp>
        <p:nvSpPr>
          <p:cNvPr id="4" name="Tijdelijke aanduiding voor dianummer 3"/>
          <p:cNvSpPr>
            <a:spLocks noGrp="1"/>
          </p:cNvSpPr>
          <p:nvPr>
            <p:ph type="sldNum" sz="quarter" idx="5"/>
          </p:nvPr>
        </p:nvSpPr>
        <p:spPr/>
        <p:txBody>
          <a:bodyPr/>
          <a:lstStyle/>
          <a:p>
            <a:pPr rtl="0"/>
            <a:fld id="{A89C7E07-3C67-C64C-8DA0-0404F6303970}" type="slidenum">
              <a:rPr lang="nl-NL" smtClean="0"/>
              <a:t>30</a:t>
            </a:fld>
            <a:endParaRPr lang="nl-NL" dirty="0"/>
          </a:p>
        </p:txBody>
      </p:sp>
    </p:spTree>
    <p:extLst>
      <p:ext uri="{BB962C8B-B14F-4D97-AF65-F5344CB8AC3E}">
        <p14:creationId xmlns:p14="http://schemas.microsoft.com/office/powerpoint/2010/main" val="84443203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2022: door de nieuwe tariefmethodologie van de CREG worden de ontvangsten uit dividenden enorm afgeroomd.</a:t>
            </a:r>
          </a:p>
        </p:txBody>
      </p:sp>
      <p:sp>
        <p:nvSpPr>
          <p:cNvPr id="4" name="Tijdelijke aanduiding voor dianummer 3"/>
          <p:cNvSpPr>
            <a:spLocks noGrp="1"/>
          </p:cNvSpPr>
          <p:nvPr>
            <p:ph type="sldNum" sz="quarter" idx="5"/>
          </p:nvPr>
        </p:nvSpPr>
        <p:spPr/>
        <p:txBody>
          <a:bodyPr/>
          <a:lstStyle/>
          <a:p>
            <a:pPr rtl="0"/>
            <a:fld id="{A89C7E07-3C67-C64C-8DA0-0404F6303970}" type="slidenum">
              <a:rPr lang="nl-NL" smtClean="0"/>
              <a:t>31</a:t>
            </a:fld>
            <a:endParaRPr lang="nl-NL" dirty="0"/>
          </a:p>
        </p:txBody>
      </p:sp>
    </p:spTree>
    <p:extLst>
      <p:ext uri="{BB962C8B-B14F-4D97-AF65-F5344CB8AC3E}">
        <p14:creationId xmlns:p14="http://schemas.microsoft.com/office/powerpoint/2010/main" val="21486968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De investeringen kennen het traditionele verloop van een gauss-curve, met het eerste jaar nog afwerking van de vorige legislatuur, in het begin van de nieuwe legislatuur worden dan de nieuwe dossiers voorbereid die in de daaropvolgende jaren hun uitwerking kennen. Na </a:t>
            </a:r>
            <a:r>
              <a:rPr lang="nl-NL" dirty="0" err="1"/>
              <a:t>mid</a:t>
            </a:r>
            <a:r>
              <a:rPr lang="nl-NL" dirty="0"/>
              <a:t>-legislatuur worden geen al te grote nieuwe dossiers meer opgestart </a:t>
            </a:r>
            <a:r>
              <a:rPr lang="nl-NL" dirty="0" err="1"/>
              <a:t>muv</a:t>
            </a:r>
            <a:r>
              <a:rPr lang="nl-NL" dirty="0"/>
              <a:t> rioleringsdossiers.</a:t>
            </a:r>
          </a:p>
          <a:p>
            <a:endParaRPr lang="nl-NL" dirty="0"/>
          </a:p>
          <a:p>
            <a:r>
              <a:rPr lang="nl-NL" dirty="0"/>
              <a:t>Een kwart van de investeringsuitgaven gaat uiteraard naar rioleringswerken en +/- 3 miljoen naar duurzame investeringen in eigen patrimonium als uitrol van het </a:t>
            </a:r>
            <a:r>
              <a:rPr lang="nl-NL" dirty="0" err="1"/>
              <a:t>burgemeestersconventant</a:t>
            </a:r>
            <a:r>
              <a:rPr lang="nl-NL" dirty="0"/>
              <a:t>.</a:t>
            </a:r>
          </a:p>
          <a:p>
            <a:endParaRPr lang="nl-NL" dirty="0"/>
          </a:p>
          <a:p>
            <a:r>
              <a:rPr lang="nl-NL" dirty="0"/>
              <a:t>Top van investeringen boven 1 miljoen:</a:t>
            </a:r>
          </a:p>
          <a:p>
            <a:r>
              <a:rPr lang="nl-NL" sz="1200" b="0" i="0" u="none" strike="noStrike" kern="1200" dirty="0">
                <a:solidFill>
                  <a:schemeClr val="tx1"/>
                </a:solidFill>
                <a:effectLst/>
                <a:latin typeface="+mn-lt"/>
                <a:ea typeface="+mn-ea"/>
                <a:cs typeface="+mn-cs"/>
              </a:rPr>
              <a:t>Bonheiden investeert in de </a:t>
            </a:r>
            <a:r>
              <a:rPr lang="nl-NL" sz="1200" b="0" i="0" u="none" strike="noStrike" kern="1200" dirty="0" err="1">
                <a:solidFill>
                  <a:schemeClr val="tx1"/>
                </a:solidFill>
                <a:effectLst/>
                <a:latin typeface="+mn-lt"/>
                <a:ea typeface="+mn-ea"/>
                <a:cs typeface="+mn-cs"/>
              </a:rPr>
              <a:t>bovenaanleg</a:t>
            </a:r>
            <a:r>
              <a:rPr lang="nl-NL" sz="1200" b="0" i="0" u="none" strike="noStrike" kern="1200" dirty="0">
                <a:solidFill>
                  <a:schemeClr val="tx1"/>
                </a:solidFill>
                <a:effectLst/>
                <a:latin typeface="+mn-lt"/>
                <a:ea typeface="+mn-ea"/>
                <a:cs typeface="+mn-cs"/>
              </a:rPr>
              <a:t> bij de collectorwerken in de </a:t>
            </a:r>
            <a:r>
              <a:rPr lang="nl-NL" sz="1200" b="0" i="0" u="none" strike="noStrike" kern="1200" dirty="0" err="1">
                <a:solidFill>
                  <a:schemeClr val="tx1"/>
                </a:solidFill>
                <a:effectLst/>
                <a:latin typeface="+mn-lt"/>
                <a:ea typeface="+mn-ea"/>
                <a:cs typeface="+mn-cs"/>
              </a:rPr>
              <a:t>Weynesbaan</a:t>
            </a:r>
            <a:r>
              <a:rPr lang="nl-NL" sz="1200" b="0" i="0" u="none" strike="noStrike" kern="1200" dirty="0">
                <a:solidFill>
                  <a:schemeClr val="tx1"/>
                </a:solidFill>
                <a:effectLst/>
                <a:latin typeface="+mn-lt"/>
                <a:ea typeface="+mn-ea"/>
                <a:cs typeface="+mn-cs"/>
              </a:rPr>
              <a:t>.</a:t>
            </a:r>
            <a:r>
              <a:rPr lang="nl-NL" dirty="0">
                <a:effectLst/>
              </a:rPr>
              <a:t> </a:t>
            </a:r>
            <a:r>
              <a:rPr lang="nl-NL" sz="1200" b="0" i="0" u="none" strike="noStrike" kern="1200" dirty="0">
                <a:solidFill>
                  <a:schemeClr val="tx1"/>
                </a:solidFill>
                <a:effectLst/>
                <a:latin typeface="+mn-lt"/>
                <a:ea typeface="+mn-ea"/>
                <a:cs typeface="+mn-cs"/>
              </a:rPr>
              <a:t>4.466.903,32</a:t>
            </a:r>
            <a:r>
              <a:rPr lang="nl-NL" dirty="0">
                <a:effectLst/>
              </a:rPr>
              <a:t> </a:t>
            </a:r>
          </a:p>
          <a:p>
            <a:r>
              <a:rPr lang="nl-NL" sz="1200" b="0" i="0" u="none" strike="noStrike" kern="1200" dirty="0">
                <a:solidFill>
                  <a:schemeClr val="tx1"/>
                </a:solidFill>
                <a:effectLst/>
                <a:latin typeface="+mn-lt"/>
                <a:ea typeface="+mn-ea"/>
                <a:cs typeface="+mn-cs"/>
              </a:rPr>
              <a:t>Overname openbare verlichting - licht als een dienst - </a:t>
            </a:r>
            <a:r>
              <a:rPr lang="nl-NL" sz="1200" b="0" i="0" u="none" strike="noStrike" kern="1200" dirty="0" err="1">
                <a:solidFill>
                  <a:schemeClr val="tx1"/>
                </a:solidFill>
                <a:effectLst/>
                <a:latin typeface="+mn-lt"/>
                <a:ea typeface="+mn-ea"/>
                <a:cs typeface="+mn-cs"/>
              </a:rPr>
              <a:t>verledding</a:t>
            </a:r>
            <a:r>
              <a:rPr lang="nl-NL" sz="1200" b="0" i="0" u="none" strike="noStrike" kern="1200" dirty="0">
                <a:solidFill>
                  <a:schemeClr val="tx1"/>
                </a:solidFill>
                <a:effectLst/>
                <a:latin typeface="+mn-lt"/>
                <a:ea typeface="+mn-ea"/>
                <a:cs typeface="+mn-cs"/>
              </a:rPr>
              <a:t> openbare verlichting</a:t>
            </a:r>
            <a:r>
              <a:rPr lang="nl-NL" dirty="0">
                <a:effectLst/>
              </a:rPr>
              <a:t> </a:t>
            </a:r>
            <a:r>
              <a:rPr lang="nl-NL" sz="1200" b="0" i="0" u="none" strike="noStrike" kern="1200" dirty="0">
                <a:solidFill>
                  <a:schemeClr val="tx1"/>
                </a:solidFill>
                <a:effectLst/>
                <a:latin typeface="+mn-lt"/>
                <a:ea typeface="+mn-ea"/>
                <a:cs typeface="+mn-cs"/>
              </a:rPr>
              <a:t>2.108.940,67</a:t>
            </a:r>
            <a:r>
              <a:rPr lang="nl-NL" dirty="0">
                <a:effectLst/>
              </a:rPr>
              <a:t> </a:t>
            </a:r>
          </a:p>
          <a:p>
            <a:r>
              <a:rPr lang="nl-NL" sz="1200" b="0" i="0" u="none" strike="noStrike" kern="1200" dirty="0">
                <a:solidFill>
                  <a:schemeClr val="tx1"/>
                </a:solidFill>
                <a:effectLst/>
                <a:latin typeface="+mn-lt"/>
                <a:ea typeface="+mn-ea"/>
                <a:cs typeface="+mn-cs"/>
              </a:rPr>
              <a:t>Sportkeet (ereloon en uitvoering)</a:t>
            </a:r>
            <a:r>
              <a:rPr lang="nl-NL" dirty="0">
                <a:effectLst/>
              </a:rPr>
              <a:t> </a:t>
            </a:r>
            <a:r>
              <a:rPr lang="nl-NL" sz="1200" b="0" i="0" u="none" strike="noStrike" kern="1200" dirty="0">
                <a:solidFill>
                  <a:schemeClr val="tx1"/>
                </a:solidFill>
                <a:effectLst/>
                <a:latin typeface="+mn-lt"/>
                <a:ea typeface="+mn-ea"/>
                <a:cs typeface="+mn-cs"/>
              </a:rPr>
              <a:t>1.939.818,21</a:t>
            </a:r>
            <a:r>
              <a:rPr lang="nl-NL" dirty="0">
                <a:effectLst/>
              </a:rPr>
              <a:t> </a:t>
            </a:r>
            <a:r>
              <a:rPr lang="nl-NL" dirty="0">
                <a:effectLst/>
                <a:sym typeface="Wingdings" panose="05000000000000000000" pitchFamily="2" charset="2"/>
              </a:rPr>
              <a:t> totaal 2,234,422</a:t>
            </a:r>
            <a:endParaRPr lang="nl-NL" dirty="0">
              <a:effectLst/>
            </a:endParaRPr>
          </a:p>
          <a:p>
            <a:r>
              <a:rPr lang="nl-NL" sz="1200" b="0" i="0" u="none" strike="noStrike" kern="1200" dirty="0">
                <a:solidFill>
                  <a:schemeClr val="tx1"/>
                </a:solidFill>
                <a:effectLst/>
                <a:latin typeface="+mn-lt"/>
                <a:ea typeface="+mn-ea"/>
                <a:cs typeface="+mn-cs"/>
              </a:rPr>
              <a:t>AGBPB: Feestzaal Sint Martinus: renovatie</a:t>
            </a:r>
            <a:r>
              <a:rPr lang="nl-NL" dirty="0">
                <a:effectLst/>
              </a:rPr>
              <a:t> </a:t>
            </a:r>
            <a:r>
              <a:rPr lang="nl-NL" sz="1200" b="0" i="0" u="none" strike="noStrike" kern="1200" dirty="0">
                <a:solidFill>
                  <a:schemeClr val="tx1"/>
                </a:solidFill>
                <a:effectLst/>
                <a:latin typeface="+mn-lt"/>
                <a:ea typeface="+mn-ea"/>
                <a:cs typeface="+mn-cs"/>
              </a:rPr>
              <a:t>1.769.922,42</a:t>
            </a:r>
            <a:r>
              <a:rPr lang="nl-NL" dirty="0">
                <a:effectLst/>
              </a:rPr>
              <a:t> </a:t>
            </a:r>
          </a:p>
          <a:p>
            <a:r>
              <a:rPr lang="nl-NL" sz="1200" b="0" i="0" u="none" strike="noStrike" kern="1200" dirty="0">
                <a:solidFill>
                  <a:schemeClr val="tx1"/>
                </a:solidFill>
                <a:effectLst/>
                <a:latin typeface="+mn-lt"/>
                <a:ea typeface="+mn-ea"/>
                <a:cs typeface="+mn-cs"/>
              </a:rPr>
              <a:t>De buitenaanleg van de technische uitvoeringsdienst wordt aangepast conform de milieuwetgeving.</a:t>
            </a:r>
            <a:r>
              <a:rPr lang="nl-NL" dirty="0">
                <a:effectLst/>
              </a:rPr>
              <a:t> </a:t>
            </a:r>
            <a:r>
              <a:rPr lang="nl-NL" sz="1200" b="0" i="0" u="none" strike="noStrike" kern="1200" dirty="0">
                <a:solidFill>
                  <a:schemeClr val="tx1"/>
                </a:solidFill>
                <a:effectLst/>
                <a:latin typeface="+mn-lt"/>
                <a:ea typeface="+mn-ea"/>
                <a:cs typeface="+mn-cs"/>
              </a:rPr>
              <a:t>1.737.559,07</a:t>
            </a:r>
            <a:r>
              <a:rPr lang="nl-NL" dirty="0">
                <a:effectLst/>
              </a:rPr>
              <a:t> </a:t>
            </a:r>
          </a:p>
          <a:p>
            <a:r>
              <a:rPr lang="nl-NL" sz="1200" b="0" i="0" u="none" strike="noStrike" kern="1200" dirty="0">
                <a:solidFill>
                  <a:schemeClr val="tx1"/>
                </a:solidFill>
                <a:effectLst/>
                <a:latin typeface="+mn-lt"/>
                <a:ea typeface="+mn-ea"/>
                <a:cs typeface="+mn-cs"/>
              </a:rPr>
              <a:t>ANPR trajectcontroles: installatie en onderhoud’</a:t>
            </a:r>
            <a:r>
              <a:rPr lang="nl-NL" dirty="0">
                <a:effectLst/>
              </a:rPr>
              <a:t> </a:t>
            </a:r>
            <a:r>
              <a:rPr lang="nl-NL" sz="1200" b="0" i="0" u="none" strike="noStrike" kern="1200" dirty="0">
                <a:solidFill>
                  <a:schemeClr val="tx1"/>
                </a:solidFill>
                <a:effectLst/>
                <a:latin typeface="+mn-lt"/>
                <a:ea typeface="+mn-ea"/>
                <a:cs typeface="+mn-cs"/>
              </a:rPr>
              <a:t>1.172.827,40</a:t>
            </a:r>
            <a:r>
              <a:rPr lang="nl-NL" dirty="0">
                <a:effectLst/>
              </a:rPr>
              <a:t> </a:t>
            </a:r>
            <a:endParaRPr lang="nl-BE" dirty="0"/>
          </a:p>
        </p:txBody>
      </p:sp>
      <p:sp>
        <p:nvSpPr>
          <p:cNvPr id="4" name="Tijdelijke aanduiding voor dianummer 3"/>
          <p:cNvSpPr>
            <a:spLocks noGrp="1"/>
          </p:cNvSpPr>
          <p:nvPr>
            <p:ph type="sldNum" sz="quarter" idx="5"/>
          </p:nvPr>
        </p:nvSpPr>
        <p:spPr/>
        <p:txBody>
          <a:bodyPr/>
          <a:lstStyle/>
          <a:p>
            <a:pPr rtl="0"/>
            <a:fld id="{A89C7E07-3C67-C64C-8DA0-0404F6303970}" type="slidenum">
              <a:rPr lang="nl-NL" smtClean="0"/>
              <a:t>32</a:t>
            </a:fld>
            <a:endParaRPr lang="nl-NL" dirty="0"/>
          </a:p>
        </p:txBody>
      </p:sp>
    </p:spTree>
    <p:extLst>
      <p:ext uri="{BB962C8B-B14F-4D97-AF65-F5344CB8AC3E}">
        <p14:creationId xmlns:p14="http://schemas.microsoft.com/office/powerpoint/2010/main" val="354035718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pPr rtl="0"/>
            <a:fld id="{A89C7E07-3C67-C64C-8DA0-0404F6303970}" type="slidenum">
              <a:rPr lang="nl-NL" smtClean="0"/>
              <a:t>33</a:t>
            </a:fld>
            <a:endParaRPr lang="nl-NL" dirty="0"/>
          </a:p>
        </p:txBody>
      </p:sp>
    </p:spTree>
    <p:extLst>
      <p:ext uri="{BB962C8B-B14F-4D97-AF65-F5344CB8AC3E}">
        <p14:creationId xmlns:p14="http://schemas.microsoft.com/office/powerpoint/2010/main" val="42532393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nSpc>
                <a:spcPct val="107000"/>
              </a:lnSpc>
              <a:spcAft>
                <a:spcPts val="800"/>
              </a:spcAft>
            </a:pPr>
            <a:r>
              <a:rPr lang="nl-BE" sz="1200" dirty="0">
                <a:effectLst/>
                <a:latin typeface="Calibri" panose="020F0502020204030204" pitchFamily="34" charset="0"/>
                <a:ea typeface="Calibri" panose="020F0502020204030204" pitchFamily="34" charset="0"/>
                <a:cs typeface="Calibri" panose="020F0502020204030204" pitchFamily="34" charset="0"/>
              </a:rPr>
              <a:t>De gemeenteraad heeft op 20/12/2017 de beslissing genomen om de bestaande verlichtingstoestellen, lichtbronnen en steunen tegen de symbolische waarde van € 1 te verkopen aan de </a:t>
            </a:r>
            <a:r>
              <a:rPr lang="nl-BE" sz="1200" dirty="0" err="1">
                <a:effectLst/>
                <a:latin typeface="Calibri" panose="020F0502020204030204" pitchFamily="34" charset="0"/>
                <a:ea typeface="Calibri" panose="020F0502020204030204" pitchFamily="34" charset="0"/>
                <a:cs typeface="Calibri" panose="020F0502020204030204" pitchFamily="34" charset="0"/>
              </a:rPr>
              <a:t>opdrachthoudende</a:t>
            </a:r>
            <a:r>
              <a:rPr lang="nl-BE" sz="1200" dirty="0">
                <a:effectLst/>
                <a:latin typeface="Calibri" panose="020F0502020204030204" pitchFamily="34" charset="0"/>
                <a:ea typeface="Calibri" panose="020F0502020204030204" pitchFamily="34" charset="0"/>
                <a:cs typeface="Calibri" panose="020F0502020204030204" pitchFamily="34" charset="0"/>
              </a:rPr>
              <a:t> vereniging. </a:t>
            </a:r>
            <a:endParaRPr lang="nl-BE"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l-BE" sz="1200" dirty="0">
                <a:effectLst/>
                <a:latin typeface="Calibri" panose="020F0502020204030204" pitchFamily="34" charset="0"/>
                <a:ea typeface="Calibri" panose="020F0502020204030204" pitchFamily="34" charset="0"/>
                <a:cs typeface="Calibri" panose="020F0502020204030204" pitchFamily="34" charset="0"/>
              </a:rPr>
              <a:t>Ingevolge de fusie van </a:t>
            </a:r>
            <a:r>
              <a:rPr lang="nl-BE" sz="1200" dirty="0" err="1">
                <a:effectLst/>
                <a:latin typeface="Calibri" panose="020F0502020204030204" pitchFamily="34" charset="0"/>
                <a:ea typeface="Calibri" panose="020F0502020204030204" pitchFamily="34" charset="0"/>
                <a:cs typeface="Calibri" panose="020F0502020204030204" pitchFamily="34" charset="0"/>
              </a:rPr>
              <a:t>Eandis</a:t>
            </a:r>
            <a:r>
              <a:rPr lang="nl-BE" sz="1200" dirty="0">
                <a:effectLst/>
                <a:latin typeface="Calibri" panose="020F0502020204030204" pitchFamily="34" charset="0"/>
                <a:ea typeface="Calibri" panose="020F0502020204030204" pitchFamily="34" charset="0"/>
                <a:cs typeface="Calibri" panose="020F0502020204030204" pitchFamily="34" charset="0"/>
              </a:rPr>
              <a:t> System Operator </a:t>
            </a:r>
            <a:r>
              <a:rPr lang="nl-BE" sz="1200" dirty="0" err="1">
                <a:effectLst/>
                <a:latin typeface="Calibri" panose="020F0502020204030204" pitchFamily="34" charset="0"/>
                <a:ea typeface="Calibri" panose="020F0502020204030204" pitchFamily="34" charset="0"/>
                <a:cs typeface="Calibri" panose="020F0502020204030204" pitchFamily="34" charset="0"/>
              </a:rPr>
              <a:t>cvba</a:t>
            </a:r>
            <a:r>
              <a:rPr lang="nl-BE" sz="1200" dirty="0">
                <a:effectLst/>
                <a:latin typeface="Calibri" panose="020F0502020204030204" pitchFamily="34" charset="0"/>
                <a:ea typeface="Calibri" panose="020F0502020204030204" pitchFamily="34" charset="0"/>
                <a:cs typeface="Calibri" panose="020F0502020204030204" pitchFamily="34" charset="0"/>
              </a:rPr>
              <a:t> en </a:t>
            </a:r>
            <a:r>
              <a:rPr lang="nl-BE" sz="1200" dirty="0" err="1">
                <a:effectLst/>
                <a:latin typeface="Calibri" panose="020F0502020204030204" pitchFamily="34" charset="0"/>
                <a:ea typeface="Calibri" panose="020F0502020204030204" pitchFamily="34" charset="0"/>
                <a:cs typeface="Calibri" panose="020F0502020204030204" pitchFamily="34" charset="0"/>
              </a:rPr>
              <a:t>Infrax</a:t>
            </a:r>
            <a:r>
              <a:rPr lang="nl-BE" sz="1200" dirty="0">
                <a:effectLst/>
                <a:latin typeface="Calibri" panose="020F0502020204030204" pitchFamily="34" charset="0"/>
                <a:ea typeface="Calibri" panose="020F0502020204030204" pitchFamily="34" charset="0"/>
                <a:cs typeface="Calibri" panose="020F0502020204030204" pitchFamily="34" charset="0"/>
              </a:rPr>
              <a:t> </a:t>
            </a:r>
            <a:r>
              <a:rPr lang="nl-BE" sz="1200" dirty="0" err="1">
                <a:effectLst/>
                <a:latin typeface="Calibri" panose="020F0502020204030204" pitchFamily="34" charset="0"/>
                <a:ea typeface="Calibri" panose="020F0502020204030204" pitchFamily="34" charset="0"/>
                <a:cs typeface="Calibri" panose="020F0502020204030204" pitchFamily="34" charset="0"/>
              </a:rPr>
              <a:t>cvba</a:t>
            </a:r>
            <a:r>
              <a:rPr lang="nl-BE" sz="1200" dirty="0">
                <a:effectLst/>
                <a:latin typeface="Calibri" panose="020F0502020204030204" pitchFamily="34" charset="0"/>
                <a:ea typeface="Calibri" panose="020F0502020204030204" pitchFamily="34" charset="0"/>
                <a:cs typeface="Calibri" panose="020F0502020204030204" pitchFamily="34" charset="0"/>
              </a:rPr>
              <a:t> tot Fluvius System Operator </a:t>
            </a:r>
            <a:r>
              <a:rPr lang="nl-BE" sz="1200" dirty="0" err="1">
                <a:effectLst/>
                <a:latin typeface="Calibri" panose="020F0502020204030204" pitchFamily="34" charset="0"/>
                <a:ea typeface="Calibri" panose="020F0502020204030204" pitchFamily="34" charset="0"/>
                <a:cs typeface="Calibri" panose="020F0502020204030204" pitchFamily="34" charset="0"/>
              </a:rPr>
              <a:t>cvba</a:t>
            </a:r>
            <a:r>
              <a:rPr lang="nl-BE" sz="1200" dirty="0">
                <a:effectLst/>
                <a:latin typeface="Calibri" panose="020F0502020204030204" pitchFamily="34" charset="0"/>
                <a:ea typeface="Calibri" panose="020F0502020204030204" pitchFamily="34" charset="0"/>
                <a:cs typeface="Calibri" panose="020F0502020204030204" pitchFamily="34" charset="0"/>
              </a:rPr>
              <a:t> werden de diverse systemen inzake het aanbod van openbare verlichting richting de lokale besturen in kaart gebracht. Dit resulteerde in een nieuw (verbeterd) aanbod openbare verlichting.</a:t>
            </a:r>
            <a:endParaRPr lang="nl-BE"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l-BE" sz="120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 </a:t>
            </a:r>
            <a:endParaRPr lang="nl-BE"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l-BE" sz="120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Het nieuwe voorstel van ‘Licht-als-een-dienst’ kent een andere nieuwe financiële vertaling, nl.</a:t>
            </a:r>
            <a:endParaRPr lang="nl-BE"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l-BE" sz="1200" dirty="0">
                <a:effectLst/>
                <a:latin typeface="Calibri" panose="020F0502020204030204" pitchFamily="34" charset="0"/>
                <a:ea typeface="Calibri" panose="020F0502020204030204" pitchFamily="34" charset="0"/>
                <a:cs typeface="Calibri" panose="020F0502020204030204" pitchFamily="34" charset="0"/>
              </a:rPr>
              <a:t> </a:t>
            </a:r>
            <a:endParaRPr lang="nl-BE"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l-BE" sz="1200" dirty="0">
                <a:effectLst/>
                <a:latin typeface="Calibri" panose="020F0502020204030204" pitchFamily="34" charset="0"/>
                <a:ea typeface="Calibri" panose="020F0502020204030204" pitchFamily="34" charset="0"/>
                <a:cs typeface="Calibri" panose="020F0502020204030204" pitchFamily="34" charset="0"/>
              </a:rPr>
              <a:t>De bestaande installaties worden ingebracht in de distributienetbeheerder (DNB).</a:t>
            </a:r>
            <a:endParaRPr lang="nl-BE"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l-BE" sz="1200" dirty="0">
                <a:effectLst/>
                <a:latin typeface="Calibri" panose="020F0502020204030204" pitchFamily="34" charset="0"/>
                <a:ea typeface="Calibri" panose="020F0502020204030204" pitchFamily="34" charset="0"/>
                <a:cs typeface="Calibri" panose="020F0502020204030204" pitchFamily="34" charset="0"/>
              </a:rPr>
              <a:t>• Lokaal bestuur krijgt 75% aandelen (€ 322.274,00) en 25% cash (€ 107.426,42) voor de inbreng (tegen expertisewaarde) </a:t>
            </a:r>
            <a:endParaRPr lang="nl-BE"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l-BE" sz="1200" dirty="0">
                <a:effectLst/>
                <a:latin typeface="Calibri" panose="020F0502020204030204" pitchFamily="34" charset="0"/>
                <a:ea typeface="Calibri" panose="020F0502020204030204" pitchFamily="34" charset="0"/>
                <a:cs typeface="Calibri" panose="020F0502020204030204" pitchFamily="34" charset="0"/>
              </a:rPr>
              <a:t>• Lokaal bestuur verwerft aandelen in de DNB: de waarde van de aandelen vermindert jaarlijks </a:t>
            </a:r>
            <a:endParaRPr lang="nl-BE"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l-BE" sz="1200" dirty="0">
                <a:effectLst/>
                <a:latin typeface="Calibri" panose="020F0502020204030204" pitchFamily="34" charset="0"/>
                <a:ea typeface="Calibri" panose="020F0502020204030204" pitchFamily="34" charset="0"/>
                <a:cs typeface="Calibri" panose="020F0502020204030204" pitchFamily="34" charset="0"/>
              </a:rPr>
              <a:t>met 1/12e</a:t>
            </a:r>
            <a:endParaRPr lang="nl-BE"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l-BE" sz="1200" dirty="0">
                <a:effectLst/>
                <a:latin typeface="Calibri" panose="020F0502020204030204" pitchFamily="34" charset="0"/>
                <a:ea typeface="Calibri" panose="020F0502020204030204" pitchFamily="34" charset="0"/>
                <a:cs typeface="Calibri" panose="020F0502020204030204" pitchFamily="34" charset="0"/>
              </a:rPr>
              <a:t>• 25% cash voor de inbreng is verworven.</a:t>
            </a:r>
            <a:endParaRPr lang="nl-BE"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Wingdings" panose="05000000000000000000" pitchFamily="2" charset="2"/>
              <a:buChar char=""/>
            </a:pPr>
            <a:r>
              <a:rPr lang="nl-BE" sz="1200" dirty="0">
                <a:effectLst/>
                <a:latin typeface="Calibri" panose="020F0502020204030204" pitchFamily="34" charset="0"/>
                <a:ea typeface="Calibri" panose="020F0502020204030204" pitchFamily="34" charset="0"/>
                <a:cs typeface="Calibri" panose="020F0502020204030204" pitchFamily="34" charset="0"/>
              </a:rPr>
              <a:t>Dit werd verwerkt in de rekening 2019</a:t>
            </a:r>
            <a:endParaRPr lang="nl-BE" sz="1200" dirty="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07000"/>
              </a:lnSpc>
              <a:spcAft>
                <a:spcPts val="800"/>
              </a:spcAft>
            </a:pPr>
            <a:r>
              <a:rPr lang="nl-BE" sz="1200" dirty="0">
                <a:effectLst/>
                <a:latin typeface="Calibri" panose="020F0502020204030204" pitchFamily="34" charset="0"/>
                <a:ea typeface="Calibri" panose="020F0502020204030204" pitchFamily="34" charset="0"/>
                <a:cs typeface="Calibri" panose="020F0502020204030204" pitchFamily="34" charset="0"/>
              </a:rPr>
              <a:t> </a:t>
            </a:r>
            <a:endParaRPr lang="nl-BE"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l-BE" sz="1200" dirty="0">
                <a:effectLst/>
                <a:latin typeface="Calibri" panose="020F0502020204030204" pitchFamily="34" charset="0"/>
                <a:ea typeface="Calibri" panose="020F0502020204030204" pitchFamily="34" charset="0"/>
                <a:cs typeface="Calibri" panose="020F0502020204030204" pitchFamily="34" charset="0"/>
              </a:rPr>
              <a:t>De nieuwe installaties worden eigendom van de DNB.</a:t>
            </a:r>
            <a:endParaRPr lang="nl-BE"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l-BE" sz="1200" dirty="0">
                <a:effectLst/>
                <a:latin typeface="Calibri" panose="020F0502020204030204" pitchFamily="34" charset="0"/>
                <a:ea typeface="Calibri" panose="020F0502020204030204" pitchFamily="34" charset="0"/>
                <a:cs typeface="Calibri" panose="020F0502020204030204" pitchFamily="34" charset="0"/>
              </a:rPr>
              <a:t>• De aanrekening van de kosten m.b.t. de investeringen (afschrijvingen en financieringskosten) </a:t>
            </a:r>
            <a:endParaRPr lang="nl-BE"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l-BE" sz="1200" dirty="0">
                <a:effectLst/>
                <a:latin typeface="Calibri" panose="020F0502020204030204" pitchFamily="34" charset="0"/>
                <a:ea typeface="Calibri" panose="020F0502020204030204" pitchFamily="34" charset="0"/>
                <a:cs typeface="Calibri" panose="020F0502020204030204" pitchFamily="34" charset="0"/>
              </a:rPr>
              <a:t>gebeurt:</a:t>
            </a:r>
            <a:endParaRPr lang="nl-BE"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l-BE" sz="1200" dirty="0">
                <a:effectLst/>
                <a:latin typeface="Calibri" panose="020F0502020204030204" pitchFamily="34" charset="0"/>
                <a:ea typeface="Calibri" panose="020F0502020204030204" pitchFamily="34" charset="0"/>
                <a:cs typeface="Calibri" panose="020F0502020204030204" pitchFamily="34" charset="0"/>
              </a:rPr>
              <a:t>- meer gefaseerd (in functie van levensduur van de investeringen - palen en armaturen);</a:t>
            </a:r>
            <a:endParaRPr lang="nl-BE"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l-BE" sz="1200" dirty="0">
                <a:effectLst/>
                <a:latin typeface="Calibri" panose="020F0502020204030204" pitchFamily="34" charset="0"/>
                <a:ea typeface="Calibri" panose="020F0502020204030204" pitchFamily="34" charset="0"/>
                <a:cs typeface="Calibri" panose="020F0502020204030204" pitchFamily="34" charset="0"/>
              </a:rPr>
              <a:t>- via afhouding van een jaarlijkse forfait van de dividenden Netbeheer elektriciteit;</a:t>
            </a:r>
            <a:endParaRPr lang="nl-BE"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l-BE" sz="1200" dirty="0">
                <a:effectLst/>
                <a:latin typeface="Calibri" panose="020F0502020204030204" pitchFamily="34" charset="0"/>
                <a:ea typeface="Calibri" panose="020F0502020204030204" pitchFamily="34" charset="0"/>
                <a:cs typeface="Calibri" panose="020F0502020204030204" pitchFamily="34" charset="0"/>
              </a:rPr>
              <a:t>- de jaarlijkse forfait bevat ook de kosten voor exploitatie en een </a:t>
            </a:r>
            <a:r>
              <a:rPr lang="nl-BE" sz="1200">
                <a:effectLst/>
                <a:latin typeface="Calibri" panose="020F0502020204030204" pitchFamily="34" charset="0"/>
                <a:ea typeface="Calibri" panose="020F0502020204030204" pitchFamily="34" charset="0"/>
                <a:cs typeface="Calibri" panose="020F0502020204030204" pitchFamily="34" charset="0"/>
              </a:rPr>
              <a:t>voordeel vennootschapsbelasting op alle kosten</a:t>
            </a:r>
            <a:endParaRPr lang="nl-BE" sz="1200">
              <a:effectLst/>
              <a:latin typeface="Calibri" panose="020F0502020204030204" pitchFamily="34" charset="0"/>
              <a:ea typeface="Calibri" panose="020F0502020204030204" pitchFamily="34" charset="0"/>
              <a:cs typeface="Times New Roman" panose="02020603050405020304" pitchFamily="18" charset="0"/>
            </a:endParaRPr>
          </a:p>
          <a:p>
            <a:endParaRPr lang="nl-BE" dirty="0"/>
          </a:p>
        </p:txBody>
      </p:sp>
      <p:sp>
        <p:nvSpPr>
          <p:cNvPr id="4" name="Tijdelijke aanduiding voor dianummer 3"/>
          <p:cNvSpPr>
            <a:spLocks noGrp="1"/>
          </p:cNvSpPr>
          <p:nvPr>
            <p:ph type="sldNum" sz="quarter" idx="5"/>
          </p:nvPr>
        </p:nvSpPr>
        <p:spPr/>
        <p:txBody>
          <a:bodyPr/>
          <a:lstStyle/>
          <a:p>
            <a:pPr rtl="0"/>
            <a:fld id="{A89C7E07-3C67-C64C-8DA0-0404F6303970}" type="slidenum">
              <a:rPr lang="nl-NL" smtClean="0"/>
              <a:t>34</a:t>
            </a:fld>
            <a:endParaRPr lang="nl-NL" dirty="0"/>
          </a:p>
        </p:txBody>
      </p:sp>
    </p:spTree>
    <p:extLst>
      <p:ext uri="{BB962C8B-B14F-4D97-AF65-F5344CB8AC3E}">
        <p14:creationId xmlns:p14="http://schemas.microsoft.com/office/powerpoint/2010/main" val="17918395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rtlCol="0"/>
          <a:lstStyle>
            <a:defPPr>
              <a:defRPr lang="nl-NL"/>
            </a:defPPr>
          </a:lstStyle>
          <a:p>
            <a:pPr rtl="0"/>
            <a:endParaRPr lang="nl-NL" dirty="0"/>
          </a:p>
        </p:txBody>
      </p:sp>
      <p:sp>
        <p:nvSpPr>
          <p:cNvPr id="4" name="Tijdelijke aanduiding voor dianummer 3"/>
          <p:cNvSpPr>
            <a:spLocks noGrp="1"/>
          </p:cNvSpPr>
          <p:nvPr>
            <p:ph type="sldNum" sz="quarter" idx="5"/>
          </p:nvPr>
        </p:nvSpPr>
        <p:spPr/>
        <p:txBody>
          <a:bodyPr rtlCol="0"/>
          <a:lstStyle>
            <a:defPPr>
              <a:defRPr lang="nl-NL"/>
            </a:defPPr>
          </a:lstStyle>
          <a:p>
            <a:pPr rtl="0"/>
            <a:fld id="{A89C7E07-3C67-C64C-8DA0-0404F6303970}" type="slidenum">
              <a:rPr lang="nl-NL" smtClean="0"/>
              <a:t>35</a:t>
            </a:fld>
            <a:endParaRPr lang="nl-NL" dirty="0"/>
          </a:p>
        </p:txBody>
      </p:sp>
    </p:spTree>
    <p:extLst>
      <p:ext uri="{BB962C8B-B14F-4D97-AF65-F5344CB8AC3E}">
        <p14:creationId xmlns:p14="http://schemas.microsoft.com/office/powerpoint/2010/main" val="17659231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 1">
    <p:bg>
      <p:bgPr>
        <a:solidFill>
          <a:schemeClr val="tx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3B6987D-0137-DE42-B76B-FF621E808D90}"/>
              </a:ext>
            </a:extLst>
          </p:cNvPr>
          <p:cNvSpPr>
            <a:spLocks noGrp="1"/>
          </p:cNvSpPr>
          <p:nvPr>
            <p:ph type="ctrTitle" hasCustomPrompt="1"/>
          </p:nvPr>
        </p:nvSpPr>
        <p:spPr>
          <a:xfrm>
            <a:off x="6309904" y="411479"/>
            <a:ext cx="5486400" cy="3291840"/>
          </a:xfrm>
          <a:prstGeom prst="rect">
            <a:avLst/>
          </a:prstGeom>
        </p:spPr>
        <p:txBody>
          <a:bodyPr lIns="0" tIns="0" rIns="0" bIns="0" rtlCol="0" anchor="b">
            <a:noAutofit/>
          </a:bodyPr>
          <a:lstStyle>
            <a:lvl1pPr algn="l">
              <a:lnSpc>
                <a:spcPct val="80000"/>
              </a:lnSpc>
              <a:defRPr lang="nl-NL" sz="6000" b="1" i="0" spc="100" baseline="0">
                <a:solidFill>
                  <a:schemeClr val="bg1"/>
                </a:solidFill>
                <a:latin typeface="+mj-lt"/>
              </a:defRPr>
            </a:lvl1pPr>
          </a:lstStyle>
          <a:p>
            <a:pPr rtl="0"/>
            <a:r>
              <a:rPr lang="nl-NL"/>
              <a:t>Klik om titel toe te voegen </a:t>
            </a:r>
          </a:p>
        </p:txBody>
      </p:sp>
      <p:grpSp>
        <p:nvGrpSpPr>
          <p:cNvPr id="9" name="Groep 8">
            <a:extLst>
              <a:ext uri="{FF2B5EF4-FFF2-40B4-BE49-F238E27FC236}">
                <a16:creationId xmlns:a16="http://schemas.microsoft.com/office/drawing/2014/main" id="{C26C18C3-ED25-DD4B-BA72-24932D54DE37}"/>
              </a:ext>
              <a:ext uri="{C183D7F6-B498-43B3-948B-1728B52AA6E4}">
                <adec:decorative xmlns:adec="http://schemas.microsoft.com/office/drawing/2017/decorative" val="1"/>
              </a:ext>
            </a:extLst>
          </p:cNvPr>
          <p:cNvGrpSpPr>
            <a:grpSpLocks/>
          </p:cNvGrpSpPr>
          <p:nvPr userDrawn="1"/>
        </p:nvGrpSpPr>
        <p:grpSpPr bwMode="auto">
          <a:xfrm>
            <a:off x="1" y="758752"/>
            <a:ext cx="6099248" cy="6099248"/>
            <a:chOff x="0" y="12289"/>
            <a:chExt cx="3550" cy="3551"/>
          </a:xfrm>
        </p:grpSpPr>
        <p:sp>
          <p:nvSpPr>
            <p:cNvPr id="10" name="Vrije vorm 9">
              <a:extLst>
                <a:ext uri="{FF2B5EF4-FFF2-40B4-BE49-F238E27FC236}">
                  <a16:creationId xmlns:a16="http://schemas.microsoft.com/office/drawing/2014/main" id="{C07CC263-2515-F147-8CC5-F8E9FF9FA8E4}"/>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dirty="0"/>
            </a:p>
          </p:txBody>
        </p:sp>
        <p:sp>
          <p:nvSpPr>
            <p:cNvPr id="11" name="Vrije vorm 10">
              <a:extLst>
                <a:ext uri="{FF2B5EF4-FFF2-40B4-BE49-F238E27FC236}">
                  <a16:creationId xmlns:a16="http://schemas.microsoft.com/office/drawing/2014/main" id="{43B40037-7481-524B-8685-404D965690F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dirty="0"/>
            </a:p>
          </p:txBody>
        </p:sp>
        <p:sp>
          <p:nvSpPr>
            <p:cNvPr id="12" name="Vrije vorm 11">
              <a:extLst>
                <a:ext uri="{FF2B5EF4-FFF2-40B4-BE49-F238E27FC236}">
                  <a16:creationId xmlns:a16="http://schemas.microsoft.com/office/drawing/2014/main" id="{7B759713-8408-EE47-9394-3DA6F5E4B624}"/>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dirty="0"/>
            </a:p>
          </p:txBody>
        </p:sp>
      </p:grpSp>
      <p:cxnSp>
        <p:nvCxnSpPr>
          <p:cNvPr id="13" name="Rechte verbindingslijn 12">
            <a:extLst>
              <a:ext uri="{FF2B5EF4-FFF2-40B4-BE49-F238E27FC236}">
                <a16:creationId xmlns:a16="http://schemas.microsoft.com/office/drawing/2014/main" id="{A69706A2-3726-FE4E-B923-E75D48597816}"/>
              </a:ext>
              <a:ext uri="{C183D7F6-B498-43B3-948B-1728B52AA6E4}">
                <adec:decorative xmlns:adec="http://schemas.microsoft.com/office/drawing/2017/decorative" val="1"/>
              </a:ext>
            </a:extLst>
          </p:cNvPr>
          <p:cNvCxnSpPr>
            <a:cxnSpLocks/>
          </p:cNvCxnSpPr>
          <p:nvPr userDrawn="1"/>
        </p:nvCxnSpPr>
        <p:spPr>
          <a:xfrm>
            <a:off x="6309360" y="3950208"/>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413275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1">
    <p:spTree>
      <p:nvGrpSpPr>
        <p:cNvPr id="1" name=""/>
        <p:cNvGrpSpPr/>
        <p:nvPr/>
      </p:nvGrpSpPr>
      <p:grpSpPr>
        <a:xfrm>
          <a:off x="0" y="0"/>
          <a:ext cx="0" cy="0"/>
          <a:chOff x="0" y="0"/>
          <a:chExt cx="0" cy="0"/>
        </a:xfrm>
      </p:grpSpPr>
      <p:grpSp>
        <p:nvGrpSpPr>
          <p:cNvPr id="6" name="Groep 5">
            <a:extLst>
              <a:ext uri="{FF2B5EF4-FFF2-40B4-BE49-F238E27FC236}">
                <a16:creationId xmlns:a16="http://schemas.microsoft.com/office/drawing/2014/main" id="{806C6F65-35CD-D64B-992A-0C1C1E00384D}"/>
              </a:ext>
              <a:ext uri="{C183D7F6-B498-43B3-948B-1728B52AA6E4}">
                <adec:decorative xmlns:adec="http://schemas.microsoft.com/office/drawing/2017/decorative" val="1"/>
              </a:ext>
            </a:extLst>
          </p:cNvPr>
          <p:cNvGrpSpPr/>
          <p:nvPr userDrawn="1"/>
        </p:nvGrpSpPr>
        <p:grpSpPr>
          <a:xfrm>
            <a:off x="6362700" y="0"/>
            <a:ext cx="5829298" cy="3235602"/>
            <a:chOff x="5612972" y="1"/>
            <a:chExt cx="6615961" cy="3672246"/>
          </a:xfrm>
        </p:grpSpPr>
        <p:sp>
          <p:nvSpPr>
            <p:cNvPr id="7" name="AutoVorm 24">
              <a:extLst>
                <a:ext uri="{FF2B5EF4-FFF2-40B4-BE49-F238E27FC236}">
                  <a16:creationId xmlns:a16="http://schemas.microsoft.com/office/drawing/2014/main" id="{CFD467E2-FF13-7E4F-BEF9-EA1A17665B2D}"/>
                </a:ext>
              </a:extLst>
            </p:cNvPr>
            <p:cNvSpPr>
              <a:spLocks/>
            </p:cNvSpPr>
            <p:nvPr/>
          </p:nvSpPr>
          <p:spPr bwMode="auto">
            <a:xfrm>
              <a:off x="5612972" y="1"/>
              <a:ext cx="4408998" cy="3672246"/>
            </a:xfrm>
            <a:custGeom>
              <a:avLst/>
              <a:gdLst>
                <a:gd name="T0" fmla="+- 0 8372 6586"/>
                <a:gd name="T1" fmla="*/ T0 w 3578"/>
                <a:gd name="T2" fmla="*/ 591 h 2980"/>
                <a:gd name="T3" fmla="+- 0 7780 6586"/>
                <a:gd name="T4" fmla="*/ T3 w 3578"/>
                <a:gd name="T5" fmla="*/ 0 h 2980"/>
                <a:gd name="T6" fmla="+- 0 6586 6586"/>
                <a:gd name="T7" fmla="*/ T6 w 3578"/>
                <a:gd name="T8" fmla="*/ 0 h 2980"/>
                <a:gd name="T9" fmla="+- 0 7774 6586"/>
                <a:gd name="T10" fmla="*/ T9 w 3578"/>
                <a:gd name="T11" fmla="*/ 1188 h 2980"/>
                <a:gd name="T12" fmla="+- 0 8372 6586"/>
                <a:gd name="T13" fmla="*/ T12 w 3578"/>
                <a:gd name="T14" fmla="*/ 591 h 2980"/>
                <a:gd name="T15" fmla="+- 0 10163 6586"/>
                <a:gd name="T16" fmla="*/ T15 w 3578"/>
                <a:gd name="T17" fmla="*/ 2383 h 2980"/>
                <a:gd name="T18" fmla="+- 0 9566 6586"/>
                <a:gd name="T19" fmla="*/ T18 w 3578"/>
                <a:gd name="T20" fmla="*/ 1786 h 2980"/>
                <a:gd name="T21" fmla="+- 0 8969 6586"/>
                <a:gd name="T22" fmla="*/ T21 w 3578"/>
                <a:gd name="T23" fmla="*/ 2383 h 2980"/>
                <a:gd name="T24" fmla="+- 0 9566 6586"/>
                <a:gd name="T25" fmla="*/ T24 w 3578"/>
                <a:gd name="T26" fmla="*/ 2980 h 2980"/>
                <a:gd name="T27" fmla="+- 0 10163 6586"/>
                <a:gd name="T28" fmla="*/ T27 w 3578"/>
                <a:gd name="T29" fmla="*/ 2383 h 2980"/>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Lst>
              <a:rect l="0" t="0" r="r" b="b"/>
              <a:pathLst>
                <a:path w="3578" h="298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dirty="0"/>
            </a:p>
          </p:txBody>
        </p:sp>
        <p:sp>
          <p:nvSpPr>
            <p:cNvPr id="8" name="Vrije vorm 7">
              <a:extLst>
                <a:ext uri="{FF2B5EF4-FFF2-40B4-BE49-F238E27FC236}">
                  <a16:creationId xmlns:a16="http://schemas.microsoft.com/office/drawing/2014/main" id="{CA85A327-3157-B442-993A-6900F71249AC}"/>
                </a:ext>
              </a:extLst>
            </p:cNvPr>
            <p:cNvSpPr>
              <a:spLocks/>
            </p:cNvSpPr>
            <p:nvPr/>
          </p:nvSpPr>
          <p:spPr bwMode="auto">
            <a:xfrm>
              <a:off x="6341233" y="1463970"/>
              <a:ext cx="2208196" cy="2208277"/>
            </a:xfrm>
            <a:custGeom>
              <a:avLst/>
              <a:gdLst>
                <a:gd name="T0" fmla="+- 0 7774 7177"/>
                <a:gd name="T1" fmla="*/ T0 w 1792"/>
                <a:gd name="T2" fmla="+- 0 1188 1188"/>
                <a:gd name="T3" fmla="*/ 1188 h 1792"/>
                <a:gd name="T4" fmla="+- 0 7177 7177"/>
                <a:gd name="T5" fmla="*/ T4 w 1792"/>
                <a:gd name="T6" fmla="+- 0 1786 1188"/>
                <a:gd name="T7" fmla="*/ 1786 h 1792"/>
                <a:gd name="T8" fmla="+- 0 8372 7177"/>
                <a:gd name="T9" fmla="*/ T8 w 1792"/>
                <a:gd name="T10" fmla="+- 0 2980 1188"/>
                <a:gd name="T11" fmla="*/ 2980 h 1792"/>
                <a:gd name="T12" fmla="+- 0 8969 7177"/>
                <a:gd name="T13" fmla="*/ T12 w 1792"/>
                <a:gd name="T14" fmla="+- 0 2383 1188"/>
                <a:gd name="T15" fmla="*/ 2383 h 1792"/>
                <a:gd name="T16" fmla="+- 0 7774 7177"/>
                <a:gd name="T17" fmla="*/ T16 w 1792"/>
                <a:gd name="T18" fmla="+- 0 1188 1188"/>
                <a:gd name="T19" fmla="*/ 1188 h 1792"/>
              </a:gdLst>
              <a:ahLst/>
              <a:cxnLst>
                <a:cxn ang="0">
                  <a:pos x="T1" y="T3"/>
                </a:cxn>
                <a:cxn ang="0">
                  <a:pos x="T5" y="T7"/>
                </a:cxn>
                <a:cxn ang="0">
                  <a:pos x="T9" y="T11"/>
                </a:cxn>
                <a:cxn ang="0">
                  <a:pos x="T13" y="T15"/>
                </a:cxn>
                <a:cxn ang="0">
                  <a:pos x="T17" y="T19"/>
                </a:cxn>
              </a:cxnLst>
              <a:rect l="0" t="0" r="r" b="b"/>
              <a:pathLst>
                <a:path w="1792" h="1792">
                  <a:moveTo>
                    <a:pt x="597" y="0"/>
                  </a:moveTo>
                  <a:lnTo>
                    <a:pt x="0" y="598"/>
                  </a:lnTo>
                  <a:lnTo>
                    <a:pt x="1195" y="1792"/>
                  </a:lnTo>
                  <a:lnTo>
                    <a:pt x="1792" y="1195"/>
                  </a:lnTo>
                  <a:lnTo>
                    <a:pt x="597"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dirty="0"/>
            </a:p>
          </p:txBody>
        </p:sp>
        <p:sp>
          <p:nvSpPr>
            <p:cNvPr id="9" name="Vrije vorm 8">
              <a:extLst>
                <a:ext uri="{FF2B5EF4-FFF2-40B4-BE49-F238E27FC236}">
                  <a16:creationId xmlns:a16="http://schemas.microsoft.com/office/drawing/2014/main" id="{9A459CB4-74AF-0544-AB1E-7CC6D10F84EB}"/>
                </a:ext>
              </a:extLst>
            </p:cNvPr>
            <p:cNvSpPr>
              <a:spLocks/>
            </p:cNvSpPr>
            <p:nvPr/>
          </p:nvSpPr>
          <p:spPr bwMode="auto">
            <a:xfrm>
              <a:off x="8555590" y="1"/>
              <a:ext cx="1457754" cy="729520"/>
            </a:xfrm>
            <a:custGeom>
              <a:avLst/>
              <a:gdLst>
                <a:gd name="T0" fmla="+- 0 10158 8975"/>
                <a:gd name="T1" fmla="*/ T0 w 1183"/>
                <a:gd name="T2" fmla="*/ 0 h 592"/>
                <a:gd name="T3" fmla="+- 0 8975 8975"/>
                <a:gd name="T4" fmla="*/ T3 w 1183"/>
                <a:gd name="T5" fmla="*/ 0 h 592"/>
                <a:gd name="T6" fmla="+- 0 9566 8975"/>
                <a:gd name="T7" fmla="*/ T6 w 1183"/>
                <a:gd name="T8" fmla="*/ 591 h 592"/>
                <a:gd name="T9" fmla="+- 0 10158 8975"/>
                <a:gd name="T10" fmla="*/ T9 w 1183"/>
                <a:gd name="T11" fmla="*/ 0 h 592"/>
              </a:gdLst>
              <a:ahLst/>
              <a:cxnLst>
                <a:cxn ang="0">
                  <a:pos x="T1" y="T2"/>
                </a:cxn>
                <a:cxn ang="0">
                  <a:pos x="T4" y="T5"/>
                </a:cxn>
                <a:cxn ang="0">
                  <a:pos x="T7" y="T8"/>
                </a:cxn>
                <a:cxn ang="0">
                  <a:pos x="T10" y="T11"/>
                </a:cxn>
              </a:cxnLst>
              <a:rect l="0" t="0" r="r" b="b"/>
              <a:pathLst>
                <a:path w="1183" h="592">
                  <a:moveTo>
                    <a:pt x="1183" y="0"/>
                  </a:moveTo>
                  <a:lnTo>
                    <a:pt x="0" y="0"/>
                  </a:lnTo>
                  <a:lnTo>
                    <a:pt x="591" y="591"/>
                  </a:lnTo>
                  <a:lnTo>
                    <a:pt x="1183"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dirty="0"/>
            </a:p>
          </p:txBody>
        </p:sp>
        <p:sp>
          <p:nvSpPr>
            <p:cNvPr id="10" name="Vrije vorm 9">
              <a:extLst>
                <a:ext uri="{FF2B5EF4-FFF2-40B4-BE49-F238E27FC236}">
                  <a16:creationId xmlns:a16="http://schemas.microsoft.com/office/drawing/2014/main" id="{95A20BFD-9142-D64A-A78A-61B75FCA0D76}"/>
                </a:ext>
              </a:extLst>
            </p:cNvPr>
            <p:cNvSpPr>
              <a:spLocks/>
            </p:cNvSpPr>
            <p:nvPr/>
          </p:nvSpPr>
          <p:spPr bwMode="auto">
            <a:xfrm>
              <a:off x="7076887" y="728289"/>
              <a:ext cx="2208196" cy="2208277"/>
            </a:xfrm>
            <a:custGeom>
              <a:avLst/>
              <a:gdLst>
                <a:gd name="T0" fmla="+- 0 8372 7774"/>
                <a:gd name="T1" fmla="*/ T0 w 1792"/>
                <a:gd name="T2" fmla="+- 0 591 591"/>
                <a:gd name="T3" fmla="*/ 591 h 1792"/>
                <a:gd name="T4" fmla="+- 0 7774 7774"/>
                <a:gd name="T5" fmla="*/ T4 w 1792"/>
                <a:gd name="T6" fmla="+- 0 1188 591"/>
                <a:gd name="T7" fmla="*/ 1188 h 1792"/>
                <a:gd name="T8" fmla="+- 0 8969 7774"/>
                <a:gd name="T9" fmla="*/ T8 w 1792"/>
                <a:gd name="T10" fmla="+- 0 2383 591"/>
                <a:gd name="T11" fmla="*/ 2383 h 1792"/>
                <a:gd name="T12" fmla="+- 0 9566 7774"/>
                <a:gd name="T13" fmla="*/ T12 w 1792"/>
                <a:gd name="T14" fmla="+- 0 1786 591"/>
                <a:gd name="T15" fmla="*/ 1786 h 1792"/>
                <a:gd name="T16" fmla="+- 0 8372 7774"/>
                <a:gd name="T17" fmla="*/ T16 w 1792"/>
                <a:gd name="T18" fmla="+- 0 591 591"/>
                <a:gd name="T19" fmla="*/ 591 h 1792"/>
              </a:gdLst>
              <a:ahLst/>
              <a:cxnLst>
                <a:cxn ang="0">
                  <a:pos x="T1" y="T3"/>
                </a:cxn>
                <a:cxn ang="0">
                  <a:pos x="T5" y="T7"/>
                </a:cxn>
                <a:cxn ang="0">
                  <a:pos x="T9" y="T11"/>
                </a:cxn>
                <a:cxn ang="0">
                  <a:pos x="T13" y="T15"/>
                </a:cxn>
                <a:cxn ang="0">
                  <a:pos x="T17" y="T19"/>
                </a:cxn>
              </a:cxnLst>
              <a:rect l="0" t="0" r="r" b="b"/>
              <a:pathLst>
                <a:path w="1792" h="1792">
                  <a:moveTo>
                    <a:pt x="598" y="0"/>
                  </a:moveTo>
                  <a:lnTo>
                    <a:pt x="0" y="597"/>
                  </a:lnTo>
                  <a:lnTo>
                    <a:pt x="1195" y="1792"/>
                  </a:lnTo>
                  <a:lnTo>
                    <a:pt x="1792" y="1195"/>
                  </a:lnTo>
                  <a:lnTo>
                    <a:pt x="598" y="0"/>
                  </a:lnTo>
                  <a:close/>
                </a:path>
              </a:pathLst>
            </a:custGeom>
            <a:solidFill>
              <a:schemeClr val="tx2"/>
            </a:solidFill>
            <a:ln>
              <a:noFill/>
            </a:ln>
          </p:spPr>
          <p:txBody>
            <a:bodyPr rot="0" vert="horz" wrap="square" lIns="91440" tIns="45720" rIns="91440" bIns="45720" rtlCol="0" anchor="t" anchorCtr="0" upright="1">
              <a:noAutofit/>
            </a:bodyPr>
            <a:lstStyle>
              <a:defPPr>
                <a:defRPr lang="nl-NL"/>
              </a:defPPr>
            </a:lstStyle>
            <a:p>
              <a:pPr rtl="0"/>
              <a:endParaRPr lang="nl-NL" dirty="0"/>
            </a:p>
          </p:txBody>
        </p:sp>
        <p:sp>
          <p:nvSpPr>
            <p:cNvPr id="11" name="Vrije vorm 10">
              <a:extLst>
                <a:ext uri="{FF2B5EF4-FFF2-40B4-BE49-F238E27FC236}">
                  <a16:creationId xmlns:a16="http://schemas.microsoft.com/office/drawing/2014/main" id="{B80736DF-C890-DB47-AEAA-D3D92505E632}"/>
                </a:ext>
              </a:extLst>
            </p:cNvPr>
            <p:cNvSpPr>
              <a:spLocks/>
            </p:cNvSpPr>
            <p:nvPr/>
          </p:nvSpPr>
          <p:spPr bwMode="auto">
            <a:xfrm>
              <a:off x="9285083" y="728289"/>
              <a:ext cx="2943850" cy="2943958"/>
            </a:xfrm>
            <a:custGeom>
              <a:avLst/>
              <a:gdLst>
                <a:gd name="T0" fmla="+- 0 11955 9566"/>
                <a:gd name="T1" fmla="*/ T0 w 2389"/>
                <a:gd name="T2" fmla="+- 0 1786 591"/>
                <a:gd name="T3" fmla="*/ 1786 h 2389"/>
                <a:gd name="T4" fmla="+- 0 10760 9566"/>
                <a:gd name="T5" fmla="*/ T4 w 2389"/>
                <a:gd name="T6" fmla="+- 0 591 591"/>
                <a:gd name="T7" fmla="*/ 591 h 2389"/>
                <a:gd name="T8" fmla="+- 0 9566 9566"/>
                <a:gd name="T9" fmla="*/ T8 w 2389"/>
                <a:gd name="T10" fmla="+- 0 1786 591"/>
                <a:gd name="T11" fmla="*/ 1786 h 2389"/>
                <a:gd name="T12" fmla="+- 0 10760 9566"/>
                <a:gd name="T13" fmla="*/ T12 w 2389"/>
                <a:gd name="T14" fmla="+- 0 2980 591"/>
                <a:gd name="T15" fmla="*/ 2980 h 2389"/>
                <a:gd name="T16" fmla="+- 0 11955 9566"/>
                <a:gd name="T17" fmla="*/ T16 w 2389"/>
                <a:gd name="T18" fmla="+- 0 1786 591"/>
                <a:gd name="T19" fmla="*/ 1786 h 2389"/>
              </a:gdLst>
              <a:ahLst/>
              <a:cxnLst>
                <a:cxn ang="0">
                  <a:pos x="T1" y="T3"/>
                </a:cxn>
                <a:cxn ang="0">
                  <a:pos x="T5" y="T7"/>
                </a:cxn>
                <a:cxn ang="0">
                  <a:pos x="T9" y="T11"/>
                </a:cxn>
                <a:cxn ang="0">
                  <a:pos x="T13" y="T15"/>
                </a:cxn>
                <a:cxn ang="0">
                  <a:pos x="T17" y="T19"/>
                </a:cxn>
              </a:cxnLst>
              <a:rect l="0" t="0" r="r" b="b"/>
              <a:pathLst>
                <a:path w="2389" h="2389">
                  <a:moveTo>
                    <a:pt x="2389" y="1195"/>
                  </a:moveTo>
                  <a:lnTo>
                    <a:pt x="1194" y="0"/>
                  </a:lnTo>
                  <a:lnTo>
                    <a:pt x="0" y="1195"/>
                  </a:lnTo>
                  <a:lnTo>
                    <a:pt x="1194" y="2389"/>
                  </a:lnTo>
                  <a:lnTo>
                    <a:pt x="2389" y="1195"/>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dirty="0"/>
            </a:p>
          </p:txBody>
        </p:sp>
      </p:grpSp>
      <p:sp>
        <p:nvSpPr>
          <p:cNvPr id="12" name="Titel 1">
            <a:extLst>
              <a:ext uri="{FF2B5EF4-FFF2-40B4-BE49-F238E27FC236}">
                <a16:creationId xmlns:a16="http://schemas.microsoft.com/office/drawing/2014/main" id="{39F93F26-ED5C-E74E-BFBD-E3054DC1B9C1}"/>
              </a:ext>
            </a:extLst>
          </p:cNvPr>
          <p:cNvSpPr>
            <a:spLocks noGrp="1"/>
          </p:cNvSpPr>
          <p:nvPr>
            <p:ph type="title" hasCustomPrompt="1"/>
          </p:nvPr>
        </p:nvSpPr>
        <p:spPr>
          <a:xfrm>
            <a:off x="594360" y="189572"/>
            <a:ext cx="6787747" cy="1593507"/>
          </a:xfrm>
          <a:prstGeom prst="rect">
            <a:avLst/>
          </a:prstGeom>
        </p:spPr>
        <p:txBody>
          <a:bodyPr lIns="0" tIns="0" rIns="0" bIns="0" rtlCol="0" anchor="b" anchorCtr="0">
            <a:noAutofit/>
          </a:bodyPr>
          <a:lstStyle>
            <a:lvl1pPr>
              <a:defRPr lang="nl-NL" sz="4400" b="1" i="0" spc="50" baseline="0">
                <a:latin typeface="+mj-lt"/>
              </a:defRPr>
            </a:lvl1pPr>
          </a:lstStyle>
          <a:p>
            <a:pPr rtl="0"/>
            <a:r>
              <a:rPr lang="nl-NL"/>
              <a:t>Klik om titel toe te voegen </a:t>
            </a:r>
          </a:p>
        </p:txBody>
      </p:sp>
      <p:sp>
        <p:nvSpPr>
          <p:cNvPr id="2" name="Tijdelijke aanduiding voor inhoud 5">
            <a:extLst>
              <a:ext uri="{FF2B5EF4-FFF2-40B4-BE49-F238E27FC236}">
                <a16:creationId xmlns:a16="http://schemas.microsoft.com/office/drawing/2014/main" id="{186153BD-9D2B-47EB-3553-1D3F6663B2A3}"/>
              </a:ext>
            </a:extLst>
          </p:cNvPr>
          <p:cNvSpPr>
            <a:spLocks noGrp="1"/>
          </p:cNvSpPr>
          <p:nvPr>
            <p:ph sz="quarter" idx="13" hasCustomPrompt="1"/>
          </p:nvPr>
        </p:nvSpPr>
        <p:spPr>
          <a:xfrm>
            <a:off x="594359" y="2281918"/>
            <a:ext cx="6787747" cy="3708517"/>
          </a:xfrm>
        </p:spPr>
        <p:txBody>
          <a:bodyPr lIns="0" tIns="228600" rIns="0" bIns="0" rtlCol="0">
            <a:normAutofit/>
          </a:bodyPr>
          <a:lstStyle>
            <a:lvl1pPr marL="283464" indent="-283464">
              <a:lnSpc>
                <a:spcPct val="80000"/>
              </a:lnSpc>
              <a:spcBef>
                <a:spcPts val="2200"/>
              </a:spcBef>
              <a:buFont typeface="Arial" panose="020B0604020202020204" pitchFamily="34" charset="0"/>
              <a:buChar char="•"/>
              <a:defRPr lang="nl-NL" sz="2400" b="1" i="0" kern="1200" dirty="0">
                <a:solidFill>
                  <a:schemeClr val="tx2">
                    <a:lumMod val="75000"/>
                  </a:schemeClr>
                </a:solidFill>
                <a:latin typeface="+mn-lt"/>
                <a:ea typeface="+mn-ea"/>
                <a:cs typeface="+mn-cs"/>
              </a:defRPr>
            </a:lvl1pPr>
            <a:lvl2pPr indent="-283464">
              <a:spcBef>
                <a:spcPts val="600"/>
              </a:spcBef>
              <a:defRPr lang="nl-NL" sz="2000"/>
            </a:lvl2pPr>
            <a:lvl3pPr indent="-283464">
              <a:spcBef>
                <a:spcPts val="1800"/>
              </a:spcBef>
              <a:defRPr lang="nl-NL" sz="2000"/>
            </a:lvl3pPr>
            <a:lvl4pPr indent="-283464">
              <a:spcBef>
                <a:spcPts val="1800"/>
              </a:spcBef>
              <a:defRPr lang="nl-NL" sz="2000"/>
            </a:lvl4pPr>
            <a:lvl5pPr indent="-283464">
              <a:spcBef>
                <a:spcPts val="1800"/>
              </a:spcBef>
              <a:defRPr lang="nl-NL" sz="2000"/>
            </a:lvl5pPr>
          </a:lstStyle>
          <a:p>
            <a:pPr lvl="0" rtl="0"/>
            <a:r>
              <a:rPr lang="nl-NL"/>
              <a:t>Klik om inhoud toe te voegen</a:t>
            </a:r>
          </a:p>
          <a:p>
            <a:pPr lvl="1" rtl="0"/>
            <a:r>
              <a:rPr lang="nl-NL"/>
              <a:t>Tweede niveau</a:t>
            </a:r>
          </a:p>
          <a:p>
            <a:pPr lvl="2" rtl="0"/>
            <a:r>
              <a:rPr lang="nl-NL"/>
              <a:t>Derde niveau</a:t>
            </a:r>
          </a:p>
          <a:p>
            <a:pPr lvl="3" rtl="0"/>
            <a:r>
              <a:rPr lang="nl-NL"/>
              <a:t>Vierde niveau</a:t>
            </a:r>
          </a:p>
          <a:p>
            <a:pPr lvl="4" rtl="0"/>
            <a:r>
              <a:rPr lang="nl-NL"/>
              <a:t>Vijfde niveau</a:t>
            </a:r>
          </a:p>
        </p:txBody>
      </p:sp>
      <p:sp>
        <p:nvSpPr>
          <p:cNvPr id="43" name="Tijdelijke aanduiding voor dianummer 42">
            <a:extLst>
              <a:ext uri="{FF2B5EF4-FFF2-40B4-BE49-F238E27FC236}">
                <a16:creationId xmlns:a16="http://schemas.microsoft.com/office/drawing/2014/main" id="{D80CCC8F-9CF1-9621-04EB-DFA68FEE42D2}"/>
              </a:ext>
            </a:extLst>
          </p:cNvPr>
          <p:cNvSpPr>
            <a:spLocks noGrp="1"/>
          </p:cNvSpPr>
          <p:nvPr>
            <p:ph type="sldNum" sz="quarter" idx="26"/>
          </p:nvPr>
        </p:nvSpPr>
        <p:spPr/>
        <p:txBody>
          <a:bodyPr rtlCol="0"/>
          <a:lstStyle>
            <a:defPPr>
              <a:defRPr lang="nl-NL"/>
            </a:defPPr>
          </a:lstStyle>
          <a:p>
            <a:pPr rtl="0"/>
            <a:fld id="{294A09A9-5501-47C1-A89A-A340965A2BE2}" type="slidenum">
              <a:rPr lang="nl-NL" smtClean="0"/>
              <a:pPr rtl="0"/>
              <a:t>‹nr.›</a:t>
            </a:fld>
            <a:endParaRPr lang="nl-NL" dirty="0">
              <a:latin typeface="+mn-lt"/>
            </a:endParaRPr>
          </a:p>
        </p:txBody>
      </p:sp>
      <p:sp>
        <p:nvSpPr>
          <p:cNvPr id="42" name="Tijdelijke aanduiding voor datum 41">
            <a:extLst>
              <a:ext uri="{FF2B5EF4-FFF2-40B4-BE49-F238E27FC236}">
                <a16:creationId xmlns:a16="http://schemas.microsoft.com/office/drawing/2014/main" id="{29CE2856-DB8F-5603-C085-74C70560FAC8}"/>
              </a:ext>
            </a:extLst>
          </p:cNvPr>
          <p:cNvSpPr>
            <a:spLocks noGrp="1"/>
          </p:cNvSpPr>
          <p:nvPr>
            <p:ph type="dt" sz="half" idx="25"/>
          </p:nvPr>
        </p:nvSpPr>
        <p:spPr/>
        <p:txBody>
          <a:bodyPr rtlCol="0"/>
          <a:lstStyle>
            <a:defPPr>
              <a:defRPr lang="nl-NL"/>
            </a:defPPr>
          </a:lstStyle>
          <a:p>
            <a:pPr rtl="0"/>
            <a:endParaRPr lang="nl-NL" dirty="0">
              <a:latin typeface="+mn-lt"/>
            </a:endParaRPr>
          </a:p>
        </p:txBody>
      </p:sp>
      <p:cxnSp>
        <p:nvCxnSpPr>
          <p:cNvPr id="4" name="Rechte verbindingslijn 3">
            <a:extLst>
              <a:ext uri="{FF2B5EF4-FFF2-40B4-BE49-F238E27FC236}">
                <a16:creationId xmlns:a16="http://schemas.microsoft.com/office/drawing/2014/main" id="{979826C1-7A52-DA25-F422-EE62DED7D1B6}"/>
              </a:ext>
              <a:ext uri="{C183D7F6-B498-43B3-948B-1728B52AA6E4}">
                <adec:decorative xmlns:adec="http://schemas.microsoft.com/office/drawing/2017/decorative" val="1"/>
              </a:ext>
            </a:extLst>
          </p:cNvPr>
          <p:cNvCxnSpPr>
            <a:cxnSpLocks/>
          </p:cNvCxnSpPr>
          <p:nvPr userDrawn="1"/>
        </p:nvCxnSpPr>
        <p:spPr>
          <a:xfrm>
            <a:off x="594360" y="2148840"/>
            <a:ext cx="2130552" cy="0"/>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518089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etitel">
    <p:bg>
      <p:bgPr>
        <a:solidFill>
          <a:schemeClr val="accent3"/>
        </a:solidFill>
        <a:effectLst/>
      </p:bgPr>
    </p:bg>
    <p:spTree>
      <p:nvGrpSpPr>
        <p:cNvPr id="1" name=""/>
        <p:cNvGrpSpPr/>
        <p:nvPr/>
      </p:nvGrpSpPr>
      <p:grpSpPr>
        <a:xfrm>
          <a:off x="0" y="0"/>
          <a:ext cx="0" cy="0"/>
          <a:chOff x="0" y="0"/>
          <a:chExt cx="0" cy="0"/>
        </a:xfrm>
      </p:grpSpPr>
      <p:sp>
        <p:nvSpPr>
          <p:cNvPr id="4" name="Tijdelijke aanduiding voor afbeelding 3">
            <a:extLst>
              <a:ext uri="{FF2B5EF4-FFF2-40B4-BE49-F238E27FC236}">
                <a16:creationId xmlns:a16="http://schemas.microsoft.com/office/drawing/2014/main" id="{B79D0555-EBDC-B53A-212D-A5921795FEC8}"/>
              </a:ext>
            </a:extLst>
          </p:cNvPr>
          <p:cNvSpPr>
            <a:spLocks noGrp="1"/>
          </p:cNvSpPr>
          <p:nvPr>
            <p:ph type="pic" sz="quarter" idx="13"/>
          </p:nvPr>
        </p:nvSpPr>
        <p:spPr>
          <a:xfrm>
            <a:off x="0" y="0"/>
            <a:ext cx="12192000" cy="6880543"/>
          </a:xfrm>
          <a:custGeom>
            <a:avLst/>
            <a:gdLst>
              <a:gd name="connsiteX0" fmla="*/ 6309360 w 12192000"/>
              <a:gd name="connsiteY0" fmla="*/ 3951843 h 6880543"/>
              <a:gd name="connsiteX1" fmla="*/ 6309360 w 12192000"/>
              <a:gd name="connsiteY1" fmla="*/ 4052427 h 6880543"/>
              <a:gd name="connsiteX2" fmla="*/ 8442960 w 12192000"/>
              <a:gd name="connsiteY2" fmla="*/ 4052427 h 6880543"/>
              <a:gd name="connsiteX3" fmla="*/ 8442960 w 12192000"/>
              <a:gd name="connsiteY3" fmla="*/ 3951843 h 6880543"/>
              <a:gd name="connsiteX4" fmla="*/ 0 w 12192000"/>
              <a:gd name="connsiteY4" fmla="*/ 0 h 6880543"/>
              <a:gd name="connsiteX5" fmla="*/ 12192000 w 12192000"/>
              <a:gd name="connsiteY5" fmla="*/ 0 h 6880543"/>
              <a:gd name="connsiteX6" fmla="*/ 12192000 w 12192000"/>
              <a:gd name="connsiteY6" fmla="*/ 6880543 h 6880543"/>
              <a:gd name="connsiteX7" fmla="*/ 0 w 12192000"/>
              <a:gd name="connsiteY7" fmla="*/ 6880543 h 6880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80543">
                <a:moveTo>
                  <a:pt x="6309360" y="3951843"/>
                </a:moveTo>
                <a:lnTo>
                  <a:pt x="6309360" y="4052427"/>
                </a:lnTo>
                <a:lnTo>
                  <a:pt x="8442960" y="4052427"/>
                </a:lnTo>
                <a:lnTo>
                  <a:pt x="8442960" y="3951843"/>
                </a:lnTo>
                <a:close/>
                <a:moveTo>
                  <a:pt x="0" y="0"/>
                </a:moveTo>
                <a:lnTo>
                  <a:pt x="12192000" y="0"/>
                </a:lnTo>
                <a:lnTo>
                  <a:pt x="12192000" y="6880543"/>
                </a:lnTo>
                <a:lnTo>
                  <a:pt x="0" y="6880543"/>
                </a:lnTo>
                <a:close/>
              </a:path>
            </a:pathLst>
          </a:custGeom>
        </p:spPr>
        <p:txBody>
          <a:bodyPr wrap="square" tIns="182880" rtlCol="0">
            <a:noAutofit/>
          </a:bodyPr>
          <a:lstStyle>
            <a:lvl1pPr marL="0" indent="0" algn="ctr">
              <a:buNone/>
              <a:defRPr lang="nl-NL" sz="2000">
                <a:solidFill>
                  <a:schemeClr val="tx1"/>
                </a:solidFill>
              </a:defRPr>
            </a:lvl1pPr>
          </a:lstStyle>
          <a:p>
            <a:pPr rtl="0"/>
            <a:r>
              <a:rPr lang="nl-NL"/>
              <a:t>Klik op het pictogram als u een afbeelding wilt toevoegen</a:t>
            </a:r>
          </a:p>
        </p:txBody>
      </p:sp>
      <p:sp>
        <p:nvSpPr>
          <p:cNvPr id="18" name="Titel 1">
            <a:extLst>
              <a:ext uri="{FF2B5EF4-FFF2-40B4-BE49-F238E27FC236}">
                <a16:creationId xmlns:a16="http://schemas.microsoft.com/office/drawing/2014/main" id="{8D492973-78E3-D34E-835E-CF2D4517016D}"/>
              </a:ext>
            </a:extLst>
          </p:cNvPr>
          <p:cNvSpPr>
            <a:spLocks noGrp="1"/>
          </p:cNvSpPr>
          <p:nvPr>
            <p:ph type="title" hasCustomPrompt="1"/>
          </p:nvPr>
        </p:nvSpPr>
        <p:spPr>
          <a:xfrm>
            <a:off x="6309359" y="444933"/>
            <a:ext cx="5477479" cy="3291840"/>
          </a:xfrm>
          <a:prstGeom prst="rect">
            <a:avLst/>
          </a:prstGeom>
        </p:spPr>
        <p:txBody>
          <a:bodyPr lIns="0" tIns="0" rIns="0" bIns="0" rtlCol="0" anchor="b" anchorCtr="0">
            <a:noAutofit/>
          </a:bodyPr>
          <a:lstStyle>
            <a:lvl1pPr>
              <a:defRPr lang="nl-NL" sz="6000" b="1" i="0" baseline="0">
                <a:solidFill>
                  <a:schemeClr val="tx1"/>
                </a:solidFill>
                <a:latin typeface="+mj-lt"/>
              </a:defRPr>
            </a:lvl1pPr>
          </a:lstStyle>
          <a:p>
            <a:pPr rtl="0"/>
            <a:r>
              <a:rPr lang="nl-NL"/>
              <a:t>Klik om titel toe te voegen </a:t>
            </a:r>
          </a:p>
        </p:txBody>
      </p:sp>
      <p:sp>
        <p:nvSpPr>
          <p:cNvPr id="7" name="Rechthoek 6">
            <a:extLst>
              <a:ext uri="{FF2B5EF4-FFF2-40B4-BE49-F238E27FC236}">
                <a16:creationId xmlns:a16="http://schemas.microsoft.com/office/drawing/2014/main" id="{D96BA398-1ED2-1FCA-63B9-8915A8C7A524}"/>
              </a:ext>
              <a:ext uri="{C183D7F6-B498-43B3-948B-1728B52AA6E4}">
                <adec:decorative xmlns:adec="http://schemas.microsoft.com/office/drawing/2017/decorative" val="1"/>
              </a:ext>
            </a:extLst>
          </p:cNvPr>
          <p:cNvSpPr/>
          <p:nvPr userDrawn="1"/>
        </p:nvSpPr>
        <p:spPr>
          <a:xfrm>
            <a:off x="6309360" y="3951843"/>
            <a:ext cx="2133600" cy="100584"/>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nl-NL"/>
            </a:defPPr>
          </a:lstStyle>
          <a:p>
            <a:pPr algn="ctr" rtl="0"/>
            <a:endParaRPr lang="nl-NL" dirty="0"/>
          </a:p>
        </p:txBody>
      </p:sp>
    </p:spTree>
    <p:extLst>
      <p:ext uri="{BB962C8B-B14F-4D97-AF65-F5344CB8AC3E}">
        <p14:creationId xmlns:p14="http://schemas.microsoft.com/office/powerpoint/2010/main" val="1729169562"/>
      </p:ext>
    </p:extLst>
  </p:cSld>
  <p:clrMapOvr>
    <a:masterClrMapping/>
  </p:clrMapOvr>
  <p:extLst>
    <p:ext uri="{DCECCB84-F9BA-43D5-87BE-67443E8EF086}">
      <p15:sldGuideLst xmlns:p15="http://schemas.microsoft.com/office/powerpoint/2012/main">
        <p15:guide id="2" pos="7104">
          <p15:clr>
            <a:srgbClr val="FBAE40"/>
          </p15:clr>
        </p15:guide>
        <p15:guide id="3" pos="4344" userDrawn="1">
          <p15:clr>
            <a:srgbClr val="FBAE40"/>
          </p15:clr>
        </p15:guide>
        <p15:guide id="4" pos="4560" userDrawn="1">
          <p15:clr>
            <a:srgbClr val="FBAE40"/>
          </p15:clr>
        </p15:guide>
        <p15:guide id="8" orient="horz" pos="1848"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el 2">
    <p:bg>
      <p:bgPr>
        <a:solidFill>
          <a:schemeClr val="tx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3B6987D-0137-DE42-B76B-FF621E808D90}"/>
              </a:ext>
            </a:extLst>
          </p:cNvPr>
          <p:cNvSpPr>
            <a:spLocks noGrp="1"/>
          </p:cNvSpPr>
          <p:nvPr>
            <p:ph type="ctrTitle" hasCustomPrompt="1"/>
          </p:nvPr>
        </p:nvSpPr>
        <p:spPr>
          <a:xfrm>
            <a:off x="6299835" y="430529"/>
            <a:ext cx="5486400" cy="3291840"/>
          </a:xfrm>
          <a:prstGeom prst="rect">
            <a:avLst/>
          </a:prstGeom>
        </p:spPr>
        <p:txBody>
          <a:bodyPr lIns="0" tIns="0" rIns="0" bIns="0" rtlCol="0" anchor="b">
            <a:noAutofit/>
          </a:bodyPr>
          <a:lstStyle>
            <a:lvl1pPr algn="l">
              <a:lnSpc>
                <a:spcPct val="80000"/>
              </a:lnSpc>
              <a:defRPr lang="nl-NL" sz="6000" b="1" i="0" spc="100" baseline="0">
                <a:solidFill>
                  <a:schemeClr val="bg1"/>
                </a:solidFill>
                <a:latin typeface="+mj-lt"/>
              </a:defRPr>
            </a:lvl1pPr>
          </a:lstStyle>
          <a:p>
            <a:pPr rtl="0"/>
            <a:r>
              <a:rPr lang="nl-NL"/>
              <a:t>Klik om titel toe te voegen </a:t>
            </a:r>
          </a:p>
        </p:txBody>
      </p:sp>
      <p:sp>
        <p:nvSpPr>
          <p:cNvPr id="6" name="Tijdelijke aanduiding voor afbeelding 5">
            <a:extLst>
              <a:ext uri="{FF2B5EF4-FFF2-40B4-BE49-F238E27FC236}">
                <a16:creationId xmlns:a16="http://schemas.microsoft.com/office/drawing/2014/main" id="{A9973BC6-F6E5-0B3B-C8AB-0AC4020D4E8B}"/>
              </a:ext>
            </a:extLst>
          </p:cNvPr>
          <p:cNvSpPr>
            <a:spLocks noGrp="1"/>
          </p:cNvSpPr>
          <p:nvPr>
            <p:ph type="pic" sz="quarter" idx="12"/>
          </p:nvPr>
        </p:nvSpPr>
        <p:spPr>
          <a:xfrm>
            <a:off x="0" y="-11113"/>
            <a:ext cx="5791200" cy="6880226"/>
          </a:xfrm>
        </p:spPr>
        <p:txBody>
          <a:bodyPr rtlCol="0">
            <a:normAutofit/>
          </a:bodyPr>
          <a:lstStyle>
            <a:lvl1pPr marL="0" indent="0" algn="ctr">
              <a:buNone/>
              <a:defRPr lang="nl-NL" sz="2000"/>
            </a:lvl1pPr>
          </a:lstStyle>
          <a:p>
            <a:pPr rtl="0"/>
            <a:r>
              <a:rPr lang="nl-NL"/>
              <a:t>Klik op het pictogram als u een afbeelding wilt toevoegen</a:t>
            </a:r>
          </a:p>
        </p:txBody>
      </p:sp>
      <p:sp>
        <p:nvSpPr>
          <p:cNvPr id="18" name="Tijdelijke aanduiding voor tekst 29">
            <a:extLst>
              <a:ext uri="{FF2B5EF4-FFF2-40B4-BE49-F238E27FC236}">
                <a16:creationId xmlns:a16="http://schemas.microsoft.com/office/drawing/2014/main" id="{276A9CD7-E675-3048-86D3-3546A2F6B456}"/>
              </a:ext>
            </a:extLst>
          </p:cNvPr>
          <p:cNvSpPr>
            <a:spLocks noGrp="1"/>
          </p:cNvSpPr>
          <p:nvPr>
            <p:ph type="body" sz="quarter" idx="11" hasCustomPrompt="1"/>
          </p:nvPr>
        </p:nvSpPr>
        <p:spPr>
          <a:xfrm>
            <a:off x="6299835" y="4568602"/>
            <a:ext cx="5486400" cy="1645920"/>
          </a:xfrm>
        </p:spPr>
        <p:txBody>
          <a:bodyPr lIns="0" tIns="0" rIns="0" bIns="0" rtlCol="0">
            <a:noAutofit/>
          </a:bodyPr>
          <a:lstStyle>
            <a:lvl1pPr marL="0" indent="0">
              <a:buNone/>
              <a:defRPr lang="nl-NL" sz="2400" b="1" i="0">
                <a:solidFill>
                  <a:schemeClr val="tx2">
                    <a:lumMod val="75000"/>
                  </a:schemeClr>
                </a:solidFill>
                <a:latin typeface="+mn-lt"/>
              </a:defRPr>
            </a:lvl1pPr>
            <a:lvl2pPr>
              <a:defRPr lang="nl-NL" sz="4000"/>
            </a:lvl2pPr>
            <a:lvl3pPr>
              <a:defRPr lang="nl-NL" sz="4000"/>
            </a:lvl3pPr>
            <a:lvl4pPr>
              <a:defRPr lang="nl-NL" sz="4000"/>
            </a:lvl4pPr>
            <a:lvl5pPr>
              <a:defRPr lang="nl-NL" sz="4000"/>
            </a:lvl5pPr>
          </a:lstStyle>
          <a:p>
            <a:pPr lvl="0" rtl="0"/>
            <a:r>
              <a:rPr lang="nl-NL"/>
              <a:t>Klik om tekst toe te voegen</a:t>
            </a:r>
          </a:p>
        </p:txBody>
      </p:sp>
      <p:cxnSp>
        <p:nvCxnSpPr>
          <p:cNvPr id="7" name="Rechte verbindingslijn 6">
            <a:extLst>
              <a:ext uri="{FF2B5EF4-FFF2-40B4-BE49-F238E27FC236}">
                <a16:creationId xmlns:a16="http://schemas.microsoft.com/office/drawing/2014/main" id="{29169ED6-4B82-6844-119F-AC15CDF2D3E5}"/>
              </a:ext>
              <a:ext uri="{C183D7F6-B498-43B3-948B-1728B52AA6E4}">
                <adec:decorative xmlns:adec="http://schemas.microsoft.com/office/drawing/2017/decorative" val="1"/>
              </a:ext>
            </a:extLst>
          </p:cNvPr>
          <p:cNvCxnSpPr>
            <a:cxnSpLocks/>
          </p:cNvCxnSpPr>
          <p:nvPr userDrawn="1"/>
        </p:nvCxnSpPr>
        <p:spPr>
          <a:xfrm>
            <a:off x="6309360" y="3950208"/>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9879140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amenvatting 2">
    <p:bg>
      <p:bgPr>
        <a:solidFill>
          <a:schemeClr val="tx1"/>
        </a:solidFill>
        <a:effectLst/>
      </p:bgPr>
    </p:bg>
    <p:spTree>
      <p:nvGrpSpPr>
        <p:cNvPr id="1" name=""/>
        <p:cNvGrpSpPr/>
        <p:nvPr/>
      </p:nvGrpSpPr>
      <p:grpSpPr>
        <a:xfrm>
          <a:off x="0" y="0"/>
          <a:ext cx="0" cy="0"/>
          <a:chOff x="0" y="0"/>
          <a:chExt cx="0" cy="0"/>
        </a:xfrm>
      </p:grpSpPr>
      <p:cxnSp>
        <p:nvCxnSpPr>
          <p:cNvPr id="9" name="Rechte verbindingslijn 8">
            <a:extLst>
              <a:ext uri="{FF2B5EF4-FFF2-40B4-BE49-F238E27FC236}">
                <a16:creationId xmlns:a16="http://schemas.microsoft.com/office/drawing/2014/main" id="{C57F1500-1A16-D1EF-4F0C-030852B291FC}"/>
              </a:ext>
              <a:ext uri="{C183D7F6-B498-43B3-948B-1728B52AA6E4}">
                <adec:decorative xmlns:adec="http://schemas.microsoft.com/office/drawing/2017/decorative" val="1"/>
              </a:ext>
            </a:extLst>
          </p:cNvPr>
          <p:cNvCxnSpPr>
            <a:cxnSpLocks/>
          </p:cNvCxnSpPr>
          <p:nvPr userDrawn="1"/>
        </p:nvCxnSpPr>
        <p:spPr>
          <a:xfrm>
            <a:off x="594360" y="214884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grpSp>
        <p:nvGrpSpPr>
          <p:cNvPr id="10" name="Groep 9">
            <a:extLst>
              <a:ext uri="{FF2B5EF4-FFF2-40B4-BE49-F238E27FC236}">
                <a16:creationId xmlns:a16="http://schemas.microsoft.com/office/drawing/2014/main" id="{2D07A0BE-3890-193E-9439-F294E61A71B9}"/>
              </a:ext>
              <a:ext uri="{C183D7F6-B498-43B3-948B-1728B52AA6E4}">
                <adec:decorative xmlns:adec="http://schemas.microsoft.com/office/drawing/2017/decorative" val="1"/>
              </a:ext>
            </a:extLst>
          </p:cNvPr>
          <p:cNvGrpSpPr>
            <a:grpSpLocks/>
          </p:cNvGrpSpPr>
          <p:nvPr userDrawn="1"/>
        </p:nvGrpSpPr>
        <p:grpSpPr bwMode="auto">
          <a:xfrm rot="16200000" flipV="1">
            <a:off x="0" y="3900132"/>
            <a:ext cx="2959226" cy="2959226"/>
            <a:chOff x="0" y="12289"/>
            <a:chExt cx="3550" cy="3551"/>
          </a:xfrm>
        </p:grpSpPr>
        <p:sp>
          <p:nvSpPr>
            <p:cNvPr id="11" name="Vrije vorm 19">
              <a:extLst>
                <a:ext uri="{FF2B5EF4-FFF2-40B4-BE49-F238E27FC236}">
                  <a16:creationId xmlns:a16="http://schemas.microsoft.com/office/drawing/2014/main" id="{C05217ED-C258-E6CE-BA7F-28A6EA41BCD3}"/>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dirty="0"/>
            </a:p>
          </p:txBody>
        </p:sp>
        <p:sp>
          <p:nvSpPr>
            <p:cNvPr id="12" name="Vrije vorm 20">
              <a:extLst>
                <a:ext uri="{FF2B5EF4-FFF2-40B4-BE49-F238E27FC236}">
                  <a16:creationId xmlns:a16="http://schemas.microsoft.com/office/drawing/2014/main" id="{F3E11A1F-14DD-BA35-D7D7-4D4ADEAA3484}"/>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dirty="0"/>
            </a:p>
          </p:txBody>
        </p:sp>
        <p:sp>
          <p:nvSpPr>
            <p:cNvPr id="13" name="Vrije vorm 21">
              <a:extLst>
                <a:ext uri="{FF2B5EF4-FFF2-40B4-BE49-F238E27FC236}">
                  <a16:creationId xmlns:a16="http://schemas.microsoft.com/office/drawing/2014/main" id="{F14541B0-973F-7E21-1019-D2FB83C8C0D0}"/>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dirty="0"/>
            </a:p>
          </p:txBody>
        </p:sp>
      </p:grpSp>
      <p:sp>
        <p:nvSpPr>
          <p:cNvPr id="32" name="Titel 1">
            <a:extLst>
              <a:ext uri="{FF2B5EF4-FFF2-40B4-BE49-F238E27FC236}">
                <a16:creationId xmlns:a16="http://schemas.microsoft.com/office/drawing/2014/main" id="{467E05B6-B7CB-1E4F-96BA-4B8CFE8B63D9}"/>
              </a:ext>
            </a:extLst>
          </p:cNvPr>
          <p:cNvSpPr>
            <a:spLocks noGrp="1"/>
          </p:cNvSpPr>
          <p:nvPr>
            <p:ph type="title" hasCustomPrompt="1"/>
          </p:nvPr>
        </p:nvSpPr>
        <p:spPr>
          <a:xfrm>
            <a:off x="594360" y="102875"/>
            <a:ext cx="10873740" cy="1680205"/>
          </a:xfrm>
          <a:prstGeom prst="rect">
            <a:avLst/>
          </a:prstGeom>
        </p:spPr>
        <p:txBody>
          <a:bodyPr lIns="0" tIns="0" rIns="0" bIns="0" rtlCol="0" anchor="b" anchorCtr="0">
            <a:noAutofit/>
          </a:bodyPr>
          <a:lstStyle>
            <a:lvl1pPr>
              <a:defRPr lang="nl-NL" sz="4400" b="1" i="0">
                <a:latin typeface="+mj-lt"/>
              </a:defRPr>
            </a:lvl1pPr>
          </a:lstStyle>
          <a:p>
            <a:pPr rtl="0"/>
            <a:r>
              <a:rPr lang="nl-NL"/>
              <a:t>Klik om titel toe te voegen </a:t>
            </a:r>
          </a:p>
        </p:txBody>
      </p:sp>
      <p:sp>
        <p:nvSpPr>
          <p:cNvPr id="2" name="Tijdelijke aanduiding voor inhoud 5">
            <a:extLst>
              <a:ext uri="{FF2B5EF4-FFF2-40B4-BE49-F238E27FC236}">
                <a16:creationId xmlns:a16="http://schemas.microsoft.com/office/drawing/2014/main" id="{F6FE0DC0-B0D7-F4D6-8038-177AD7A8C211}"/>
              </a:ext>
            </a:extLst>
          </p:cNvPr>
          <p:cNvSpPr>
            <a:spLocks noGrp="1"/>
          </p:cNvSpPr>
          <p:nvPr>
            <p:ph sz="quarter" idx="13" hasCustomPrompt="1"/>
          </p:nvPr>
        </p:nvSpPr>
        <p:spPr>
          <a:xfrm>
            <a:off x="3657600" y="2282008"/>
            <a:ext cx="7810500" cy="3699328"/>
          </a:xfrm>
        </p:spPr>
        <p:txBody>
          <a:bodyPr lIns="0" tIns="228600" rIns="0" bIns="0" rtlCol="0">
            <a:normAutofit/>
          </a:bodyPr>
          <a:lstStyle>
            <a:lvl1pPr marL="283464" indent="-283464">
              <a:spcBef>
                <a:spcPts val="1800"/>
              </a:spcBef>
              <a:buFont typeface="Arial" panose="020B0604020202020204" pitchFamily="34" charset="0"/>
              <a:buChar char="•"/>
              <a:defRPr lang="nl-NL" sz="2000"/>
            </a:lvl1pPr>
            <a:lvl2pPr indent="-283464">
              <a:spcBef>
                <a:spcPts val="1800"/>
              </a:spcBef>
              <a:defRPr lang="nl-NL" sz="2000"/>
            </a:lvl2pPr>
            <a:lvl3pPr indent="-283464">
              <a:spcBef>
                <a:spcPts val="1800"/>
              </a:spcBef>
              <a:defRPr lang="nl-NL" sz="2000"/>
            </a:lvl3pPr>
            <a:lvl4pPr indent="-283464">
              <a:spcBef>
                <a:spcPts val="1800"/>
              </a:spcBef>
              <a:defRPr lang="nl-NL" sz="2000"/>
            </a:lvl4pPr>
            <a:lvl5pPr indent="-283464">
              <a:spcBef>
                <a:spcPts val="1800"/>
              </a:spcBef>
              <a:defRPr lang="nl-NL" sz="2000"/>
            </a:lvl5pPr>
          </a:lstStyle>
          <a:p>
            <a:pPr lvl="0" rtl="0"/>
            <a:r>
              <a:rPr lang="nl-NL"/>
              <a:t>Klik om inhoud toe te voegen</a:t>
            </a:r>
          </a:p>
          <a:p>
            <a:pPr lvl="1" rtl="0"/>
            <a:r>
              <a:rPr lang="nl-NL"/>
              <a:t>Tweede niveau</a:t>
            </a:r>
          </a:p>
          <a:p>
            <a:pPr lvl="2" rtl="0"/>
            <a:r>
              <a:rPr lang="nl-NL"/>
              <a:t>Derde niveau</a:t>
            </a:r>
          </a:p>
          <a:p>
            <a:pPr lvl="3" rtl="0"/>
            <a:r>
              <a:rPr lang="nl-NL"/>
              <a:t>Vierde niveau</a:t>
            </a:r>
          </a:p>
          <a:p>
            <a:pPr lvl="4" rtl="0"/>
            <a:r>
              <a:rPr lang="nl-NL"/>
              <a:t>Vijfde niveau</a:t>
            </a:r>
          </a:p>
        </p:txBody>
      </p:sp>
      <p:sp>
        <p:nvSpPr>
          <p:cNvPr id="8" name="Tijdelijke aanduiding voor dianummer 7">
            <a:extLst>
              <a:ext uri="{FF2B5EF4-FFF2-40B4-BE49-F238E27FC236}">
                <a16:creationId xmlns:a16="http://schemas.microsoft.com/office/drawing/2014/main" id="{7ED58739-4346-5104-B1AC-89ED035912AF}"/>
              </a:ext>
            </a:extLst>
          </p:cNvPr>
          <p:cNvSpPr>
            <a:spLocks noGrp="1"/>
          </p:cNvSpPr>
          <p:nvPr>
            <p:ph type="sldNum" sz="quarter" idx="22"/>
          </p:nvPr>
        </p:nvSpPr>
        <p:spPr/>
        <p:txBody>
          <a:bodyPr rtlCol="0"/>
          <a:lstStyle>
            <a:defPPr>
              <a:defRPr lang="nl-NL"/>
            </a:defPPr>
          </a:lstStyle>
          <a:p>
            <a:pPr rtl="0"/>
            <a:fld id="{294A09A9-5501-47C1-A89A-A340965A2BE2}" type="slidenum">
              <a:rPr lang="nl-NL" smtClean="0"/>
              <a:pPr rtl="0"/>
              <a:t>‹nr.›</a:t>
            </a:fld>
            <a:endParaRPr lang="nl-NL" dirty="0">
              <a:latin typeface="+mn-lt"/>
            </a:endParaRPr>
          </a:p>
        </p:txBody>
      </p:sp>
      <p:sp>
        <p:nvSpPr>
          <p:cNvPr id="5" name="Tijdelijke aanduiding voor datum 4">
            <a:extLst>
              <a:ext uri="{FF2B5EF4-FFF2-40B4-BE49-F238E27FC236}">
                <a16:creationId xmlns:a16="http://schemas.microsoft.com/office/drawing/2014/main" id="{E9272B8D-F380-9F1A-C8E6-BDD2352B1763}"/>
              </a:ext>
            </a:extLst>
          </p:cNvPr>
          <p:cNvSpPr>
            <a:spLocks noGrp="1"/>
          </p:cNvSpPr>
          <p:nvPr>
            <p:ph type="dt" sz="half" idx="21"/>
          </p:nvPr>
        </p:nvSpPr>
        <p:spPr/>
        <p:txBody>
          <a:bodyPr rtlCol="0"/>
          <a:lstStyle>
            <a:defPPr>
              <a:defRPr lang="nl-NL"/>
            </a:defPPr>
          </a:lstStyle>
          <a:p>
            <a:pPr rtl="0"/>
            <a:endParaRPr lang="nl-NL" dirty="0">
              <a:latin typeface="+mn-lt"/>
            </a:endParaRPr>
          </a:p>
        </p:txBody>
      </p:sp>
    </p:spTree>
    <p:extLst>
      <p:ext uri="{BB962C8B-B14F-4D97-AF65-F5344CB8AC3E}">
        <p14:creationId xmlns:p14="http://schemas.microsoft.com/office/powerpoint/2010/main" val="1402964143"/>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00">
          <p15:clr>
            <a:srgbClr val="FBAE40"/>
          </p15:clr>
        </p15:guide>
        <p15:guide id="2" pos="7080">
          <p15:clr>
            <a:srgbClr val="FBAE40"/>
          </p15:clr>
        </p15:guide>
        <p15:guide id="3" pos="2304">
          <p15:clr>
            <a:srgbClr val="FBAE40"/>
          </p15:clr>
        </p15:guide>
        <p15:guide id="4" pos="5736">
          <p15:clr>
            <a:srgbClr val="FBAE40"/>
          </p15:clr>
        </p15:guide>
        <p15:guide id="5" pos="1944">
          <p15:clr>
            <a:srgbClr val="FBAE40"/>
          </p15:clr>
        </p15:guide>
        <p15:guide id="6" pos="4008">
          <p15:clr>
            <a:srgbClr val="FBAE40"/>
          </p15:clr>
        </p15:guide>
        <p15:guide id="7" orient="horz" pos="1224">
          <p15:clr>
            <a:srgbClr val="FBAE40"/>
          </p15:clr>
        </p15:guide>
        <p15:guide id="8" orient="horz" pos="1440">
          <p15:clr>
            <a:srgbClr val="FBAE40"/>
          </p15:clr>
        </p15:guide>
        <p15:guide id="9" orient="horz" pos="552">
          <p15:clr>
            <a:srgbClr val="FBAE40"/>
          </p15:clr>
        </p15:guide>
        <p15:guide id="10" pos="5352">
          <p15:clr>
            <a:srgbClr val="FBAE40"/>
          </p15:clr>
        </p15:guide>
        <p15:guide id="11" pos="3648">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el">
    <p:bg>
      <p:bgPr>
        <a:solidFill>
          <a:schemeClr val="tx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3B6987D-0137-DE42-B76B-FF621E808D90}"/>
              </a:ext>
            </a:extLst>
          </p:cNvPr>
          <p:cNvSpPr>
            <a:spLocks noGrp="1"/>
          </p:cNvSpPr>
          <p:nvPr>
            <p:ph type="ctrTitle" hasCustomPrompt="1"/>
          </p:nvPr>
        </p:nvSpPr>
        <p:spPr>
          <a:xfrm>
            <a:off x="6309904" y="411479"/>
            <a:ext cx="5486400" cy="3291840"/>
          </a:xfrm>
          <a:prstGeom prst="rect">
            <a:avLst/>
          </a:prstGeom>
        </p:spPr>
        <p:txBody>
          <a:bodyPr lIns="0" tIns="0" rIns="0" bIns="0" rtlCol="0" anchor="b">
            <a:noAutofit/>
          </a:bodyPr>
          <a:lstStyle>
            <a:lvl1pPr algn="l">
              <a:lnSpc>
                <a:spcPct val="80000"/>
              </a:lnSpc>
              <a:defRPr lang="nl-NL" sz="6000" b="1" i="0" spc="100" baseline="0">
                <a:solidFill>
                  <a:schemeClr val="bg1"/>
                </a:solidFill>
                <a:latin typeface="+mj-lt"/>
              </a:defRPr>
            </a:lvl1pPr>
          </a:lstStyle>
          <a:p>
            <a:pPr rtl="0"/>
            <a:r>
              <a:rPr lang="nl-NL"/>
              <a:t>Klik om titel toe te voegen </a:t>
            </a:r>
          </a:p>
        </p:txBody>
      </p:sp>
      <p:grpSp>
        <p:nvGrpSpPr>
          <p:cNvPr id="9" name="Groep 8">
            <a:extLst>
              <a:ext uri="{FF2B5EF4-FFF2-40B4-BE49-F238E27FC236}">
                <a16:creationId xmlns:a16="http://schemas.microsoft.com/office/drawing/2014/main" id="{C26C18C3-ED25-DD4B-BA72-24932D54DE37}"/>
              </a:ext>
              <a:ext uri="{C183D7F6-B498-43B3-948B-1728B52AA6E4}">
                <adec:decorative xmlns:adec="http://schemas.microsoft.com/office/drawing/2017/decorative" val="1"/>
              </a:ext>
            </a:extLst>
          </p:cNvPr>
          <p:cNvGrpSpPr>
            <a:grpSpLocks/>
          </p:cNvGrpSpPr>
          <p:nvPr userDrawn="1"/>
        </p:nvGrpSpPr>
        <p:grpSpPr bwMode="auto">
          <a:xfrm>
            <a:off x="1" y="758752"/>
            <a:ext cx="6099248" cy="6099248"/>
            <a:chOff x="0" y="12289"/>
            <a:chExt cx="3550" cy="3551"/>
          </a:xfrm>
        </p:grpSpPr>
        <p:sp>
          <p:nvSpPr>
            <p:cNvPr id="10" name="Vrije vorm 9">
              <a:extLst>
                <a:ext uri="{FF2B5EF4-FFF2-40B4-BE49-F238E27FC236}">
                  <a16:creationId xmlns:a16="http://schemas.microsoft.com/office/drawing/2014/main" id="{C07CC263-2515-F147-8CC5-F8E9FF9FA8E4}"/>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dirty="0"/>
            </a:p>
          </p:txBody>
        </p:sp>
        <p:sp>
          <p:nvSpPr>
            <p:cNvPr id="11" name="Vrije vorm 10">
              <a:extLst>
                <a:ext uri="{FF2B5EF4-FFF2-40B4-BE49-F238E27FC236}">
                  <a16:creationId xmlns:a16="http://schemas.microsoft.com/office/drawing/2014/main" id="{43B40037-7481-524B-8685-404D965690F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dirty="0"/>
            </a:p>
          </p:txBody>
        </p:sp>
        <p:sp>
          <p:nvSpPr>
            <p:cNvPr id="12" name="Vrije vorm 11">
              <a:extLst>
                <a:ext uri="{FF2B5EF4-FFF2-40B4-BE49-F238E27FC236}">
                  <a16:creationId xmlns:a16="http://schemas.microsoft.com/office/drawing/2014/main" id="{7B759713-8408-EE47-9394-3DA6F5E4B624}"/>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dirty="0"/>
            </a:p>
          </p:txBody>
        </p:sp>
      </p:grpSp>
      <p:cxnSp>
        <p:nvCxnSpPr>
          <p:cNvPr id="13" name="Rechte verbindingslijn 12">
            <a:extLst>
              <a:ext uri="{FF2B5EF4-FFF2-40B4-BE49-F238E27FC236}">
                <a16:creationId xmlns:a16="http://schemas.microsoft.com/office/drawing/2014/main" id="{A69706A2-3726-FE4E-B923-E75D48597816}"/>
              </a:ext>
              <a:ext uri="{C183D7F6-B498-43B3-948B-1728B52AA6E4}">
                <adec:decorative xmlns:adec="http://schemas.microsoft.com/office/drawing/2017/decorative" val="1"/>
              </a:ext>
            </a:extLst>
          </p:cNvPr>
          <p:cNvCxnSpPr>
            <a:cxnSpLocks/>
          </p:cNvCxnSpPr>
          <p:nvPr userDrawn="1"/>
        </p:nvCxnSpPr>
        <p:spPr>
          <a:xfrm>
            <a:off x="6309360" y="3950208"/>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18" name="Tijdelijke aanduiding voor tekst 29">
            <a:extLst>
              <a:ext uri="{FF2B5EF4-FFF2-40B4-BE49-F238E27FC236}">
                <a16:creationId xmlns:a16="http://schemas.microsoft.com/office/drawing/2014/main" id="{276A9CD7-E675-3048-86D3-3546A2F6B456}"/>
              </a:ext>
            </a:extLst>
          </p:cNvPr>
          <p:cNvSpPr>
            <a:spLocks noGrp="1"/>
          </p:cNvSpPr>
          <p:nvPr>
            <p:ph type="body" sz="quarter" idx="11" hasCustomPrompt="1"/>
          </p:nvPr>
        </p:nvSpPr>
        <p:spPr>
          <a:xfrm>
            <a:off x="6309905" y="4549552"/>
            <a:ext cx="5486400" cy="1645920"/>
          </a:xfrm>
        </p:spPr>
        <p:txBody>
          <a:bodyPr lIns="0" tIns="0" rIns="0" bIns="0" rtlCol="0">
            <a:noAutofit/>
          </a:bodyPr>
          <a:lstStyle>
            <a:lvl1pPr marL="0" indent="0">
              <a:buNone/>
              <a:defRPr lang="nl-NL" sz="2400" b="1" i="0">
                <a:solidFill>
                  <a:schemeClr val="tx2">
                    <a:lumMod val="75000"/>
                  </a:schemeClr>
                </a:solidFill>
                <a:latin typeface="+mn-lt"/>
              </a:defRPr>
            </a:lvl1pPr>
            <a:lvl2pPr>
              <a:defRPr lang="nl-NL" sz="4000"/>
            </a:lvl2pPr>
            <a:lvl3pPr>
              <a:defRPr lang="nl-NL" sz="4000"/>
            </a:lvl3pPr>
            <a:lvl4pPr>
              <a:defRPr lang="nl-NL" sz="4000"/>
            </a:lvl4pPr>
            <a:lvl5pPr>
              <a:defRPr lang="nl-NL" sz="4000"/>
            </a:lvl5pPr>
          </a:lstStyle>
          <a:p>
            <a:pPr lvl="0" rtl="0"/>
            <a:r>
              <a:rPr lang="nl-NL"/>
              <a:t>Klik om tekst toe te voegen</a:t>
            </a:r>
          </a:p>
        </p:txBody>
      </p:sp>
    </p:spTree>
    <p:extLst>
      <p:ext uri="{BB962C8B-B14F-4D97-AF65-F5344CB8AC3E}">
        <p14:creationId xmlns:p14="http://schemas.microsoft.com/office/powerpoint/2010/main" val="2027108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el en twee inhoud 2">
    <p:bg>
      <p:bgPr>
        <a:solidFill>
          <a:schemeClr val="tx1"/>
        </a:solidFill>
        <a:effectLst/>
      </p:bgPr>
    </p:bg>
    <p:spTree>
      <p:nvGrpSpPr>
        <p:cNvPr id="1" name=""/>
        <p:cNvGrpSpPr/>
        <p:nvPr/>
      </p:nvGrpSpPr>
      <p:grpSpPr>
        <a:xfrm>
          <a:off x="0" y="0"/>
          <a:ext cx="0" cy="0"/>
          <a:chOff x="0" y="0"/>
          <a:chExt cx="0" cy="0"/>
        </a:xfrm>
      </p:grpSpPr>
      <p:grpSp>
        <p:nvGrpSpPr>
          <p:cNvPr id="11" name="Groep 10">
            <a:extLst>
              <a:ext uri="{FF2B5EF4-FFF2-40B4-BE49-F238E27FC236}">
                <a16:creationId xmlns:a16="http://schemas.microsoft.com/office/drawing/2014/main" id="{C97D5AF2-684A-4A8D-3D82-B57D7AC44677}"/>
              </a:ext>
              <a:ext uri="{C183D7F6-B498-43B3-948B-1728B52AA6E4}">
                <adec:decorative xmlns:adec="http://schemas.microsoft.com/office/drawing/2017/decorative" val="1"/>
              </a:ext>
            </a:extLst>
          </p:cNvPr>
          <p:cNvGrpSpPr>
            <a:grpSpLocks/>
          </p:cNvGrpSpPr>
          <p:nvPr userDrawn="1"/>
        </p:nvGrpSpPr>
        <p:grpSpPr bwMode="auto">
          <a:xfrm rot="10800000">
            <a:off x="8870040" y="0"/>
            <a:ext cx="3325208" cy="3325208"/>
            <a:chOff x="0" y="12289"/>
            <a:chExt cx="3550" cy="3551"/>
          </a:xfrm>
        </p:grpSpPr>
        <p:sp>
          <p:nvSpPr>
            <p:cNvPr id="12" name="Vrije vorm 4">
              <a:extLst>
                <a:ext uri="{FF2B5EF4-FFF2-40B4-BE49-F238E27FC236}">
                  <a16:creationId xmlns:a16="http://schemas.microsoft.com/office/drawing/2014/main" id="{8CF5F650-F8F0-F4FE-44DA-1F14ADE428B2}"/>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dirty="0"/>
            </a:p>
          </p:txBody>
        </p:sp>
        <p:sp>
          <p:nvSpPr>
            <p:cNvPr id="13" name="Vrije vorm 5">
              <a:extLst>
                <a:ext uri="{FF2B5EF4-FFF2-40B4-BE49-F238E27FC236}">
                  <a16:creationId xmlns:a16="http://schemas.microsoft.com/office/drawing/2014/main" id="{18870924-E47D-404F-59B5-BD1C58F7B04C}"/>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dirty="0"/>
            </a:p>
          </p:txBody>
        </p:sp>
        <p:sp>
          <p:nvSpPr>
            <p:cNvPr id="14" name="Vrije vorm 7">
              <a:extLst>
                <a:ext uri="{FF2B5EF4-FFF2-40B4-BE49-F238E27FC236}">
                  <a16:creationId xmlns:a16="http://schemas.microsoft.com/office/drawing/2014/main" id="{80806A65-E4FC-2F52-65B3-CC181E620C29}"/>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dirty="0"/>
            </a:p>
          </p:txBody>
        </p:sp>
      </p:grpSp>
      <p:sp>
        <p:nvSpPr>
          <p:cNvPr id="16" name="Titel 1">
            <a:extLst>
              <a:ext uri="{FF2B5EF4-FFF2-40B4-BE49-F238E27FC236}">
                <a16:creationId xmlns:a16="http://schemas.microsoft.com/office/drawing/2014/main" id="{109B023A-F28F-184D-BA48-3F1C0502AE0A}"/>
              </a:ext>
            </a:extLst>
          </p:cNvPr>
          <p:cNvSpPr>
            <a:spLocks noGrp="1"/>
          </p:cNvSpPr>
          <p:nvPr>
            <p:ph type="title" hasCustomPrompt="1"/>
          </p:nvPr>
        </p:nvSpPr>
        <p:spPr>
          <a:xfrm>
            <a:off x="594360" y="278129"/>
            <a:ext cx="9778365" cy="1494596"/>
          </a:xfrm>
          <a:prstGeom prst="rect">
            <a:avLst/>
          </a:prstGeom>
        </p:spPr>
        <p:txBody>
          <a:bodyPr lIns="0" tIns="0" rIns="0" bIns="0" rtlCol="0" anchor="b" anchorCtr="0">
            <a:noAutofit/>
          </a:bodyPr>
          <a:lstStyle>
            <a:lvl1pPr>
              <a:defRPr lang="nl-NL" sz="4400" b="1" i="0">
                <a:solidFill>
                  <a:schemeClr val="bg1"/>
                </a:solidFill>
                <a:latin typeface="+mj-lt"/>
              </a:defRPr>
            </a:lvl1pPr>
          </a:lstStyle>
          <a:p>
            <a:pPr rtl="0"/>
            <a:r>
              <a:rPr lang="nl-NL"/>
              <a:t>Klik om titel toe te voegen </a:t>
            </a:r>
          </a:p>
        </p:txBody>
      </p:sp>
      <p:sp>
        <p:nvSpPr>
          <p:cNvPr id="2" name="Tijdelijke aanduiding voor inhoud 5">
            <a:extLst>
              <a:ext uri="{FF2B5EF4-FFF2-40B4-BE49-F238E27FC236}">
                <a16:creationId xmlns:a16="http://schemas.microsoft.com/office/drawing/2014/main" id="{F14DA3C5-63E4-BAFB-1D68-47F71EEEE538}"/>
              </a:ext>
            </a:extLst>
          </p:cNvPr>
          <p:cNvSpPr>
            <a:spLocks noGrp="1"/>
          </p:cNvSpPr>
          <p:nvPr>
            <p:ph sz="quarter" idx="15" hasCustomPrompt="1"/>
          </p:nvPr>
        </p:nvSpPr>
        <p:spPr>
          <a:xfrm>
            <a:off x="594360" y="2676525"/>
            <a:ext cx="4490827" cy="3597470"/>
          </a:xfrm>
        </p:spPr>
        <p:txBody>
          <a:bodyPr lIns="0" tIns="45720" rIns="0" bIns="0" rtlCol="0">
            <a:normAutofit/>
          </a:bodyPr>
          <a:lstStyle>
            <a:lvl1pPr marL="0" indent="0">
              <a:spcBef>
                <a:spcPts val="1800"/>
              </a:spcBef>
              <a:buFont typeface="Arial" panose="020B0604020202020204" pitchFamily="34" charset="0"/>
              <a:buNone/>
              <a:defRPr lang="nl-NL" sz="2000"/>
            </a:lvl1pPr>
            <a:lvl2pPr marL="283464" indent="-283464">
              <a:spcBef>
                <a:spcPts val="1800"/>
              </a:spcBef>
              <a:defRPr lang="nl-NL" sz="2000"/>
            </a:lvl2pPr>
            <a:lvl3pPr marL="594360" indent="-283464">
              <a:spcBef>
                <a:spcPts val="1800"/>
              </a:spcBef>
              <a:defRPr lang="nl-NL" sz="2000"/>
            </a:lvl3pPr>
            <a:lvl4pPr marL="822960" indent="-283464">
              <a:spcBef>
                <a:spcPts val="1800"/>
              </a:spcBef>
              <a:defRPr lang="nl-NL" sz="2000"/>
            </a:lvl4pPr>
            <a:lvl5pPr marL="1005840" indent="-283464">
              <a:spcBef>
                <a:spcPts val="1800"/>
              </a:spcBef>
              <a:defRPr lang="nl-NL" sz="2000"/>
            </a:lvl5pPr>
          </a:lstStyle>
          <a:p>
            <a:pPr lvl="0" rtl="0"/>
            <a:r>
              <a:rPr lang="nl-NL"/>
              <a:t>Klik om inhoud toe te voegen</a:t>
            </a:r>
          </a:p>
          <a:p>
            <a:pPr lvl="1" rtl="0"/>
            <a:r>
              <a:rPr lang="nl-NL"/>
              <a:t>Tweede niveau</a:t>
            </a:r>
          </a:p>
          <a:p>
            <a:pPr lvl="2" rtl="0"/>
            <a:r>
              <a:rPr lang="nl-NL"/>
              <a:t>Derde niveau</a:t>
            </a:r>
          </a:p>
          <a:p>
            <a:pPr lvl="3" rtl="0"/>
            <a:r>
              <a:rPr lang="nl-NL"/>
              <a:t>Vierde niveau</a:t>
            </a:r>
          </a:p>
          <a:p>
            <a:pPr lvl="4" rtl="0"/>
            <a:r>
              <a:rPr lang="nl-NL"/>
              <a:t>Vijfde niveau</a:t>
            </a:r>
          </a:p>
        </p:txBody>
      </p:sp>
      <p:sp>
        <p:nvSpPr>
          <p:cNvPr id="3" name="Tijdelijke aanduiding voor inhoud 5">
            <a:extLst>
              <a:ext uri="{FF2B5EF4-FFF2-40B4-BE49-F238E27FC236}">
                <a16:creationId xmlns:a16="http://schemas.microsoft.com/office/drawing/2014/main" id="{BD11386D-847E-8CF5-E56A-42E80A65A089}"/>
              </a:ext>
            </a:extLst>
          </p:cNvPr>
          <p:cNvSpPr>
            <a:spLocks noGrp="1"/>
          </p:cNvSpPr>
          <p:nvPr>
            <p:ph sz="quarter" idx="16" hasCustomPrompt="1"/>
          </p:nvPr>
        </p:nvSpPr>
        <p:spPr>
          <a:xfrm>
            <a:off x="5881898" y="2676525"/>
            <a:ext cx="4490827" cy="3597470"/>
          </a:xfrm>
        </p:spPr>
        <p:txBody>
          <a:bodyPr lIns="0" tIns="45720" rIns="0" bIns="0" rtlCol="0">
            <a:normAutofit/>
          </a:bodyPr>
          <a:lstStyle>
            <a:lvl1pPr marL="0" indent="0">
              <a:spcBef>
                <a:spcPts val="1800"/>
              </a:spcBef>
              <a:buFont typeface="Arial" panose="020B0604020202020204" pitchFamily="34" charset="0"/>
              <a:buNone/>
              <a:defRPr lang="nl-NL" sz="2000"/>
            </a:lvl1pPr>
            <a:lvl2pPr marL="283464" indent="-283464">
              <a:spcBef>
                <a:spcPts val="1800"/>
              </a:spcBef>
              <a:defRPr lang="nl-NL" sz="2000"/>
            </a:lvl2pPr>
            <a:lvl3pPr marL="548640" indent="-283464">
              <a:spcBef>
                <a:spcPts val="1800"/>
              </a:spcBef>
              <a:defRPr lang="nl-NL" sz="2000"/>
            </a:lvl3pPr>
            <a:lvl4pPr marL="822960" indent="-283464">
              <a:spcBef>
                <a:spcPts val="1800"/>
              </a:spcBef>
              <a:defRPr lang="nl-NL" sz="2000"/>
            </a:lvl4pPr>
            <a:lvl5pPr marL="1005840" indent="-283464">
              <a:spcBef>
                <a:spcPts val="1800"/>
              </a:spcBef>
              <a:defRPr lang="nl-NL" sz="2000"/>
            </a:lvl5pPr>
          </a:lstStyle>
          <a:p>
            <a:pPr lvl="0" rtl="0"/>
            <a:r>
              <a:rPr lang="nl-NL"/>
              <a:t>Klik om inhoud toe te voegen</a:t>
            </a:r>
          </a:p>
          <a:p>
            <a:pPr lvl="1" rtl="0"/>
            <a:r>
              <a:rPr lang="nl-NL"/>
              <a:t>Tweede niveau</a:t>
            </a:r>
          </a:p>
          <a:p>
            <a:pPr lvl="2" rtl="0"/>
            <a:r>
              <a:rPr lang="nl-NL"/>
              <a:t>Derde niveau</a:t>
            </a:r>
          </a:p>
          <a:p>
            <a:pPr lvl="3" rtl="0"/>
            <a:r>
              <a:rPr lang="nl-NL"/>
              <a:t>Vierde niveau</a:t>
            </a:r>
          </a:p>
          <a:p>
            <a:pPr lvl="4" rtl="0"/>
            <a:r>
              <a:rPr lang="nl-NL"/>
              <a:t>Vijfde niveau</a:t>
            </a:r>
          </a:p>
        </p:txBody>
      </p:sp>
      <p:sp>
        <p:nvSpPr>
          <p:cNvPr id="10" name="Tijdelijke aanduiding voor dianumm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rtlCol="0"/>
          <a:lstStyle>
            <a:defPPr>
              <a:defRPr lang="nl-NL"/>
            </a:defPPr>
          </a:lstStyle>
          <a:p>
            <a:pPr rtl="0"/>
            <a:fld id="{294A09A9-5501-47C1-A89A-A340965A2BE2}" type="slidenum">
              <a:rPr lang="nl-NL" smtClean="0"/>
              <a:pPr rtl="0"/>
              <a:t>‹nr.›</a:t>
            </a:fld>
            <a:endParaRPr lang="nl-NL" dirty="0">
              <a:latin typeface="+mn-lt"/>
            </a:endParaRPr>
          </a:p>
        </p:txBody>
      </p:sp>
      <p:sp>
        <p:nvSpPr>
          <p:cNvPr id="8" name="Tijdelijke aanduiding voor datum 7">
            <a:extLst>
              <a:ext uri="{FF2B5EF4-FFF2-40B4-BE49-F238E27FC236}">
                <a16:creationId xmlns:a16="http://schemas.microsoft.com/office/drawing/2014/main" id="{C5EA2E64-5690-A56B-7051-476EC7BADA55}"/>
              </a:ext>
            </a:extLst>
          </p:cNvPr>
          <p:cNvSpPr>
            <a:spLocks noGrp="1"/>
          </p:cNvSpPr>
          <p:nvPr>
            <p:ph type="dt" sz="half" idx="11"/>
          </p:nvPr>
        </p:nvSpPr>
        <p:spPr/>
        <p:txBody>
          <a:bodyPr rtlCol="0"/>
          <a:lstStyle>
            <a:defPPr>
              <a:defRPr lang="nl-NL"/>
            </a:defPPr>
          </a:lstStyle>
          <a:p>
            <a:pPr rtl="0"/>
            <a:endParaRPr lang="nl-NL" dirty="0">
              <a:latin typeface="+mn-lt"/>
            </a:endParaRPr>
          </a:p>
        </p:txBody>
      </p:sp>
      <p:cxnSp>
        <p:nvCxnSpPr>
          <p:cNvPr id="4" name="Rechte verbindingslijn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594360" y="214884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941056953"/>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el en inhoud ">
    <p:bg>
      <p:bgPr>
        <a:solidFill>
          <a:schemeClr val="tx1"/>
        </a:solidFill>
        <a:effectLst/>
      </p:bgPr>
    </p:bg>
    <p:spTree>
      <p:nvGrpSpPr>
        <p:cNvPr id="1" name=""/>
        <p:cNvGrpSpPr/>
        <p:nvPr/>
      </p:nvGrpSpPr>
      <p:grpSpPr>
        <a:xfrm>
          <a:off x="0" y="0"/>
          <a:ext cx="0" cy="0"/>
          <a:chOff x="0" y="0"/>
          <a:chExt cx="0" cy="0"/>
        </a:xfrm>
      </p:grpSpPr>
      <p:grpSp>
        <p:nvGrpSpPr>
          <p:cNvPr id="11" name="Groep 10">
            <a:extLst>
              <a:ext uri="{FF2B5EF4-FFF2-40B4-BE49-F238E27FC236}">
                <a16:creationId xmlns:a16="http://schemas.microsoft.com/office/drawing/2014/main" id="{42E558A9-6DD6-E21D-3A8F-6707E1DD19F1}"/>
              </a:ext>
              <a:ext uri="{C183D7F6-B498-43B3-948B-1728B52AA6E4}">
                <adec:decorative xmlns:adec="http://schemas.microsoft.com/office/drawing/2017/decorative" val="1"/>
              </a:ext>
            </a:extLst>
          </p:cNvPr>
          <p:cNvGrpSpPr/>
          <p:nvPr userDrawn="1"/>
        </p:nvGrpSpPr>
        <p:grpSpPr>
          <a:xfrm>
            <a:off x="6362700" y="0"/>
            <a:ext cx="5829298" cy="3235602"/>
            <a:chOff x="5612972" y="1"/>
            <a:chExt cx="6615961" cy="3672246"/>
          </a:xfrm>
        </p:grpSpPr>
        <p:sp>
          <p:nvSpPr>
            <p:cNvPr id="12" name="AutoVorm 24">
              <a:extLst>
                <a:ext uri="{FF2B5EF4-FFF2-40B4-BE49-F238E27FC236}">
                  <a16:creationId xmlns:a16="http://schemas.microsoft.com/office/drawing/2014/main" id="{3FC994E4-318C-1E66-B4E4-8F8FD08E098F}"/>
                </a:ext>
              </a:extLst>
            </p:cNvPr>
            <p:cNvSpPr>
              <a:spLocks/>
            </p:cNvSpPr>
            <p:nvPr/>
          </p:nvSpPr>
          <p:spPr bwMode="auto">
            <a:xfrm>
              <a:off x="5612972" y="1"/>
              <a:ext cx="4408998" cy="3672246"/>
            </a:xfrm>
            <a:custGeom>
              <a:avLst/>
              <a:gdLst>
                <a:gd name="T0" fmla="+- 0 8372 6586"/>
                <a:gd name="T1" fmla="*/ T0 w 3578"/>
                <a:gd name="T2" fmla="*/ 591 h 2980"/>
                <a:gd name="T3" fmla="+- 0 7780 6586"/>
                <a:gd name="T4" fmla="*/ T3 w 3578"/>
                <a:gd name="T5" fmla="*/ 0 h 2980"/>
                <a:gd name="T6" fmla="+- 0 6586 6586"/>
                <a:gd name="T7" fmla="*/ T6 w 3578"/>
                <a:gd name="T8" fmla="*/ 0 h 2980"/>
                <a:gd name="T9" fmla="+- 0 7774 6586"/>
                <a:gd name="T10" fmla="*/ T9 w 3578"/>
                <a:gd name="T11" fmla="*/ 1188 h 2980"/>
                <a:gd name="T12" fmla="+- 0 8372 6586"/>
                <a:gd name="T13" fmla="*/ T12 w 3578"/>
                <a:gd name="T14" fmla="*/ 591 h 2980"/>
                <a:gd name="T15" fmla="+- 0 10163 6586"/>
                <a:gd name="T16" fmla="*/ T15 w 3578"/>
                <a:gd name="T17" fmla="*/ 2383 h 2980"/>
                <a:gd name="T18" fmla="+- 0 9566 6586"/>
                <a:gd name="T19" fmla="*/ T18 w 3578"/>
                <a:gd name="T20" fmla="*/ 1786 h 2980"/>
                <a:gd name="T21" fmla="+- 0 8969 6586"/>
                <a:gd name="T22" fmla="*/ T21 w 3578"/>
                <a:gd name="T23" fmla="*/ 2383 h 2980"/>
                <a:gd name="T24" fmla="+- 0 9566 6586"/>
                <a:gd name="T25" fmla="*/ T24 w 3578"/>
                <a:gd name="T26" fmla="*/ 2980 h 2980"/>
                <a:gd name="T27" fmla="+- 0 10163 6586"/>
                <a:gd name="T28" fmla="*/ T27 w 3578"/>
                <a:gd name="T29" fmla="*/ 2383 h 2980"/>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Lst>
              <a:rect l="0" t="0" r="r" b="b"/>
              <a:pathLst>
                <a:path w="3578" h="298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dirty="0"/>
            </a:p>
          </p:txBody>
        </p:sp>
        <p:sp>
          <p:nvSpPr>
            <p:cNvPr id="13" name="Vrije vorm 7">
              <a:extLst>
                <a:ext uri="{FF2B5EF4-FFF2-40B4-BE49-F238E27FC236}">
                  <a16:creationId xmlns:a16="http://schemas.microsoft.com/office/drawing/2014/main" id="{17C00E6B-F625-6D6C-8364-9DD9F3C3628F}"/>
                </a:ext>
              </a:extLst>
            </p:cNvPr>
            <p:cNvSpPr>
              <a:spLocks/>
            </p:cNvSpPr>
            <p:nvPr/>
          </p:nvSpPr>
          <p:spPr bwMode="auto">
            <a:xfrm>
              <a:off x="6341233" y="1463970"/>
              <a:ext cx="2208196" cy="2208277"/>
            </a:xfrm>
            <a:custGeom>
              <a:avLst/>
              <a:gdLst>
                <a:gd name="T0" fmla="+- 0 7774 7177"/>
                <a:gd name="T1" fmla="*/ T0 w 1792"/>
                <a:gd name="T2" fmla="+- 0 1188 1188"/>
                <a:gd name="T3" fmla="*/ 1188 h 1792"/>
                <a:gd name="T4" fmla="+- 0 7177 7177"/>
                <a:gd name="T5" fmla="*/ T4 w 1792"/>
                <a:gd name="T6" fmla="+- 0 1786 1188"/>
                <a:gd name="T7" fmla="*/ 1786 h 1792"/>
                <a:gd name="T8" fmla="+- 0 8372 7177"/>
                <a:gd name="T9" fmla="*/ T8 w 1792"/>
                <a:gd name="T10" fmla="+- 0 2980 1188"/>
                <a:gd name="T11" fmla="*/ 2980 h 1792"/>
                <a:gd name="T12" fmla="+- 0 8969 7177"/>
                <a:gd name="T13" fmla="*/ T12 w 1792"/>
                <a:gd name="T14" fmla="+- 0 2383 1188"/>
                <a:gd name="T15" fmla="*/ 2383 h 1792"/>
                <a:gd name="T16" fmla="+- 0 7774 7177"/>
                <a:gd name="T17" fmla="*/ T16 w 1792"/>
                <a:gd name="T18" fmla="+- 0 1188 1188"/>
                <a:gd name="T19" fmla="*/ 1188 h 1792"/>
              </a:gdLst>
              <a:ahLst/>
              <a:cxnLst>
                <a:cxn ang="0">
                  <a:pos x="T1" y="T3"/>
                </a:cxn>
                <a:cxn ang="0">
                  <a:pos x="T5" y="T7"/>
                </a:cxn>
                <a:cxn ang="0">
                  <a:pos x="T9" y="T11"/>
                </a:cxn>
                <a:cxn ang="0">
                  <a:pos x="T13" y="T15"/>
                </a:cxn>
                <a:cxn ang="0">
                  <a:pos x="T17" y="T19"/>
                </a:cxn>
              </a:cxnLst>
              <a:rect l="0" t="0" r="r" b="b"/>
              <a:pathLst>
                <a:path w="1792" h="1792">
                  <a:moveTo>
                    <a:pt x="597" y="0"/>
                  </a:moveTo>
                  <a:lnTo>
                    <a:pt x="0" y="598"/>
                  </a:lnTo>
                  <a:lnTo>
                    <a:pt x="1195" y="1792"/>
                  </a:lnTo>
                  <a:lnTo>
                    <a:pt x="1792" y="1195"/>
                  </a:lnTo>
                  <a:lnTo>
                    <a:pt x="597"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dirty="0"/>
            </a:p>
          </p:txBody>
        </p:sp>
        <p:sp>
          <p:nvSpPr>
            <p:cNvPr id="14" name="Vrije vorm 8">
              <a:extLst>
                <a:ext uri="{FF2B5EF4-FFF2-40B4-BE49-F238E27FC236}">
                  <a16:creationId xmlns:a16="http://schemas.microsoft.com/office/drawing/2014/main" id="{C6197B87-4F65-7981-9463-84830CD3687F}"/>
                </a:ext>
              </a:extLst>
            </p:cNvPr>
            <p:cNvSpPr>
              <a:spLocks/>
            </p:cNvSpPr>
            <p:nvPr/>
          </p:nvSpPr>
          <p:spPr bwMode="auto">
            <a:xfrm>
              <a:off x="8555590" y="1"/>
              <a:ext cx="1457754" cy="729520"/>
            </a:xfrm>
            <a:custGeom>
              <a:avLst/>
              <a:gdLst>
                <a:gd name="T0" fmla="+- 0 10158 8975"/>
                <a:gd name="T1" fmla="*/ T0 w 1183"/>
                <a:gd name="T2" fmla="*/ 0 h 592"/>
                <a:gd name="T3" fmla="+- 0 8975 8975"/>
                <a:gd name="T4" fmla="*/ T3 w 1183"/>
                <a:gd name="T5" fmla="*/ 0 h 592"/>
                <a:gd name="T6" fmla="+- 0 9566 8975"/>
                <a:gd name="T7" fmla="*/ T6 w 1183"/>
                <a:gd name="T8" fmla="*/ 591 h 592"/>
                <a:gd name="T9" fmla="+- 0 10158 8975"/>
                <a:gd name="T10" fmla="*/ T9 w 1183"/>
                <a:gd name="T11" fmla="*/ 0 h 592"/>
              </a:gdLst>
              <a:ahLst/>
              <a:cxnLst>
                <a:cxn ang="0">
                  <a:pos x="T1" y="T2"/>
                </a:cxn>
                <a:cxn ang="0">
                  <a:pos x="T4" y="T5"/>
                </a:cxn>
                <a:cxn ang="0">
                  <a:pos x="T7" y="T8"/>
                </a:cxn>
                <a:cxn ang="0">
                  <a:pos x="T10" y="T11"/>
                </a:cxn>
              </a:cxnLst>
              <a:rect l="0" t="0" r="r" b="b"/>
              <a:pathLst>
                <a:path w="1183" h="592">
                  <a:moveTo>
                    <a:pt x="1183" y="0"/>
                  </a:moveTo>
                  <a:lnTo>
                    <a:pt x="0" y="0"/>
                  </a:lnTo>
                  <a:lnTo>
                    <a:pt x="591" y="591"/>
                  </a:lnTo>
                  <a:lnTo>
                    <a:pt x="1183"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dirty="0"/>
            </a:p>
          </p:txBody>
        </p:sp>
        <p:sp>
          <p:nvSpPr>
            <p:cNvPr id="18" name="Vrije vorm 9">
              <a:extLst>
                <a:ext uri="{FF2B5EF4-FFF2-40B4-BE49-F238E27FC236}">
                  <a16:creationId xmlns:a16="http://schemas.microsoft.com/office/drawing/2014/main" id="{86AA517C-7217-D864-B7E7-40984A2880DB}"/>
                </a:ext>
              </a:extLst>
            </p:cNvPr>
            <p:cNvSpPr>
              <a:spLocks/>
            </p:cNvSpPr>
            <p:nvPr/>
          </p:nvSpPr>
          <p:spPr bwMode="auto">
            <a:xfrm>
              <a:off x="7076887" y="728289"/>
              <a:ext cx="2208196" cy="2208277"/>
            </a:xfrm>
            <a:custGeom>
              <a:avLst/>
              <a:gdLst>
                <a:gd name="T0" fmla="+- 0 8372 7774"/>
                <a:gd name="T1" fmla="*/ T0 w 1792"/>
                <a:gd name="T2" fmla="+- 0 591 591"/>
                <a:gd name="T3" fmla="*/ 591 h 1792"/>
                <a:gd name="T4" fmla="+- 0 7774 7774"/>
                <a:gd name="T5" fmla="*/ T4 w 1792"/>
                <a:gd name="T6" fmla="+- 0 1188 591"/>
                <a:gd name="T7" fmla="*/ 1188 h 1792"/>
                <a:gd name="T8" fmla="+- 0 8969 7774"/>
                <a:gd name="T9" fmla="*/ T8 w 1792"/>
                <a:gd name="T10" fmla="+- 0 2383 591"/>
                <a:gd name="T11" fmla="*/ 2383 h 1792"/>
                <a:gd name="T12" fmla="+- 0 9566 7774"/>
                <a:gd name="T13" fmla="*/ T12 w 1792"/>
                <a:gd name="T14" fmla="+- 0 1786 591"/>
                <a:gd name="T15" fmla="*/ 1786 h 1792"/>
                <a:gd name="T16" fmla="+- 0 8372 7774"/>
                <a:gd name="T17" fmla="*/ T16 w 1792"/>
                <a:gd name="T18" fmla="+- 0 591 591"/>
                <a:gd name="T19" fmla="*/ 591 h 1792"/>
              </a:gdLst>
              <a:ahLst/>
              <a:cxnLst>
                <a:cxn ang="0">
                  <a:pos x="T1" y="T3"/>
                </a:cxn>
                <a:cxn ang="0">
                  <a:pos x="T5" y="T7"/>
                </a:cxn>
                <a:cxn ang="0">
                  <a:pos x="T9" y="T11"/>
                </a:cxn>
                <a:cxn ang="0">
                  <a:pos x="T13" y="T15"/>
                </a:cxn>
                <a:cxn ang="0">
                  <a:pos x="T17" y="T19"/>
                </a:cxn>
              </a:cxnLst>
              <a:rect l="0" t="0" r="r" b="b"/>
              <a:pathLst>
                <a:path w="1792" h="1792">
                  <a:moveTo>
                    <a:pt x="598" y="0"/>
                  </a:moveTo>
                  <a:lnTo>
                    <a:pt x="0" y="597"/>
                  </a:lnTo>
                  <a:lnTo>
                    <a:pt x="1195" y="1792"/>
                  </a:lnTo>
                  <a:lnTo>
                    <a:pt x="1792" y="1195"/>
                  </a:lnTo>
                  <a:lnTo>
                    <a:pt x="598" y="0"/>
                  </a:lnTo>
                  <a:close/>
                </a:path>
              </a:pathLst>
            </a:custGeom>
            <a:solidFill>
              <a:schemeClr val="tx2"/>
            </a:solidFill>
            <a:ln>
              <a:noFill/>
            </a:ln>
          </p:spPr>
          <p:txBody>
            <a:bodyPr rot="0" vert="horz" wrap="square" lIns="91440" tIns="45720" rIns="91440" bIns="45720" rtlCol="0" anchor="t" anchorCtr="0" upright="1">
              <a:noAutofit/>
            </a:bodyPr>
            <a:lstStyle>
              <a:defPPr>
                <a:defRPr lang="nl-NL"/>
              </a:defPPr>
            </a:lstStyle>
            <a:p>
              <a:pPr rtl="0"/>
              <a:endParaRPr lang="nl-NL" dirty="0"/>
            </a:p>
          </p:txBody>
        </p:sp>
        <p:sp>
          <p:nvSpPr>
            <p:cNvPr id="19" name="Vrije vorm 10">
              <a:extLst>
                <a:ext uri="{FF2B5EF4-FFF2-40B4-BE49-F238E27FC236}">
                  <a16:creationId xmlns:a16="http://schemas.microsoft.com/office/drawing/2014/main" id="{524013C6-491C-CAA2-5BD6-7C73596711CC}"/>
                </a:ext>
              </a:extLst>
            </p:cNvPr>
            <p:cNvSpPr>
              <a:spLocks/>
            </p:cNvSpPr>
            <p:nvPr/>
          </p:nvSpPr>
          <p:spPr bwMode="auto">
            <a:xfrm>
              <a:off x="9285083" y="728289"/>
              <a:ext cx="2943850" cy="2943958"/>
            </a:xfrm>
            <a:custGeom>
              <a:avLst/>
              <a:gdLst>
                <a:gd name="T0" fmla="+- 0 11955 9566"/>
                <a:gd name="T1" fmla="*/ T0 w 2389"/>
                <a:gd name="T2" fmla="+- 0 1786 591"/>
                <a:gd name="T3" fmla="*/ 1786 h 2389"/>
                <a:gd name="T4" fmla="+- 0 10760 9566"/>
                <a:gd name="T5" fmla="*/ T4 w 2389"/>
                <a:gd name="T6" fmla="+- 0 591 591"/>
                <a:gd name="T7" fmla="*/ 591 h 2389"/>
                <a:gd name="T8" fmla="+- 0 9566 9566"/>
                <a:gd name="T9" fmla="*/ T8 w 2389"/>
                <a:gd name="T10" fmla="+- 0 1786 591"/>
                <a:gd name="T11" fmla="*/ 1786 h 2389"/>
                <a:gd name="T12" fmla="+- 0 10760 9566"/>
                <a:gd name="T13" fmla="*/ T12 w 2389"/>
                <a:gd name="T14" fmla="+- 0 2980 591"/>
                <a:gd name="T15" fmla="*/ 2980 h 2389"/>
                <a:gd name="T16" fmla="+- 0 11955 9566"/>
                <a:gd name="T17" fmla="*/ T16 w 2389"/>
                <a:gd name="T18" fmla="+- 0 1786 591"/>
                <a:gd name="T19" fmla="*/ 1786 h 2389"/>
              </a:gdLst>
              <a:ahLst/>
              <a:cxnLst>
                <a:cxn ang="0">
                  <a:pos x="T1" y="T3"/>
                </a:cxn>
                <a:cxn ang="0">
                  <a:pos x="T5" y="T7"/>
                </a:cxn>
                <a:cxn ang="0">
                  <a:pos x="T9" y="T11"/>
                </a:cxn>
                <a:cxn ang="0">
                  <a:pos x="T13" y="T15"/>
                </a:cxn>
                <a:cxn ang="0">
                  <a:pos x="T17" y="T19"/>
                </a:cxn>
              </a:cxnLst>
              <a:rect l="0" t="0" r="r" b="b"/>
              <a:pathLst>
                <a:path w="2389" h="2389">
                  <a:moveTo>
                    <a:pt x="2389" y="1195"/>
                  </a:moveTo>
                  <a:lnTo>
                    <a:pt x="1194" y="0"/>
                  </a:lnTo>
                  <a:lnTo>
                    <a:pt x="0" y="1195"/>
                  </a:lnTo>
                  <a:lnTo>
                    <a:pt x="1194" y="2389"/>
                  </a:lnTo>
                  <a:lnTo>
                    <a:pt x="2389" y="1195"/>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dirty="0"/>
            </a:p>
          </p:txBody>
        </p:sp>
      </p:grpSp>
      <p:sp>
        <p:nvSpPr>
          <p:cNvPr id="16" name="Titel 1">
            <a:extLst>
              <a:ext uri="{FF2B5EF4-FFF2-40B4-BE49-F238E27FC236}">
                <a16:creationId xmlns:a16="http://schemas.microsoft.com/office/drawing/2014/main" id="{109B023A-F28F-184D-BA48-3F1C0502AE0A}"/>
              </a:ext>
            </a:extLst>
          </p:cNvPr>
          <p:cNvSpPr>
            <a:spLocks noGrp="1"/>
          </p:cNvSpPr>
          <p:nvPr>
            <p:ph type="title" hasCustomPrompt="1"/>
          </p:nvPr>
        </p:nvSpPr>
        <p:spPr>
          <a:xfrm>
            <a:off x="6318885" y="3499667"/>
            <a:ext cx="4939666" cy="2542810"/>
          </a:xfrm>
          <a:prstGeom prst="rect">
            <a:avLst/>
          </a:prstGeom>
        </p:spPr>
        <p:txBody>
          <a:bodyPr lIns="0" tIns="0" rIns="0" bIns="0" rtlCol="0" anchor="b" anchorCtr="0">
            <a:noAutofit/>
          </a:bodyPr>
          <a:lstStyle>
            <a:lvl1pPr>
              <a:defRPr lang="nl-NL" sz="4400" b="1" i="0">
                <a:solidFill>
                  <a:schemeClr val="bg1"/>
                </a:solidFill>
                <a:latin typeface="+mj-lt"/>
              </a:defRPr>
            </a:lvl1pPr>
          </a:lstStyle>
          <a:p>
            <a:pPr rtl="0"/>
            <a:r>
              <a:rPr lang="nl-NL"/>
              <a:t>Klik om titel toe te voegen </a:t>
            </a:r>
          </a:p>
        </p:txBody>
      </p:sp>
      <p:cxnSp>
        <p:nvCxnSpPr>
          <p:cNvPr id="4" name="Rechte verbindingslijn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6347460" y="631317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7" name="Tijdelijke aanduiding voor inhoud 5">
            <a:extLst>
              <a:ext uri="{FF2B5EF4-FFF2-40B4-BE49-F238E27FC236}">
                <a16:creationId xmlns:a16="http://schemas.microsoft.com/office/drawing/2014/main" id="{8007FA9C-C4D5-89EC-C457-5F329A338E1E}"/>
              </a:ext>
            </a:extLst>
          </p:cNvPr>
          <p:cNvSpPr>
            <a:spLocks noGrp="1"/>
          </p:cNvSpPr>
          <p:nvPr>
            <p:ph sz="quarter" idx="14" hasCustomPrompt="1"/>
          </p:nvPr>
        </p:nvSpPr>
        <p:spPr>
          <a:xfrm>
            <a:off x="603885" y="457201"/>
            <a:ext cx="5198269" cy="2305050"/>
          </a:xfrm>
        </p:spPr>
        <p:txBody>
          <a:bodyPr lIns="0" tIns="274320" rtlCol="0">
            <a:normAutofit/>
          </a:bodyPr>
          <a:lstStyle>
            <a:lvl1pPr marL="457200" indent="-457200">
              <a:spcBef>
                <a:spcPts val="1800"/>
              </a:spcBef>
              <a:buFont typeface="+mj-lt"/>
              <a:buAutoNum type="arabicPeriod"/>
              <a:defRPr lang="nl-NL" sz="2000"/>
            </a:lvl1pPr>
            <a:lvl2pPr marL="914400" indent="-457200">
              <a:spcBef>
                <a:spcPts val="1800"/>
              </a:spcBef>
              <a:buFont typeface="+mj-lt"/>
              <a:buAutoNum type="alphaLcPeriod"/>
              <a:defRPr lang="nl-NL" sz="2000"/>
            </a:lvl2pPr>
            <a:lvl3pPr marL="1371600" indent="-457200">
              <a:spcBef>
                <a:spcPts val="1800"/>
              </a:spcBef>
              <a:buFont typeface="+mj-lt"/>
              <a:buAutoNum type="arabicParenR"/>
              <a:defRPr lang="nl-NL" sz="2000"/>
            </a:lvl3pPr>
            <a:lvl4pPr marL="1371600" indent="0">
              <a:spcBef>
                <a:spcPts val="1800"/>
              </a:spcBef>
              <a:buFont typeface="+mj-lt"/>
              <a:buNone/>
              <a:defRPr lang="nl-NL" sz="2000"/>
            </a:lvl4pPr>
            <a:lvl5pPr marL="2286000" indent="-457200">
              <a:spcBef>
                <a:spcPts val="1800"/>
              </a:spcBef>
              <a:buFont typeface="+mj-lt"/>
              <a:buAutoNum type="arabicPeriod"/>
              <a:defRPr lang="nl-NL" sz="2000"/>
            </a:lvl5pPr>
          </a:lstStyle>
          <a:p>
            <a:pPr lvl="0" rtl="0"/>
            <a:r>
              <a:rPr lang="nl-NL"/>
              <a:t>Klik om inhoud toe te voegen</a:t>
            </a:r>
          </a:p>
          <a:p>
            <a:pPr lvl="1" rtl="0"/>
            <a:r>
              <a:rPr lang="nl-NL"/>
              <a:t>Tweede niveau</a:t>
            </a:r>
          </a:p>
          <a:p>
            <a:pPr lvl="2" rtl="0"/>
            <a:r>
              <a:rPr lang="nl-NL"/>
              <a:t>Derde niveau</a:t>
            </a:r>
          </a:p>
          <a:p>
            <a:pPr lvl="3" rtl="0"/>
            <a:endParaRPr lang="nl-NL" dirty="0"/>
          </a:p>
        </p:txBody>
      </p:sp>
      <p:sp>
        <p:nvSpPr>
          <p:cNvPr id="2" name="Tijdelijke aanduiding voor inhoud 5">
            <a:extLst>
              <a:ext uri="{FF2B5EF4-FFF2-40B4-BE49-F238E27FC236}">
                <a16:creationId xmlns:a16="http://schemas.microsoft.com/office/drawing/2014/main" id="{3AC171DA-232D-44C1-6B93-40BACB298F4B}"/>
              </a:ext>
            </a:extLst>
          </p:cNvPr>
          <p:cNvSpPr>
            <a:spLocks noGrp="1"/>
          </p:cNvSpPr>
          <p:nvPr>
            <p:ph sz="quarter" idx="15" hasCustomPrompt="1"/>
          </p:nvPr>
        </p:nvSpPr>
        <p:spPr>
          <a:xfrm>
            <a:off x="594360" y="2810595"/>
            <a:ext cx="5198269" cy="3319513"/>
          </a:xfrm>
        </p:spPr>
        <p:txBody>
          <a:bodyPr lIns="0" tIns="45720" rIns="0" bIns="0" rtlCol="0">
            <a:normAutofit/>
          </a:bodyPr>
          <a:lstStyle>
            <a:lvl1pPr marL="0" indent="0">
              <a:spcBef>
                <a:spcPts val="1800"/>
              </a:spcBef>
              <a:buFont typeface="Arial" panose="020B0604020202020204" pitchFamily="34" charset="0"/>
              <a:buNone/>
              <a:defRPr lang="nl-NL" sz="2000"/>
            </a:lvl1pPr>
            <a:lvl2pPr marL="283464" indent="-283464">
              <a:spcBef>
                <a:spcPts val="1800"/>
              </a:spcBef>
              <a:defRPr lang="nl-NL" sz="2000"/>
            </a:lvl2pPr>
            <a:lvl3pPr marL="548640" indent="-283464">
              <a:spcBef>
                <a:spcPts val="1800"/>
              </a:spcBef>
              <a:defRPr lang="nl-NL" sz="2000"/>
            </a:lvl3pPr>
            <a:lvl4pPr marL="822960" indent="-283464">
              <a:spcBef>
                <a:spcPts val="1800"/>
              </a:spcBef>
              <a:defRPr lang="nl-NL" sz="2000"/>
            </a:lvl4pPr>
            <a:lvl5pPr marL="1005840" indent="-283464">
              <a:spcBef>
                <a:spcPts val="1800"/>
              </a:spcBef>
              <a:defRPr lang="nl-NL" sz="2000"/>
            </a:lvl5pPr>
          </a:lstStyle>
          <a:p>
            <a:pPr lvl="0" rtl="0"/>
            <a:r>
              <a:rPr lang="nl-NL"/>
              <a:t>Klik om inhoud toe te voegen</a:t>
            </a:r>
          </a:p>
          <a:p>
            <a:pPr lvl="1" rtl="0"/>
            <a:r>
              <a:rPr lang="nl-NL"/>
              <a:t>Tweede niveau</a:t>
            </a:r>
          </a:p>
          <a:p>
            <a:pPr lvl="2" rtl="0"/>
            <a:r>
              <a:rPr lang="nl-NL"/>
              <a:t>Derde niveau</a:t>
            </a:r>
          </a:p>
          <a:p>
            <a:pPr lvl="3" rtl="0"/>
            <a:r>
              <a:rPr lang="nl-NL"/>
              <a:t>Vierde niveau</a:t>
            </a:r>
          </a:p>
          <a:p>
            <a:pPr lvl="4" rtl="0"/>
            <a:r>
              <a:rPr lang="nl-NL"/>
              <a:t>Vijfde niveau</a:t>
            </a:r>
          </a:p>
        </p:txBody>
      </p:sp>
      <p:sp>
        <p:nvSpPr>
          <p:cNvPr id="10" name="Tijdelijke aanduiding voor dianumm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rtlCol="0"/>
          <a:lstStyle>
            <a:defPPr>
              <a:defRPr lang="nl-NL"/>
            </a:defPPr>
          </a:lstStyle>
          <a:p>
            <a:pPr rtl="0"/>
            <a:fld id="{294A09A9-5501-47C1-A89A-A340965A2BE2}" type="slidenum">
              <a:rPr lang="nl-NL" smtClean="0"/>
              <a:pPr rtl="0"/>
              <a:t>‹nr.›</a:t>
            </a:fld>
            <a:endParaRPr lang="nl-NL" dirty="0">
              <a:latin typeface="+mn-lt"/>
            </a:endParaRPr>
          </a:p>
        </p:txBody>
      </p:sp>
      <p:sp>
        <p:nvSpPr>
          <p:cNvPr id="8" name="Tijdelijke aanduiding voor datum 7">
            <a:extLst>
              <a:ext uri="{FF2B5EF4-FFF2-40B4-BE49-F238E27FC236}">
                <a16:creationId xmlns:a16="http://schemas.microsoft.com/office/drawing/2014/main" id="{C5EA2E64-5690-A56B-7051-476EC7BADA55}"/>
              </a:ext>
            </a:extLst>
          </p:cNvPr>
          <p:cNvSpPr>
            <a:spLocks noGrp="1"/>
          </p:cNvSpPr>
          <p:nvPr>
            <p:ph type="dt" sz="half" idx="11"/>
          </p:nvPr>
        </p:nvSpPr>
        <p:spPr/>
        <p:txBody>
          <a:bodyPr rtlCol="0"/>
          <a:lstStyle>
            <a:defPPr>
              <a:defRPr lang="nl-NL"/>
            </a:defPPr>
          </a:lstStyle>
          <a:p>
            <a:pPr rtl="0"/>
            <a:endParaRPr lang="nl-NL" dirty="0">
              <a:latin typeface="+mn-lt"/>
            </a:endParaRPr>
          </a:p>
        </p:txBody>
      </p:sp>
    </p:spTree>
    <p:extLst>
      <p:ext uri="{BB962C8B-B14F-4D97-AF65-F5344CB8AC3E}">
        <p14:creationId xmlns:p14="http://schemas.microsoft.com/office/powerpoint/2010/main" val="554606805"/>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el, inhoud en afbeelding">
    <p:bg>
      <p:bgPr>
        <a:solidFill>
          <a:schemeClr val="tx1"/>
        </a:solidFill>
        <a:effectLst/>
      </p:bgPr>
    </p:bg>
    <p:spTree>
      <p:nvGrpSpPr>
        <p:cNvPr id="1" name=""/>
        <p:cNvGrpSpPr/>
        <p:nvPr/>
      </p:nvGrpSpPr>
      <p:grpSpPr>
        <a:xfrm>
          <a:off x="0" y="0"/>
          <a:ext cx="0" cy="0"/>
          <a:chOff x="0" y="0"/>
          <a:chExt cx="0" cy="0"/>
        </a:xfrm>
      </p:grpSpPr>
      <p:sp>
        <p:nvSpPr>
          <p:cNvPr id="16" name="Titel 1">
            <a:extLst>
              <a:ext uri="{FF2B5EF4-FFF2-40B4-BE49-F238E27FC236}">
                <a16:creationId xmlns:a16="http://schemas.microsoft.com/office/drawing/2014/main" id="{109B023A-F28F-184D-BA48-3F1C0502AE0A}"/>
              </a:ext>
            </a:extLst>
          </p:cNvPr>
          <p:cNvSpPr>
            <a:spLocks noGrp="1"/>
          </p:cNvSpPr>
          <p:nvPr>
            <p:ph type="title" hasCustomPrompt="1"/>
          </p:nvPr>
        </p:nvSpPr>
        <p:spPr>
          <a:xfrm>
            <a:off x="575310" y="278129"/>
            <a:ext cx="5063490" cy="2354026"/>
          </a:xfrm>
          <a:prstGeom prst="rect">
            <a:avLst/>
          </a:prstGeom>
        </p:spPr>
        <p:txBody>
          <a:bodyPr lIns="0" tIns="0" rIns="0" bIns="0" rtlCol="0" anchor="b" anchorCtr="0">
            <a:noAutofit/>
          </a:bodyPr>
          <a:lstStyle>
            <a:lvl1pPr>
              <a:defRPr lang="nl-NL" sz="4400" b="1" i="0">
                <a:solidFill>
                  <a:schemeClr val="bg1"/>
                </a:solidFill>
                <a:latin typeface="+mj-lt"/>
              </a:defRPr>
            </a:lvl1pPr>
          </a:lstStyle>
          <a:p>
            <a:pPr rtl="0"/>
            <a:r>
              <a:rPr lang="nl-NL"/>
              <a:t>Klik om titel toe te voegen </a:t>
            </a:r>
          </a:p>
        </p:txBody>
      </p:sp>
      <p:sp>
        <p:nvSpPr>
          <p:cNvPr id="3" name="Tijdelijke aanduiding voor inhoud 5">
            <a:extLst>
              <a:ext uri="{FF2B5EF4-FFF2-40B4-BE49-F238E27FC236}">
                <a16:creationId xmlns:a16="http://schemas.microsoft.com/office/drawing/2014/main" id="{1EF4505D-6803-3813-7738-049963427819}"/>
              </a:ext>
            </a:extLst>
          </p:cNvPr>
          <p:cNvSpPr>
            <a:spLocks noGrp="1"/>
          </p:cNvSpPr>
          <p:nvPr>
            <p:ph sz="quarter" idx="16" hasCustomPrompt="1"/>
          </p:nvPr>
        </p:nvSpPr>
        <p:spPr>
          <a:xfrm>
            <a:off x="594360" y="3279579"/>
            <a:ext cx="5044440" cy="2994415"/>
          </a:xfrm>
        </p:spPr>
        <p:txBody>
          <a:bodyPr lIns="0" tIns="228600" rIns="0" bIns="0" rtlCol="0">
            <a:normAutofit/>
          </a:bodyPr>
          <a:lstStyle>
            <a:lvl1pPr marL="0" indent="0">
              <a:spcBef>
                <a:spcPts val="1800"/>
              </a:spcBef>
              <a:buFont typeface="Arial" panose="020B0604020202020204" pitchFamily="34" charset="0"/>
              <a:buNone/>
              <a:defRPr lang="nl-NL" sz="2000"/>
            </a:lvl1pPr>
            <a:lvl2pPr indent="-283464">
              <a:spcBef>
                <a:spcPts val="1800"/>
              </a:spcBef>
              <a:defRPr lang="nl-NL" sz="2000"/>
            </a:lvl2pPr>
            <a:lvl3pPr indent="-283464">
              <a:spcBef>
                <a:spcPts val="1800"/>
              </a:spcBef>
              <a:defRPr lang="nl-NL" sz="2000"/>
            </a:lvl3pPr>
            <a:lvl4pPr indent="-283464">
              <a:spcBef>
                <a:spcPts val="1800"/>
              </a:spcBef>
              <a:defRPr lang="nl-NL" sz="2000"/>
            </a:lvl4pPr>
            <a:lvl5pPr indent="-283464">
              <a:spcBef>
                <a:spcPts val="1800"/>
              </a:spcBef>
              <a:defRPr lang="nl-NL" sz="2000"/>
            </a:lvl5pPr>
          </a:lstStyle>
          <a:p>
            <a:pPr lvl="0" rtl="0"/>
            <a:r>
              <a:rPr lang="nl-NL"/>
              <a:t>Klik om inhoud toe te voegen</a:t>
            </a:r>
          </a:p>
          <a:p>
            <a:pPr lvl="1" rtl="0"/>
            <a:r>
              <a:rPr lang="nl-NL"/>
              <a:t>Tweede niveau</a:t>
            </a:r>
          </a:p>
          <a:p>
            <a:pPr lvl="2" rtl="0"/>
            <a:r>
              <a:rPr lang="nl-NL"/>
              <a:t>Derde niveau</a:t>
            </a:r>
          </a:p>
          <a:p>
            <a:pPr lvl="3" rtl="0"/>
            <a:r>
              <a:rPr lang="nl-NL"/>
              <a:t>Vierde niveau</a:t>
            </a:r>
          </a:p>
          <a:p>
            <a:pPr lvl="4" rtl="0"/>
            <a:r>
              <a:rPr lang="nl-NL"/>
              <a:t>Vijfde niveau</a:t>
            </a:r>
          </a:p>
        </p:txBody>
      </p:sp>
      <p:cxnSp>
        <p:nvCxnSpPr>
          <p:cNvPr id="4" name="Rechte verbindingslijn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594360" y="2997459"/>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12" name="Tijdelijke aanduiding voor afbeelding 11">
            <a:extLst>
              <a:ext uri="{FF2B5EF4-FFF2-40B4-BE49-F238E27FC236}">
                <a16:creationId xmlns:a16="http://schemas.microsoft.com/office/drawing/2014/main" id="{4658637A-5D36-6127-19BC-C203E23FA49F}"/>
              </a:ext>
            </a:extLst>
          </p:cNvPr>
          <p:cNvSpPr>
            <a:spLocks noGrp="1"/>
          </p:cNvSpPr>
          <p:nvPr>
            <p:ph type="pic" sz="quarter" idx="15"/>
          </p:nvPr>
        </p:nvSpPr>
        <p:spPr>
          <a:xfrm>
            <a:off x="6096000" y="0"/>
            <a:ext cx="6118225" cy="6858000"/>
          </a:xfrm>
        </p:spPr>
        <p:txBody>
          <a:bodyPr rtlCol="0">
            <a:normAutofit/>
          </a:bodyPr>
          <a:lstStyle>
            <a:lvl1pPr marL="0" indent="0" algn="ctr">
              <a:buNone/>
              <a:defRPr lang="nl-NL" sz="2000">
                <a:solidFill>
                  <a:schemeClr val="bg1"/>
                </a:solidFill>
              </a:defRPr>
            </a:lvl1pPr>
          </a:lstStyle>
          <a:p>
            <a:pPr rtl="0"/>
            <a:r>
              <a:rPr lang="nl-NL"/>
              <a:t>Klik op het pictogram als u een afbeelding wilt toevoegen</a:t>
            </a:r>
          </a:p>
        </p:txBody>
      </p:sp>
      <p:sp>
        <p:nvSpPr>
          <p:cNvPr id="10" name="Tijdelijke aanduiding voor dianumm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rtlCol="0"/>
          <a:lstStyle>
            <a:defPPr>
              <a:defRPr lang="nl-NL"/>
            </a:defPPr>
          </a:lstStyle>
          <a:p>
            <a:pPr rtl="0"/>
            <a:fld id="{294A09A9-5501-47C1-A89A-A340965A2BE2}" type="slidenum">
              <a:rPr lang="nl-NL" smtClean="0"/>
              <a:pPr rtl="0"/>
              <a:t>‹nr.›</a:t>
            </a:fld>
            <a:endParaRPr lang="nl-NL" dirty="0">
              <a:latin typeface="+mn-lt"/>
            </a:endParaRPr>
          </a:p>
        </p:txBody>
      </p:sp>
      <p:sp>
        <p:nvSpPr>
          <p:cNvPr id="8" name="Tijdelijke aanduiding voor datum 7">
            <a:extLst>
              <a:ext uri="{FF2B5EF4-FFF2-40B4-BE49-F238E27FC236}">
                <a16:creationId xmlns:a16="http://schemas.microsoft.com/office/drawing/2014/main" id="{C5EA2E64-5690-A56B-7051-476EC7BADA55}"/>
              </a:ext>
            </a:extLst>
          </p:cNvPr>
          <p:cNvSpPr>
            <a:spLocks noGrp="1"/>
          </p:cNvSpPr>
          <p:nvPr>
            <p:ph type="dt" sz="half" idx="11"/>
          </p:nvPr>
        </p:nvSpPr>
        <p:spPr/>
        <p:txBody>
          <a:bodyPr rtlCol="0"/>
          <a:lstStyle>
            <a:defPPr>
              <a:defRPr lang="nl-NL"/>
            </a:defPPr>
          </a:lstStyle>
          <a:p>
            <a:pPr rtl="0"/>
            <a:endParaRPr lang="nl-NL" dirty="0">
              <a:latin typeface="+mn-lt"/>
            </a:endParaRPr>
          </a:p>
        </p:txBody>
      </p:sp>
    </p:spTree>
    <p:extLst>
      <p:ext uri="{BB962C8B-B14F-4D97-AF65-F5344CB8AC3E}">
        <p14:creationId xmlns:p14="http://schemas.microsoft.com/office/powerpoint/2010/main" val="1429319764"/>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el, inhoud en tabel">
    <p:bg>
      <p:bgPr>
        <a:solidFill>
          <a:schemeClr val="tx1"/>
        </a:solidFill>
        <a:effectLst/>
      </p:bgPr>
    </p:bg>
    <p:spTree>
      <p:nvGrpSpPr>
        <p:cNvPr id="1" name=""/>
        <p:cNvGrpSpPr/>
        <p:nvPr/>
      </p:nvGrpSpPr>
      <p:grpSpPr>
        <a:xfrm>
          <a:off x="0" y="0"/>
          <a:ext cx="0" cy="0"/>
          <a:chOff x="0" y="0"/>
          <a:chExt cx="0" cy="0"/>
        </a:xfrm>
      </p:grpSpPr>
      <p:grpSp>
        <p:nvGrpSpPr>
          <p:cNvPr id="5" name="Groep 4">
            <a:extLst>
              <a:ext uri="{FF2B5EF4-FFF2-40B4-BE49-F238E27FC236}">
                <a16:creationId xmlns:a16="http://schemas.microsoft.com/office/drawing/2014/main" id="{CF555767-B3D8-BD57-1D42-7F6E1E66892B}"/>
              </a:ext>
              <a:ext uri="{C183D7F6-B498-43B3-948B-1728B52AA6E4}">
                <adec:decorative xmlns:adec="http://schemas.microsoft.com/office/drawing/2017/decorative" val="1"/>
              </a:ext>
            </a:extLst>
          </p:cNvPr>
          <p:cNvGrpSpPr>
            <a:grpSpLocks/>
          </p:cNvGrpSpPr>
          <p:nvPr userDrawn="1"/>
        </p:nvGrpSpPr>
        <p:grpSpPr bwMode="auto">
          <a:xfrm rot="16200000" flipV="1">
            <a:off x="0" y="3900132"/>
            <a:ext cx="2959226" cy="2959226"/>
            <a:chOff x="0" y="12289"/>
            <a:chExt cx="3550" cy="3551"/>
          </a:xfrm>
        </p:grpSpPr>
        <p:sp>
          <p:nvSpPr>
            <p:cNvPr id="9" name="Vrije vorm 13">
              <a:extLst>
                <a:ext uri="{FF2B5EF4-FFF2-40B4-BE49-F238E27FC236}">
                  <a16:creationId xmlns:a16="http://schemas.microsoft.com/office/drawing/2014/main" id="{BC972B6D-098C-52F6-E990-52623B368FB1}"/>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dirty="0"/>
            </a:p>
          </p:txBody>
        </p:sp>
        <p:sp>
          <p:nvSpPr>
            <p:cNvPr id="15" name="Vrije vorm 14">
              <a:extLst>
                <a:ext uri="{FF2B5EF4-FFF2-40B4-BE49-F238E27FC236}">
                  <a16:creationId xmlns:a16="http://schemas.microsoft.com/office/drawing/2014/main" id="{3F0D3EE3-9A8C-531D-1EEE-1AFAB9F3BCAE}"/>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dirty="0"/>
            </a:p>
          </p:txBody>
        </p:sp>
        <p:sp>
          <p:nvSpPr>
            <p:cNvPr id="17" name="Vrije vorm 15">
              <a:extLst>
                <a:ext uri="{FF2B5EF4-FFF2-40B4-BE49-F238E27FC236}">
                  <a16:creationId xmlns:a16="http://schemas.microsoft.com/office/drawing/2014/main" id="{A2BE192C-1768-890B-EC1B-5ED6E1F82590}"/>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dirty="0"/>
            </a:p>
          </p:txBody>
        </p:sp>
      </p:grpSp>
      <p:sp>
        <p:nvSpPr>
          <p:cNvPr id="16" name="Titel 1">
            <a:extLst>
              <a:ext uri="{FF2B5EF4-FFF2-40B4-BE49-F238E27FC236}">
                <a16:creationId xmlns:a16="http://schemas.microsoft.com/office/drawing/2014/main" id="{109B023A-F28F-184D-BA48-3F1C0502AE0A}"/>
              </a:ext>
            </a:extLst>
          </p:cNvPr>
          <p:cNvSpPr>
            <a:spLocks noGrp="1"/>
          </p:cNvSpPr>
          <p:nvPr>
            <p:ph type="title" hasCustomPrompt="1"/>
          </p:nvPr>
        </p:nvSpPr>
        <p:spPr>
          <a:xfrm>
            <a:off x="3661409" y="4661717"/>
            <a:ext cx="7936230" cy="1380760"/>
          </a:xfrm>
          <a:prstGeom prst="rect">
            <a:avLst/>
          </a:prstGeom>
        </p:spPr>
        <p:txBody>
          <a:bodyPr lIns="0" tIns="0" rIns="0" bIns="0" rtlCol="0" anchor="b" anchorCtr="0">
            <a:noAutofit/>
          </a:bodyPr>
          <a:lstStyle>
            <a:lvl1pPr>
              <a:defRPr lang="nl-NL" sz="4400" b="1" i="0">
                <a:solidFill>
                  <a:schemeClr val="bg1"/>
                </a:solidFill>
                <a:latin typeface="+mj-lt"/>
              </a:defRPr>
            </a:lvl1pPr>
          </a:lstStyle>
          <a:p>
            <a:pPr rtl="0"/>
            <a:r>
              <a:rPr lang="nl-NL"/>
              <a:t>Klik om titel toe te voegen </a:t>
            </a:r>
          </a:p>
        </p:txBody>
      </p:sp>
      <p:cxnSp>
        <p:nvCxnSpPr>
          <p:cNvPr id="4" name="Rechte verbindingslijn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3670935" y="631317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7" name="Tijdelijke aanduiding voor inhoud 5">
            <a:extLst>
              <a:ext uri="{FF2B5EF4-FFF2-40B4-BE49-F238E27FC236}">
                <a16:creationId xmlns:a16="http://schemas.microsoft.com/office/drawing/2014/main" id="{8007FA9C-C4D5-89EC-C457-5F329A338E1E}"/>
              </a:ext>
            </a:extLst>
          </p:cNvPr>
          <p:cNvSpPr>
            <a:spLocks noGrp="1"/>
          </p:cNvSpPr>
          <p:nvPr>
            <p:ph sz="quarter" idx="14" hasCustomPrompt="1"/>
          </p:nvPr>
        </p:nvSpPr>
        <p:spPr>
          <a:xfrm>
            <a:off x="603885" y="584005"/>
            <a:ext cx="2825115" cy="3999060"/>
          </a:xfrm>
        </p:spPr>
        <p:txBody>
          <a:bodyPr lIns="0" tIns="274320" rtlCol="0">
            <a:normAutofit/>
          </a:bodyPr>
          <a:lstStyle>
            <a:lvl1pPr marL="0" indent="0">
              <a:spcBef>
                <a:spcPts val="1800"/>
              </a:spcBef>
              <a:buFont typeface="Arial" panose="020B0604020202020204" pitchFamily="34" charset="0"/>
              <a:buNone/>
              <a:defRPr lang="nl-NL" sz="2000"/>
            </a:lvl1pPr>
            <a:lvl2pPr marL="457200" indent="0">
              <a:spcBef>
                <a:spcPts val="1800"/>
              </a:spcBef>
              <a:buNone/>
              <a:defRPr lang="nl-NL" sz="2000"/>
            </a:lvl2pPr>
            <a:lvl3pPr marL="914400" indent="0">
              <a:spcBef>
                <a:spcPts val="1800"/>
              </a:spcBef>
              <a:buNone/>
              <a:defRPr lang="nl-NL" sz="2000"/>
            </a:lvl3pPr>
            <a:lvl4pPr marL="1371600" indent="0">
              <a:spcBef>
                <a:spcPts val="1800"/>
              </a:spcBef>
              <a:buNone/>
              <a:defRPr lang="nl-NL" sz="2000"/>
            </a:lvl4pPr>
            <a:lvl5pPr marL="1828800" indent="0">
              <a:spcBef>
                <a:spcPts val="1800"/>
              </a:spcBef>
              <a:buNone/>
              <a:defRPr lang="nl-NL" sz="2000"/>
            </a:lvl5pPr>
          </a:lstStyle>
          <a:p>
            <a:pPr lvl="0" rtl="0"/>
            <a:r>
              <a:rPr lang="nl-NL"/>
              <a:t>Klik om inhoud toe te voegen</a:t>
            </a:r>
          </a:p>
          <a:p>
            <a:pPr lvl="1" rtl="0"/>
            <a:r>
              <a:rPr lang="nl-NL"/>
              <a:t>Tweede niveau</a:t>
            </a:r>
          </a:p>
          <a:p>
            <a:pPr lvl="2" rtl="0"/>
            <a:r>
              <a:rPr lang="nl-NL"/>
              <a:t>Derde niveau</a:t>
            </a:r>
          </a:p>
          <a:p>
            <a:pPr lvl="3" rtl="0"/>
            <a:r>
              <a:rPr lang="nl-NL"/>
              <a:t>Vierde niveau</a:t>
            </a:r>
          </a:p>
          <a:p>
            <a:pPr lvl="4" rtl="0"/>
            <a:r>
              <a:rPr lang="nl-NL"/>
              <a:t>Vijfde niveau</a:t>
            </a:r>
          </a:p>
        </p:txBody>
      </p:sp>
      <p:sp>
        <p:nvSpPr>
          <p:cNvPr id="6" name="Tijdelijke aanduiding voor inhoud 5">
            <a:extLst>
              <a:ext uri="{FF2B5EF4-FFF2-40B4-BE49-F238E27FC236}">
                <a16:creationId xmlns:a16="http://schemas.microsoft.com/office/drawing/2014/main" id="{5BCAAA28-C292-C527-AD35-90836B8BB978}"/>
              </a:ext>
            </a:extLst>
          </p:cNvPr>
          <p:cNvSpPr>
            <a:spLocks noGrp="1"/>
          </p:cNvSpPr>
          <p:nvPr>
            <p:ph sz="quarter" idx="13" hasCustomPrompt="1"/>
          </p:nvPr>
        </p:nvSpPr>
        <p:spPr>
          <a:xfrm>
            <a:off x="3670934" y="584005"/>
            <a:ext cx="7926705" cy="3999060"/>
          </a:xfrm>
        </p:spPr>
        <p:txBody>
          <a:bodyPr lIns="0" rtlCol="0">
            <a:normAutofit/>
          </a:bodyPr>
          <a:lstStyle>
            <a:lvl1pPr marL="0" indent="0">
              <a:spcBef>
                <a:spcPts val="1800"/>
              </a:spcBef>
              <a:buNone/>
              <a:defRPr lang="nl-NL" sz="2000"/>
            </a:lvl1pPr>
            <a:lvl2pPr>
              <a:spcBef>
                <a:spcPts val="600"/>
              </a:spcBef>
              <a:defRPr lang="nl-NL" sz="2000"/>
            </a:lvl2pPr>
            <a:lvl3pPr>
              <a:spcBef>
                <a:spcPts val="1800"/>
              </a:spcBef>
              <a:defRPr lang="nl-NL" sz="2000"/>
            </a:lvl3pPr>
            <a:lvl4pPr>
              <a:spcBef>
                <a:spcPts val="1800"/>
              </a:spcBef>
              <a:defRPr lang="nl-NL" sz="2000"/>
            </a:lvl4pPr>
            <a:lvl5pPr>
              <a:spcBef>
                <a:spcPts val="1800"/>
              </a:spcBef>
              <a:defRPr lang="nl-NL" sz="2000"/>
            </a:lvl5pPr>
          </a:lstStyle>
          <a:p>
            <a:pPr lvl="0" rtl="0"/>
            <a:r>
              <a:rPr lang="nl-NL"/>
              <a:t>Klik om inhoud toe te voegen</a:t>
            </a:r>
          </a:p>
          <a:p>
            <a:pPr lvl="1" rtl="0"/>
            <a:r>
              <a:rPr lang="nl-NL"/>
              <a:t>Tweede niveau</a:t>
            </a:r>
          </a:p>
          <a:p>
            <a:pPr lvl="2" rtl="0"/>
            <a:r>
              <a:rPr lang="nl-NL"/>
              <a:t>Derde niveau</a:t>
            </a:r>
          </a:p>
          <a:p>
            <a:pPr lvl="3" rtl="0"/>
            <a:r>
              <a:rPr lang="nl-NL"/>
              <a:t>Vierde niveau</a:t>
            </a:r>
          </a:p>
          <a:p>
            <a:pPr lvl="4" rtl="0"/>
            <a:r>
              <a:rPr lang="nl-NL"/>
              <a:t>Vijfde niveau</a:t>
            </a:r>
          </a:p>
        </p:txBody>
      </p:sp>
      <p:sp>
        <p:nvSpPr>
          <p:cNvPr id="10" name="Tijdelijke aanduiding voor dianumm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rtlCol="0"/>
          <a:lstStyle>
            <a:defPPr>
              <a:defRPr lang="nl-NL"/>
            </a:defPPr>
          </a:lstStyle>
          <a:p>
            <a:pPr rtl="0"/>
            <a:fld id="{294A09A9-5501-47C1-A89A-A340965A2BE2}" type="slidenum">
              <a:rPr lang="nl-NL" smtClean="0"/>
              <a:pPr rtl="0"/>
              <a:t>‹nr.›</a:t>
            </a:fld>
            <a:endParaRPr lang="nl-NL" dirty="0">
              <a:latin typeface="+mn-lt"/>
            </a:endParaRPr>
          </a:p>
        </p:txBody>
      </p:sp>
      <p:sp>
        <p:nvSpPr>
          <p:cNvPr id="8" name="Tijdelijke aanduiding voor datum 7">
            <a:extLst>
              <a:ext uri="{FF2B5EF4-FFF2-40B4-BE49-F238E27FC236}">
                <a16:creationId xmlns:a16="http://schemas.microsoft.com/office/drawing/2014/main" id="{C5EA2E64-5690-A56B-7051-476EC7BADA55}"/>
              </a:ext>
            </a:extLst>
          </p:cNvPr>
          <p:cNvSpPr>
            <a:spLocks noGrp="1"/>
          </p:cNvSpPr>
          <p:nvPr>
            <p:ph type="dt" sz="half" idx="11"/>
          </p:nvPr>
        </p:nvSpPr>
        <p:spPr/>
        <p:txBody>
          <a:bodyPr rtlCol="0"/>
          <a:lstStyle>
            <a:defPPr>
              <a:defRPr lang="nl-NL"/>
            </a:defPPr>
          </a:lstStyle>
          <a:p>
            <a:pPr rtl="0"/>
            <a:endParaRPr lang="nl-NL" dirty="0">
              <a:latin typeface="+mn-lt"/>
            </a:endParaRPr>
          </a:p>
        </p:txBody>
      </p:sp>
    </p:spTree>
    <p:extLst>
      <p:ext uri="{BB962C8B-B14F-4D97-AF65-F5344CB8AC3E}">
        <p14:creationId xmlns:p14="http://schemas.microsoft.com/office/powerpoint/2010/main" val="2244329111"/>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el en twee inhoud">
    <p:bg>
      <p:bgPr>
        <a:solidFill>
          <a:schemeClr val="tx1"/>
        </a:solidFill>
        <a:effectLst/>
      </p:bgPr>
    </p:bg>
    <p:spTree>
      <p:nvGrpSpPr>
        <p:cNvPr id="1" name=""/>
        <p:cNvGrpSpPr/>
        <p:nvPr/>
      </p:nvGrpSpPr>
      <p:grpSpPr>
        <a:xfrm>
          <a:off x="0" y="0"/>
          <a:ext cx="0" cy="0"/>
          <a:chOff x="0" y="0"/>
          <a:chExt cx="0" cy="0"/>
        </a:xfrm>
      </p:grpSpPr>
      <p:grpSp>
        <p:nvGrpSpPr>
          <p:cNvPr id="11" name="Groep 10">
            <a:extLst>
              <a:ext uri="{FF2B5EF4-FFF2-40B4-BE49-F238E27FC236}">
                <a16:creationId xmlns:a16="http://schemas.microsoft.com/office/drawing/2014/main" id="{C97D5AF2-684A-4A8D-3D82-B57D7AC44677}"/>
              </a:ext>
              <a:ext uri="{C183D7F6-B498-43B3-948B-1728B52AA6E4}">
                <adec:decorative xmlns:adec="http://schemas.microsoft.com/office/drawing/2017/decorative" val="1"/>
              </a:ext>
            </a:extLst>
          </p:cNvPr>
          <p:cNvGrpSpPr>
            <a:grpSpLocks/>
          </p:cNvGrpSpPr>
          <p:nvPr userDrawn="1"/>
        </p:nvGrpSpPr>
        <p:grpSpPr bwMode="auto">
          <a:xfrm rot="10800000">
            <a:off x="8870040" y="0"/>
            <a:ext cx="3325208" cy="3325208"/>
            <a:chOff x="0" y="12289"/>
            <a:chExt cx="3550" cy="3551"/>
          </a:xfrm>
        </p:grpSpPr>
        <p:sp>
          <p:nvSpPr>
            <p:cNvPr id="12" name="Vrije vorm 4">
              <a:extLst>
                <a:ext uri="{FF2B5EF4-FFF2-40B4-BE49-F238E27FC236}">
                  <a16:creationId xmlns:a16="http://schemas.microsoft.com/office/drawing/2014/main" id="{8CF5F650-F8F0-F4FE-44DA-1F14ADE428B2}"/>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dirty="0"/>
            </a:p>
          </p:txBody>
        </p:sp>
        <p:sp>
          <p:nvSpPr>
            <p:cNvPr id="13" name="Vrije vorm 5">
              <a:extLst>
                <a:ext uri="{FF2B5EF4-FFF2-40B4-BE49-F238E27FC236}">
                  <a16:creationId xmlns:a16="http://schemas.microsoft.com/office/drawing/2014/main" id="{18870924-E47D-404F-59B5-BD1C58F7B04C}"/>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dirty="0"/>
            </a:p>
          </p:txBody>
        </p:sp>
        <p:sp>
          <p:nvSpPr>
            <p:cNvPr id="14" name="Vrije vorm 7">
              <a:extLst>
                <a:ext uri="{FF2B5EF4-FFF2-40B4-BE49-F238E27FC236}">
                  <a16:creationId xmlns:a16="http://schemas.microsoft.com/office/drawing/2014/main" id="{80806A65-E4FC-2F52-65B3-CC181E620C29}"/>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dirty="0"/>
            </a:p>
          </p:txBody>
        </p:sp>
      </p:grpSp>
      <p:sp>
        <p:nvSpPr>
          <p:cNvPr id="16" name="Titel 1">
            <a:extLst>
              <a:ext uri="{FF2B5EF4-FFF2-40B4-BE49-F238E27FC236}">
                <a16:creationId xmlns:a16="http://schemas.microsoft.com/office/drawing/2014/main" id="{109B023A-F28F-184D-BA48-3F1C0502AE0A}"/>
              </a:ext>
            </a:extLst>
          </p:cNvPr>
          <p:cNvSpPr>
            <a:spLocks noGrp="1"/>
          </p:cNvSpPr>
          <p:nvPr>
            <p:ph type="title" hasCustomPrompt="1"/>
          </p:nvPr>
        </p:nvSpPr>
        <p:spPr>
          <a:xfrm>
            <a:off x="594360" y="198408"/>
            <a:ext cx="10972800" cy="1574317"/>
          </a:xfrm>
          <a:prstGeom prst="rect">
            <a:avLst/>
          </a:prstGeom>
        </p:spPr>
        <p:txBody>
          <a:bodyPr lIns="0" tIns="0" rIns="0" bIns="0" rtlCol="0" anchor="b" anchorCtr="0">
            <a:noAutofit/>
          </a:bodyPr>
          <a:lstStyle>
            <a:lvl1pPr>
              <a:defRPr lang="nl-NL" sz="4400" b="1" i="0">
                <a:solidFill>
                  <a:schemeClr val="bg1"/>
                </a:solidFill>
                <a:latin typeface="+mj-lt"/>
              </a:defRPr>
            </a:lvl1pPr>
          </a:lstStyle>
          <a:p>
            <a:pPr rtl="0"/>
            <a:r>
              <a:rPr lang="nl-NL"/>
              <a:t>Klik om titel toe te voegen </a:t>
            </a:r>
          </a:p>
        </p:txBody>
      </p:sp>
      <p:cxnSp>
        <p:nvCxnSpPr>
          <p:cNvPr id="4" name="Rechte verbindingslijn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594360" y="214884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6" name="Tijdelijke aanduiding voor inhoud 5">
            <a:extLst>
              <a:ext uri="{FF2B5EF4-FFF2-40B4-BE49-F238E27FC236}">
                <a16:creationId xmlns:a16="http://schemas.microsoft.com/office/drawing/2014/main" id="{5BCAAA28-C292-C527-AD35-90836B8BB978}"/>
              </a:ext>
            </a:extLst>
          </p:cNvPr>
          <p:cNvSpPr>
            <a:spLocks noGrp="1"/>
          </p:cNvSpPr>
          <p:nvPr>
            <p:ph sz="quarter" idx="13" hasCustomPrompt="1"/>
          </p:nvPr>
        </p:nvSpPr>
        <p:spPr>
          <a:xfrm>
            <a:off x="595523" y="2676525"/>
            <a:ext cx="5746750" cy="3597470"/>
          </a:xfrm>
        </p:spPr>
        <p:txBody>
          <a:bodyPr lIns="0" rtlCol="0">
            <a:normAutofit/>
          </a:bodyPr>
          <a:lstStyle>
            <a:lvl1pPr marL="0" indent="0">
              <a:spcBef>
                <a:spcPts val="1800"/>
              </a:spcBef>
              <a:buNone/>
              <a:defRPr lang="nl-NL" sz="2000"/>
            </a:lvl1pPr>
            <a:lvl2pPr>
              <a:spcBef>
                <a:spcPts val="600"/>
              </a:spcBef>
              <a:defRPr lang="nl-NL" sz="2000"/>
            </a:lvl2pPr>
            <a:lvl3pPr>
              <a:spcBef>
                <a:spcPts val="1800"/>
              </a:spcBef>
              <a:defRPr lang="nl-NL" sz="2000"/>
            </a:lvl3pPr>
            <a:lvl4pPr>
              <a:spcBef>
                <a:spcPts val="1800"/>
              </a:spcBef>
              <a:defRPr lang="nl-NL" sz="2000"/>
            </a:lvl4pPr>
            <a:lvl5pPr>
              <a:spcBef>
                <a:spcPts val="1800"/>
              </a:spcBef>
              <a:defRPr lang="nl-NL" sz="2000"/>
            </a:lvl5pPr>
          </a:lstStyle>
          <a:p>
            <a:pPr lvl="0" rtl="0"/>
            <a:r>
              <a:rPr lang="nl-NL"/>
              <a:t>Klik om inhoud toe te voegen</a:t>
            </a:r>
          </a:p>
          <a:p>
            <a:pPr lvl="1" rtl="0"/>
            <a:r>
              <a:rPr lang="nl-NL"/>
              <a:t>Tweede niveau</a:t>
            </a:r>
          </a:p>
          <a:p>
            <a:pPr lvl="2" rtl="0"/>
            <a:r>
              <a:rPr lang="nl-NL"/>
              <a:t>Derde niveau</a:t>
            </a:r>
          </a:p>
          <a:p>
            <a:pPr lvl="3" rtl="0"/>
            <a:r>
              <a:rPr lang="nl-NL"/>
              <a:t>Vierde niveau</a:t>
            </a:r>
          </a:p>
          <a:p>
            <a:pPr lvl="4" rtl="0"/>
            <a:r>
              <a:rPr lang="nl-NL"/>
              <a:t>Vijfde niveau</a:t>
            </a:r>
          </a:p>
        </p:txBody>
      </p:sp>
      <p:sp>
        <p:nvSpPr>
          <p:cNvPr id="7" name="Tijdelijke aanduiding voor inhoud 5">
            <a:extLst>
              <a:ext uri="{FF2B5EF4-FFF2-40B4-BE49-F238E27FC236}">
                <a16:creationId xmlns:a16="http://schemas.microsoft.com/office/drawing/2014/main" id="{8007FA9C-C4D5-89EC-C457-5F329A338E1E}"/>
              </a:ext>
            </a:extLst>
          </p:cNvPr>
          <p:cNvSpPr>
            <a:spLocks noGrp="1"/>
          </p:cNvSpPr>
          <p:nvPr>
            <p:ph sz="quarter" idx="14" hasCustomPrompt="1"/>
          </p:nvPr>
        </p:nvSpPr>
        <p:spPr>
          <a:xfrm>
            <a:off x="7620000" y="2676525"/>
            <a:ext cx="3947160" cy="3597470"/>
          </a:xfrm>
        </p:spPr>
        <p:txBody>
          <a:bodyPr lIns="0" rtlCol="0">
            <a:normAutofit/>
          </a:bodyPr>
          <a:lstStyle>
            <a:lvl1pPr marL="342900" indent="-342900">
              <a:spcBef>
                <a:spcPts val="1800"/>
              </a:spcBef>
              <a:buFont typeface="Arial" panose="020B0604020202020204" pitchFamily="34" charset="0"/>
              <a:buChar char="•"/>
              <a:defRPr lang="nl-NL" sz="2000"/>
            </a:lvl1pPr>
            <a:lvl2pPr>
              <a:spcBef>
                <a:spcPts val="1800"/>
              </a:spcBef>
              <a:defRPr lang="nl-NL" sz="2000"/>
            </a:lvl2pPr>
            <a:lvl3pPr>
              <a:spcBef>
                <a:spcPts val="1800"/>
              </a:spcBef>
              <a:defRPr lang="nl-NL" sz="2000"/>
            </a:lvl3pPr>
            <a:lvl4pPr>
              <a:spcBef>
                <a:spcPts val="1800"/>
              </a:spcBef>
              <a:defRPr lang="nl-NL" sz="2000"/>
            </a:lvl4pPr>
            <a:lvl5pPr>
              <a:spcBef>
                <a:spcPts val="1800"/>
              </a:spcBef>
              <a:defRPr lang="nl-NL" sz="2000"/>
            </a:lvl5pPr>
          </a:lstStyle>
          <a:p>
            <a:pPr lvl="0" rtl="0"/>
            <a:r>
              <a:rPr lang="nl-NL"/>
              <a:t>Klik om inhoud toe te voegen</a:t>
            </a:r>
          </a:p>
          <a:p>
            <a:pPr lvl="1" rtl="0"/>
            <a:r>
              <a:rPr lang="nl-NL"/>
              <a:t>Tweede niveau</a:t>
            </a:r>
          </a:p>
          <a:p>
            <a:pPr lvl="2" rtl="0"/>
            <a:r>
              <a:rPr lang="nl-NL"/>
              <a:t>Derde niveau</a:t>
            </a:r>
          </a:p>
          <a:p>
            <a:pPr lvl="3" rtl="0"/>
            <a:r>
              <a:rPr lang="nl-NL"/>
              <a:t>Vierde niveau</a:t>
            </a:r>
          </a:p>
          <a:p>
            <a:pPr lvl="4" rtl="0"/>
            <a:r>
              <a:rPr lang="nl-NL"/>
              <a:t>Vijfde niveau</a:t>
            </a:r>
          </a:p>
        </p:txBody>
      </p:sp>
      <p:sp>
        <p:nvSpPr>
          <p:cNvPr id="8" name="Tijdelijke aanduiding voor datum 7">
            <a:extLst>
              <a:ext uri="{FF2B5EF4-FFF2-40B4-BE49-F238E27FC236}">
                <a16:creationId xmlns:a16="http://schemas.microsoft.com/office/drawing/2014/main" id="{C5EA2E64-5690-A56B-7051-476EC7BADA55}"/>
              </a:ext>
            </a:extLst>
          </p:cNvPr>
          <p:cNvSpPr>
            <a:spLocks noGrp="1"/>
          </p:cNvSpPr>
          <p:nvPr>
            <p:ph type="dt" sz="half" idx="11"/>
          </p:nvPr>
        </p:nvSpPr>
        <p:spPr/>
        <p:txBody>
          <a:bodyPr rtlCol="0"/>
          <a:lstStyle>
            <a:defPPr>
              <a:defRPr lang="nl-NL"/>
            </a:defPPr>
          </a:lstStyle>
          <a:p>
            <a:pPr rtl="0"/>
            <a:endParaRPr lang="nl-NL" dirty="0">
              <a:latin typeface="+mn-lt"/>
            </a:endParaRPr>
          </a:p>
        </p:txBody>
      </p:sp>
      <p:sp>
        <p:nvSpPr>
          <p:cNvPr id="10" name="Tijdelijke aanduiding voor dianumm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rtlCol="0"/>
          <a:lstStyle>
            <a:defPPr>
              <a:defRPr lang="nl-NL"/>
            </a:defPPr>
          </a:lstStyle>
          <a:p>
            <a:pPr rtl="0"/>
            <a:fld id="{294A09A9-5501-47C1-A89A-A340965A2BE2}" type="slidenum">
              <a:rPr lang="nl-NL" smtClean="0"/>
              <a:pPr rtl="0"/>
              <a:t>‹nr.›</a:t>
            </a:fld>
            <a:endParaRPr lang="nl-NL" dirty="0">
              <a:latin typeface="+mn-lt"/>
            </a:endParaRPr>
          </a:p>
        </p:txBody>
      </p:sp>
    </p:spTree>
    <p:extLst>
      <p:ext uri="{BB962C8B-B14F-4D97-AF65-F5344CB8AC3E}">
        <p14:creationId xmlns:p14="http://schemas.microsoft.com/office/powerpoint/2010/main" val="649744719"/>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abel 2">
    <p:bg>
      <p:bgPr>
        <a:solidFill>
          <a:schemeClr val="tx1"/>
        </a:solidFill>
        <a:effectLst/>
      </p:bgPr>
    </p:bg>
    <p:spTree>
      <p:nvGrpSpPr>
        <p:cNvPr id="1" name=""/>
        <p:cNvGrpSpPr/>
        <p:nvPr/>
      </p:nvGrpSpPr>
      <p:grpSpPr>
        <a:xfrm>
          <a:off x="0" y="0"/>
          <a:ext cx="0" cy="0"/>
          <a:chOff x="0" y="0"/>
          <a:chExt cx="0" cy="0"/>
        </a:xfrm>
      </p:grpSpPr>
      <p:sp>
        <p:nvSpPr>
          <p:cNvPr id="16" name="Titel 1">
            <a:extLst>
              <a:ext uri="{FF2B5EF4-FFF2-40B4-BE49-F238E27FC236}">
                <a16:creationId xmlns:a16="http://schemas.microsoft.com/office/drawing/2014/main" id="{109B023A-F28F-184D-BA48-3F1C0502AE0A}"/>
              </a:ext>
            </a:extLst>
          </p:cNvPr>
          <p:cNvSpPr>
            <a:spLocks noGrp="1"/>
          </p:cNvSpPr>
          <p:nvPr>
            <p:ph type="title" hasCustomPrompt="1"/>
          </p:nvPr>
        </p:nvSpPr>
        <p:spPr>
          <a:xfrm>
            <a:off x="594360" y="202400"/>
            <a:ext cx="10972800" cy="1570325"/>
          </a:xfrm>
          <a:prstGeom prst="rect">
            <a:avLst/>
          </a:prstGeom>
        </p:spPr>
        <p:txBody>
          <a:bodyPr lIns="0" tIns="0" rIns="0" bIns="0" rtlCol="0" anchor="b" anchorCtr="0">
            <a:noAutofit/>
          </a:bodyPr>
          <a:lstStyle>
            <a:lvl1pPr>
              <a:defRPr lang="nl-NL" sz="4400" b="1" i="0">
                <a:solidFill>
                  <a:schemeClr val="bg1"/>
                </a:solidFill>
                <a:latin typeface="+mj-lt"/>
              </a:defRPr>
            </a:lvl1pPr>
          </a:lstStyle>
          <a:p>
            <a:pPr rtl="0"/>
            <a:r>
              <a:rPr lang="nl-NL"/>
              <a:t>Klik om titel toe te voegen </a:t>
            </a:r>
          </a:p>
        </p:txBody>
      </p:sp>
      <p:sp>
        <p:nvSpPr>
          <p:cNvPr id="9" name="Tijdelijke aanduiding voor tabel 2">
            <a:extLst>
              <a:ext uri="{FF2B5EF4-FFF2-40B4-BE49-F238E27FC236}">
                <a16:creationId xmlns:a16="http://schemas.microsoft.com/office/drawing/2014/main" id="{1506B022-475A-6647-98FF-D5C319A0C7C4}"/>
              </a:ext>
            </a:extLst>
          </p:cNvPr>
          <p:cNvSpPr>
            <a:spLocks noGrp="1"/>
          </p:cNvSpPr>
          <p:nvPr>
            <p:ph type="tbl" sz="quarter" idx="10"/>
          </p:nvPr>
        </p:nvSpPr>
        <p:spPr>
          <a:xfrm>
            <a:off x="594360" y="2628629"/>
            <a:ext cx="10972800" cy="3636740"/>
          </a:xfrm>
        </p:spPr>
        <p:txBody>
          <a:bodyPr rtlCol="0">
            <a:noAutofit/>
          </a:bodyPr>
          <a:lstStyle>
            <a:lvl1pPr>
              <a:defRPr lang="nl-NL"/>
            </a:lvl1pPr>
          </a:lstStyle>
          <a:p>
            <a:pPr rtl="0"/>
            <a:r>
              <a:rPr lang="nl-NL"/>
              <a:t>Klik op het pictogram als u een tabel wilt toevoegen</a:t>
            </a:r>
          </a:p>
        </p:txBody>
      </p:sp>
      <p:sp>
        <p:nvSpPr>
          <p:cNvPr id="10" name="Tijdelijke aanduiding voor dianumm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rtlCol="0"/>
          <a:lstStyle>
            <a:defPPr>
              <a:defRPr lang="nl-NL"/>
            </a:defPPr>
          </a:lstStyle>
          <a:p>
            <a:pPr rtl="0"/>
            <a:fld id="{294A09A9-5501-47C1-A89A-A340965A2BE2}" type="slidenum">
              <a:rPr lang="nl-NL" smtClean="0"/>
              <a:pPr rtl="0"/>
              <a:t>‹nr.›</a:t>
            </a:fld>
            <a:endParaRPr lang="nl-NL" dirty="0">
              <a:latin typeface="+mn-lt"/>
            </a:endParaRPr>
          </a:p>
        </p:txBody>
      </p:sp>
      <p:sp>
        <p:nvSpPr>
          <p:cNvPr id="8" name="Tijdelijke aanduiding voor datum 7">
            <a:extLst>
              <a:ext uri="{FF2B5EF4-FFF2-40B4-BE49-F238E27FC236}">
                <a16:creationId xmlns:a16="http://schemas.microsoft.com/office/drawing/2014/main" id="{C5EA2E64-5690-A56B-7051-476EC7BADA55}"/>
              </a:ext>
            </a:extLst>
          </p:cNvPr>
          <p:cNvSpPr>
            <a:spLocks noGrp="1"/>
          </p:cNvSpPr>
          <p:nvPr>
            <p:ph type="dt" sz="half" idx="11"/>
          </p:nvPr>
        </p:nvSpPr>
        <p:spPr/>
        <p:txBody>
          <a:bodyPr rtlCol="0"/>
          <a:lstStyle>
            <a:defPPr>
              <a:defRPr lang="nl-NL"/>
            </a:defPPr>
          </a:lstStyle>
          <a:p>
            <a:pPr rtl="0"/>
            <a:endParaRPr lang="nl-NL" dirty="0">
              <a:latin typeface="+mn-lt"/>
            </a:endParaRPr>
          </a:p>
        </p:txBody>
      </p:sp>
      <p:cxnSp>
        <p:nvCxnSpPr>
          <p:cNvPr id="4" name="Rechte verbindingslijn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594360" y="214884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10410957"/>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el 3">
    <p:bg>
      <p:bgPr>
        <a:solidFill>
          <a:schemeClr val="tx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3B6987D-0137-DE42-B76B-FF621E808D90}"/>
              </a:ext>
            </a:extLst>
          </p:cNvPr>
          <p:cNvSpPr>
            <a:spLocks noGrp="1"/>
          </p:cNvSpPr>
          <p:nvPr>
            <p:ph type="ctrTitle" hasCustomPrompt="1"/>
          </p:nvPr>
        </p:nvSpPr>
        <p:spPr>
          <a:xfrm>
            <a:off x="594360" y="411479"/>
            <a:ext cx="5486400" cy="3291840"/>
          </a:xfrm>
          <a:prstGeom prst="rect">
            <a:avLst/>
          </a:prstGeom>
        </p:spPr>
        <p:txBody>
          <a:bodyPr lIns="0" tIns="0" rIns="0" bIns="0" rtlCol="0" anchor="b">
            <a:noAutofit/>
          </a:bodyPr>
          <a:lstStyle>
            <a:lvl1pPr algn="l">
              <a:lnSpc>
                <a:spcPct val="80000"/>
              </a:lnSpc>
              <a:defRPr lang="nl-NL" sz="6000" b="1" i="0" spc="100" baseline="0">
                <a:solidFill>
                  <a:schemeClr val="bg1"/>
                </a:solidFill>
                <a:latin typeface="+mj-lt"/>
              </a:defRPr>
            </a:lvl1pPr>
          </a:lstStyle>
          <a:p>
            <a:pPr rtl="0"/>
            <a:r>
              <a:rPr lang="nl-NL"/>
              <a:t>Klik om titel toe te voegen </a:t>
            </a:r>
          </a:p>
        </p:txBody>
      </p:sp>
      <p:grpSp>
        <p:nvGrpSpPr>
          <p:cNvPr id="9" name="Groep 8">
            <a:extLst>
              <a:ext uri="{FF2B5EF4-FFF2-40B4-BE49-F238E27FC236}">
                <a16:creationId xmlns:a16="http://schemas.microsoft.com/office/drawing/2014/main" id="{C26C18C3-ED25-DD4B-BA72-24932D54DE37}"/>
              </a:ext>
              <a:ext uri="{C183D7F6-B498-43B3-948B-1728B52AA6E4}">
                <adec:decorative xmlns:adec="http://schemas.microsoft.com/office/drawing/2017/decorative" val="1"/>
              </a:ext>
            </a:extLst>
          </p:cNvPr>
          <p:cNvGrpSpPr>
            <a:grpSpLocks/>
          </p:cNvGrpSpPr>
          <p:nvPr userDrawn="1"/>
        </p:nvGrpSpPr>
        <p:grpSpPr bwMode="auto">
          <a:xfrm flipH="1" flipV="1">
            <a:off x="6092752" y="0"/>
            <a:ext cx="6099248" cy="6099248"/>
            <a:chOff x="0" y="12289"/>
            <a:chExt cx="3550" cy="3551"/>
          </a:xfrm>
        </p:grpSpPr>
        <p:sp>
          <p:nvSpPr>
            <p:cNvPr id="10" name="Vrije vorm 9">
              <a:extLst>
                <a:ext uri="{FF2B5EF4-FFF2-40B4-BE49-F238E27FC236}">
                  <a16:creationId xmlns:a16="http://schemas.microsoft.com/office/drawing/2014/main" id="{C07CC263-2515-F147-8CC5-F8E9FF9FA8E4}"/>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dirty="0"/>
            </a:p>
          </p:txBody>
        </p:sp>
        <p:sp>
          <p:nvSpPr>
            <p:cNvPr id="11" name="Vrije vorm 10">
              <a:extLst>
                <a:ext uri="{FF2B5EF4-FFF2-40B4-BE49-F238E27FC236}">
                  <a16:creationId xmlns:a16="http://schemas.microsoft.com/office/drawing/2014/main" id="{43B40037-7481-524B-8685-404D965690F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dirty="0"/>
            </a:p>
          </p:txBody>
        </p:sp>
        <p:sp>
          <p:nvSpPr>
            <p:cNvPr id="12" name="Vrije vorm 11">
              <a:extLst>
                <a:ext uri="{FF2B5EF4-FFF2-40B4-BE49-F238E27FC236}">
                  <a16:creationId xmlns:a16="http://schemas.microsoft.com/office/drawing/2014/main" id="{7B759713-8408-EE47-9394-3DA6F5E4B624}"/>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dirty="0"/>
            </a:p>
          </p:txBody>
        </p:sp>
      </p:grpSp>
      <p:sp>
        <p:nvSpPr>
          <p:cNvPr id="18" name="Tijdelijke aanduiding voor tekst 29">
            <a:extLst>
              <a:ext uri="{FF2B5EF4-FFF2-40B4-BE49-F238E27FC236}">
                <a16:creationId xmlns:a16="http://schemas.microsoft.com/office/drawing/2014/main" id="{276A9CD7-E675-3048-86D3-3546A2F6B456}"/>
              </a:ext>
            </a:extLst>
          </p:cNvPr>
          <p:cNvSpPr>
            <a:spLocks noGrp="1"/>
          </p:cNvSpPr>
          <p:nvPr>
            <p:ph type="body" sz="quarter" idx="11" hasCustomPrompt="1"/>
          </p:nvPr>
        </p:nvSpPr>
        <p:spPr>
          <a:xfrm>
            <a:off x="594360" y="4549552"/>
            <a:ext cx="5486400" cy="1645920"/>
          </a:xfrm>
        </p:spPr>
        <p:txBody>
          <a:bodyPr lIns="0" tIns="0" rIns="0" bIns="0" rtlCol="0">
            <a:noAutofit/>
          </a:bodyPr>
          <a:lstStyle>
            <a:lvl1pPr marL="0" indent="0">
              <a:buNone/>
              <a:defRPr lang="nl-NL" sz="2400" b="1" i="0">
                <a:solidFill>
                  <a:schemeClr val="tx2">
                    <a:lumMod val="75000"/>
                  </a:schemeClr>
                </a:solidFill>
                <a:latin typeface="+mn-lt"/>
              </a:defRPr>
            </a:lvl1pPr>
            <a:lvl2pPr>
              <a:defRPr lang="nl-NL" sz="4000"/>
            </a:lvl2pPr>
            <a:lvl3pPr>
              <a:defRPr lang="nl-NL" sz="4000"/>
            </a:lvl3pPr>
            <a:lvl4pPr>
              <a:defRPr lang="nl-NL" sz="4000"/>
            </a:lvl4pPr>
            <a:lvl5pPr>
              <a:defRPr lang="nl-NL" sz="4000"/>
            </a:lvl5pPr>
          </a:lstStyle>
          <a:p>
            <a:pPr lvl="0" rtl="0"/>
            <a:r>
              <a:rPr lang="nl-NL"/>
              <a:t>Klik om tekst toe te voegen</a:t>
            </a:r>
          </a:p>
        </p:txBody>
      </p:sp>
      <p:cxnSp>
        <p:nvCxnSpPr>
          <p:cNvPr id="4" name="Rechte verbindingslijn 3">
            <a:extLst>
              <a:ext uri="{FF2B5EF4-FFF2-40B4-BE49-F238E27FC236}">
                <a16:creationId xmlns:a16="http://schemas.microsoft.com/office/drawing/2014/main" id="{58B149C6-5AAC-B8E5-5411-EA38821F6754}"/>
              </a:ext>
              <a:ext uri="{C183D7F6-B498-43B3-948B-1728B52AA6E4}">
                <adec:decorative xmlns:adec="http://schemas.microsoft.com/office/drawing/2017/decorative" val="1"/>
              </a:ext>
            </a:extLst>
          </p:cNvPr>
          <p:cNvCxnSpPr>
            <a:cxnSpLocks/>
          </p:cNvCxnSpPr>
          <p:nvPr userDrawn="1"/>
        </p:nvCxnSpPr>
        <p:spPr>
          <a:xfrm>
            <a:off x="594360" y="3950208"/>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669273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Tijdelijke aanduiding voor tekst 2">
            <a:extLst>
              <a:ext uri="{FF2B5EF4-FFF2-40B4-BE49-F238E27FC236}">
                <a16:creationId xmlns:a16="http://schemas.microsoft.com/office/drawing/2014/main" id="{8EED84C6-50E6-6C43-8031-AFF6268E0C06}"/>
              </a:ext>
            </a:extLst>
          </p:cNvPr>
          <p:cNvSpPr>
            <a:spLocks noGrp="1"/>
          </p:cNvSpPr>
          <p:nvPr>
            <p:ph type="body" idx="1"/>
          </p:nvPr>
        </p:nvSpPr>
        <p:spPr>
          <a:xfrm>
            <a:off x="594360" y="1825625"/>
            <a:ext cx="10382250" cy="4351338"/>
          </a:xfrm>
          <a:prstGeom prst="rect">
            <a:avLst/>
          </a:prstGeom>
        </p:spPr>
        <p:txBody>
          <a:bodyPr vert="horz" lIns="91440" tIns="45720" rIns="91440" bIns="45720" rtlCol="0">
            <a:normAutofit/>
          </a:bodyPr>
          <a:lstStyle>
            <a:defPPr>
              <a:defRPr lang="nl-NL"/>
            </a:defPPr>
          </a:lstStyle>
          <a:p>
            <a:pPr lvl="0" rtl="0"/>
            <a:r>
              <a:rPr lang="nl-NL"/>
              <a:t>Klik om de tekststijlen van het model te bewerken</a:t>
            </a:r>
          </a:p>
          <a:p>
            <a:pPr lvl="1" rtl="0"/>
            <a:r>
              <a:rPr lang="nl-NL"/>
              <a:t>Tweede niveau</a:t>
            </a:r>
          </a:p>
          <a:p>
            <a:pPr lvl="2" rtl="0"/>
            <a:r>
              <a:rPr lang="nl-NL"/>
              <a:t>Derde niveau</a:t>
            </a:r>
          </a:p>
          <a:p>
            <a:pPr lvl="3" rtl="0"/>
            <a:r>
              <a:rPr lang="nl-NL"/>
              <a:t>Vierde niveau</a:t>
            </a:r>
          </a:p>
          <a:p>
            <a:pPr lvl="4" rtl="0"/>
            <a:r>
              <a:rPr lang="nl-NL"/>
              <a:t>Vijfde niveau</a:t>
            </a:r>
          </a:p>
        </p:txBody>
      </p:sp>
      <p:sp>
        <p:nvSpPr>
          <p:cNvPr id="12" name="Tijdelijke aanduiding voor titel 11">
            <a:extLst>
              <a:ext uri="{FF2B5EF4-FFF2-40B4-BE49-F238E27FC236}">
                <a16:creationId xmlns:a16="http://schemas.microsoft.com/office/drawing/2014/main" id="{D41FC0AE-253D-D242-9C88-017078F8A23A}"/>
              </a:ext>
            </a:extLst>
          </p:cNvPr>
          <p:cNvSpPr>
            <a:spLocks noGrp="1"/>
          </p:cNvSpPr>
          <p:nvPr>
            <p:ph type="title"/>
          </p:nvPr>
        </p:nvSpPr>
        <p:spPr>
          <a:xfrm>
            <a:off x="594360" y="365125"/>
            <a:ext cx="10401300" cy="1325563"/>
          </a:xfrm>
          <a:prstGeom prst="rect">
            <a:avLst/>
          </a:prstGeom>
        </p:spPr>
        <p:txBody>
          <a:bodyPr vert="horz" lIns="91440" tIns="45720" rIns="91440" bIns="45720" rtlCol="0" anchor="ctr">
            <a:normAutofit/>
          </a:bodyPr>
          <a:lstStyle>
            <a:defPPr>
              <a:defRPr lang="nl-NL"/>
            </a:defPPr>
          </a:lstStyle>
          <a:p>
            <a:pPr rtl="0"/>
            <a:r>
              <a:rPr lang="nl-NL"/>
              <a:t>Klik om de titelstijl van het model te bewerken</a:t>
            </a:r>
          </a:p>
        </p:txBody>
      </p:sp>
      <p:sp>
        <p:nvSpPr>
          <p:cNvPr id="30" name="Tijdelijke aanduiding voor datum 3">
            <a:extLst>
              <a:ext uri="{FF2B5EF4-FFF2-40B4-BE49-F238E27FC236}">
                <a16:creationId xmlns:a16="http://schemas.microsoft.com/office/drawing/2014/main" id="{EF47083A-6D76-4B4D-87CA-E08E212F781D}"/>
              </a:ext>
            </a:extLst>
          </p:cNvPr>
          <p:cNvSpPr>
            <a:spLocks noGrp="1"/>
          </p:cNvSpPr>
          <p:nvPr>
            <p:ph type="dt" sz="half" idx="2"/>
          </p:nvPr>
        </p:nvSpPr>
        <p:spPr>
          <a:xfrm>
            <a:off x="1133648" y="6332220"/>
            <a:ext cx="1313180" cy="247651"/>
          </a:xfrm>
          <a:prstGeom prst="rect">
            <a:avLst/>
          </a:prstGeom>
        </p:spPr>
        <p:txBody>
          <a:bodyPr vert="horz" lIns="0" tIns="0" rIns="0" bIns="0" rtlCol="0" anchor="t" anchorCtr="0"/>
          <a:lstStyle>
            <a:lvl1pPr algn="l">
              <a:defRPr lang="nl-NL" sz="1100" b="0" i="0">
                <a:solidFill>
                  <a:schemeClr val="bg1"/>
                </a:solidFill>
                <a:latin typeface="+mn-lt"/>
              </a:defRPr>
            </a:lvl1pPr>
          </a:lstStyle>
          <a:p>
            <a:pPr rtl="0"/>
            <a:endParaRPr lang="nl-NL" dirty="0">
              <a:latin typeface="+mn-lt"/>
            </a:endParaRPr>
          </a:p>
        </p:txBody>
      </p:sp>
      <p:sp>
        <p:nvSpPr>
          <p:cNvPr id="32" name="Tijdelijke aanduiding voor dianummer 5">
            <a:extLst>
              <a:ext uri="{FF2B5EF4-FFF2-40B4-BE49-F238E27FC236}">
                <a16:creationId xmlns:a16="http://schemas.microsoft.com/office/drawing/2014/main" id="{C8ADA0DF-3751-9A48-8A21-59F01C782D7C}"/>
              </a:ext>
            </a:extLst>
          </p:cNvPr>
          <p:cNvSpPr>
            <a:spLocks noGrp="1"/>
          </p:cNvSpPr>
          <p:nvPr>
            <p:ph type="sldNum" sz="quarter" idx="4"/>
          </p:nvPr>
        </p:nvSpPr>
        <p:spPr>
          <a:xfrm>
            <a:off x="594360" y="6332220"/>
            <a:ext cx="523240" cy="247651"/>
          </a:xfrm>
          <a:prstGeom prst="rect">
            <a:avLst/>
          </a:prstGeom>
        </p:spPr>
        <p:txBody>
          <a:bodyPr vert="horz" lIns="0" tIns="0" rIns="0" bIns="0" rtlCol="0" anchor="t" anchorCtr="0"/>
          <a:lstStyle>
            <a:lvl1pPr algn="l">
              <a:defRPr lang="nl-NL" sz="1100" b="1" i="0">
                <a:solidFill>
                  <a:schemeClr val="bg1"/>
                </a:solidFill>
                <a:latin typeface="+mn-lt"/>
              </a:defRPr>
            </a:lvl1pPr>
          </a:lstStyle>
          <a:p>
            <a:pPr rtl="0"/>
            <a:fld id="{294A09A9-5501-47C1-A89A-A340965A2BE2}" type="slidenum">
              <a:rPr lang="nl-NL" smtClean="0"/>
              <a:pPr rtl="0"/>
              <a:t>‹nr.›</a:t>
            </a:fld>
            <a:endParaRPr lang="nl-NL" dirty="0"/>
          </a:p>
        </p:txBody>
      </p:sp>
    </p:spTree>
    <p:extLst>
      <p:ext uri="{BB962C8B-B14F-4D97-AF65-F5344CB8AC3E}">
        <p14:creationId xmlns:p14="http://schemas.microsoft.com/office/powerpoint/2010/main" val="3515892240"/>
      </p:ext>
    </p:extLst>
  </p:cSld>
  <p:clrMap bg1="dk1" tx1="lt1" bg2="dk2" tx2="lt2" accent1="accent1" accent2="accent2" accent3="accent3" accent4="accent4" accent5="accent5" accent6="accent6" hlink="hlink" folHlink="folHlink"/>
  <p:sldLayoutIdLst>
    <p:sldLayoutId id="2147483711" r:id="rId1"/>
    <p:sldLayoutId id="2147483698" r:id="rId2"/>
    <p:sldLayoutId id="2147483710" r:id="rId3"/>
    <p:sldLayoutId id="2147483700" r:id="rId4"/>
    <p:sldLayoutId id="2147483701" r:id="rId5"/>
    <p:sldLayoutId id="2147483659" r:id="rId6"/>
    <p:sldLayoutId id="2147483709" r:id="rId7"/>
    <p:sldLayoutId id="2147483708" r:id="rId8"/>
    <p:sldLayoutId id="2147483707" r:id="rId9"/>
    <p:sldLayoutId id="2147483706" r:id="rId10"/>
    <p:sldLayoutId id="2147483705" r:id="rId11"/>
    <p:sldLayoutId id="2147483704" r:id="rId12"/>
    <p:sldLayoutId id="2147483703" r:id="rId13"/>
  </p:sldLayoutIdLst>
  <p:hf sldNum="0" hdr="0" ftr="0" dt="0"/>
  <p:txStyles>
    <p:titleStyle>
      <a:lvl1pPr algn="l" defTabSz="914400" rtl="0" eaLnBrk="1" latinLnBrk="0" hangingPunct="1">
        <a:lnSpc>
          <a:spcPct val="80000"/>
        </a:lnSpc>
        <a:spcBef>
          <a:spcPct val="0"/>
        </a:spcBef>
        <a:buNone/>
        <a:defRPr lang="nl-NL" sz="4400" b="1" i="0" kern="1200" spc="100" baseline="0">
          <a:solidFill>
            <a:schemeClr val="bg1"/>
          </a:solidFill>
          <a:latin typeface="+mj-lt"/>
          <a:ea typeface="+mj-ea"/>
          <a:cs typeface="+mj-cs"/>
        </a:defRPr>
      </a:lvl1pPr>
      <a:lvl2pPr eaLnBrk="1" hangingPunct="1">
        <a:defRPr lang="nl-NL">
          <a:solidFill>
            <a:schemeClr val="tx2"/>
          </a:solidFill>
        </a:defRPr>
      </a:lvl2pPr>
      <a:lvl3pPr eaLnBrk="1" hangingPunct="1">
        <a:defRPr lang="nl-NL">
          <a:solidFill>
            <a:schemeClr val="tx2"/>
          </a:solidFill>
        </a:defRPr>
      </a:lvl3pPr>
      <a:lvl4pPr eaLnBrk="1" hangingPunct="1">
        <a:defRPr lang="nl-NL">
          <a:solidFill>
            <a:schemeClr val="tx2"/>
          </a:solidFill>
        </a:defRPr>
      </a:lvl4pPr>
      <a:lvl5pPr eaLnBrk="1" hangingPunct="1">
        <a:defRPr lang="nl-NL">
          <a:solidFill>
            <a:schemeClr val="tx2"/>
          </a:solidFill>
        </a:defRPr>
      </a:lvl5pPr>
      <a:lvl6pPr eaLnBrk="1" hangingPunct="1">
        <a:defRPr lang="nl-NL">
          <a:solidFill>
            <a:schemeClr val="tx2"/>
          </a:solidFill>
        </a:defRPr>
      </a:lvl6pPr>
      <a:lvl7pPr eaLnBrk="1" hangingPunct="1">
        <a:defRPr lang="nl-NL">
          <a:solidFill>
            <a:schemeClr val="tx2"/>
          </a:solidFill>
        </a:defRPr>
      </a:lvl7pPr>
      <a:lvl8pPr eaLnBrk="1" hangingPunct="1">
        <a:defRPr lang="nl-NL">
          <a:solidFill>
            <a:schemeClr val="tx2"/>
          </a:solidFill>
        </a:defRPr>
      </a:lvl8pPr>
      <a:lvl9pPr eaLnBrk="1" hangingPunct="1">
        <a:defRPr lang="nl-NL">
          <a:solidFill>
            <a:schemeClr val="tx2"/>
          </a:solidFill>
        </a:defRPr>
      </a:lvl9pPr>
    </p:titleStyle>
    <p:bodyStyle>
      <a:lvl1pPr marL="228600" indent="-283464" algn="l" defTabSz="914400" rtl="0" eaLnBrk="1" latinLnBrk="0" hangingPunct="1">
        <a:lnSpc>
          <a:spcPct val="90000"/>
        </a:lnSpc>
        <a:spcBef>
          <a:spcPts val="1000"/>
        </a:spcBef>
        <a:buFont typeface="Arial" panose="020B0604020202020204" pitchFamily="34" charset="0"/>
        <a:buChar char="•"/>
        <a:defRPr lang="nl-NL"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lang="nl-NL"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lang="nl-NL"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lang="nl-NL"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lang="nl-NL"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nl-NL"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nl-NL"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nl-NL"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nl-NL" sz="1800" kern="1200">
          <a:solidFill>
            <a:schemeClr val="tx1"/>
          </a:solidFill>
          <a:latin typeface="+mn-lt"/>
          <a:ea typeface="+mn-ea"/>
          <a:cs typeface="+mn-cs"/>
        </a:defRPr>
      </a:lvl9pPr>
    </p:bodyStyle>
    <p:otherStyle>
      <a:defPPr>
        <a:defRPr lang="nl-NL"/>
      </a:defPPr>
      <a:lvl1pPr marL="0" algn="l" defTabSz="914400" rtl="0" eaLnBrk="1" latinLnBrk="0" hangingPunct="1">
        <a:defRPr lang="nl-NL" sz="1800" kern="1200">
          <a:solidFill>
            <a:schemeClr val="tx1"/>
          </a:solidFill>
          <a:latin typeface="+mn-lt"/>
          <a:ea typeface="+mn-ea"/>
          <a:cs typeface="+mn-cs"/>
        </a:defRPr>
      </a:lvl1pPr>
      <a:lvl2pPr marL="457200" algn="l" defTabSz="914400" rtl="0" eaLnBrk="1" latinLnBrk="0" hangingPunct="1">
        <a:defRPr lang="nl-NL" sz="1800" kern="1200">
          <a:solidFill>
            <a:schemeClr val="tx1"/>
          </a:solidFill>
          <a:latin typeface="+mn-lt"/>
          <a:ea typeface="+mn-ea"/>
          <a:cs typeface="+mn-cs"/>
        </a:defRPr>
      </a:lvl2pPr>
      <a:lvl3pPr marL="914400" algn="l" defTabSz="914400" rtl="0" eaLnBrk="1" latinLnBrk="0" hangingPunct="1">
        <a:defRPr lang="nl-NL" sz="1800" kern="1200">
          <a:solidFill>
            <a:schemeClr val="tx1"/>
          </a:solidFill>
          <a:latin typeface="+mn-lt"/>
          <a:ea typeface="+mn-ea"/>
          <a:cs typeface="+mn-cs"/>
        </a:defRPr>
      </a:lvl3pPr>
      <a:lvl4pPr marL="1371600" algn="l" defTabSz="914400" rtl="0" eaLnBrk="1" latinLnBrk="0" hangingPunct="1">
        <a:defRPr lang="nl-NL" sz="1800" kern="1200">
          <a:solidFill>
            <a:schemeClr val="tx1"/>
          </a:solidFill>
          <a:latin typeface="+mn-lt"/>
          <a:ea typeface="+mn-ea"/>
          <a:cs typeface="+mn-cs"/>
        </a:defRPr>
      </a:lvl4pPr>
      <a:lvl5pPr marL="1828800" algn="l" defTabSz="914400" rtl="0" eaLnBrk="1" latinLnBrk="0" hangingPunct="1">
        <a:defRPr lang="nl-NL" sz="1800" kern="1200">
          <a:solidFill>
            <a:schemeClr val="tx1"/>
          </a:solidFill>
          <a:latin typeface="+mn-lt"/>
          <a:ea typeface="+mn-ea"/>
          <a:cs typeface="+mn-cs"/>
        </a:defRPr>
      </a:lvl5pPr>
      <a:lvl6pPr marL="2286000" algn="l" defTabSz="914400" rtl="0" eaLnBrk="1" latinLnBrk="0" hangingPunct="1">
        <a:defRPr lang="nl-NL" sz="1800" kern="1200">
          <a:solidFill>
            <a:schemeClr val="tx1"/>
          </a:solidFill>
          <a:latin typeface="+mn-lt"/>
          <a:ea typeface="+mn-ea"/>
          <a:cs typeface="+mn-cs"/>
        </a:defRPr>
      </a:lvl6pPr>
      <a:lvl7pPr marL="2743200" algn="l" defTabSz="914400" rtl="0" eaLnBrk="1" latinLnBrk="0" hangingPunct="1">
        <a:defRPr lang="nl-NL" sz="1800" kern="1200">
          <a:solidFill>
            <a:schemeClr val="tx1"/>
          </a:solidFill>
          <a:latin typeface="+mn-lt"/>
          <a:ea typeface="+mn-ea"/>
          <a:cs typeface="+mn-cs"/>
        </a:defRPr>
      </a:lvl7pPr>
      <a:lvl8pPr marL="3200400" algn="l" defTabSz="914400" rtl="0" eaLnBrk="1" latinLnBrk="0" hangingPunct="1">
        <a:defRPr lang="nl-NL" sz="1800" kern="1200">
          <a:solidFill>
            <a:schemeClr val="tx1"/>
          </a:solidFill>
          <a:latin typeface="+mn-lt"/>
          <a:ea typeface="+mn-ea"/>
          <a:cs typeface="+mn-cs"/>
        </a:defRPr>
      </a:lvl8pPr>
      <a:lvl9pPr marL="3657600" algn="l" defTabSz="914400" rtl="0" eaLnBrk="1" latinLnBrk="0" hangingPunct="1">
        <a:defRPr lang="nl-NL"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A4A3A4"/>
          </p15:clr>
        </p15:guide>
        <p15:guide id="2" pos="3840">
          <p15:clr>
            <a:srgbClr val="A4A3A4"/>
          </p15:clr>
        </p15:guide>
        <p15:guide id="3" pos="240">
          <p15:clr>
            <a:srgbClr val="547EBF"/>
          </p15:clr>
        </p15:guide>
        <p15:guide id="4" orient="horz" pos="240">
          <p15:clr>
            <a:srgbClr val="547EBF"/>
          </p15:clr>
        </p15:guide>
        <p15:guide id="5" pos="7440">
          <p15:clr>
            <a:srgbClr val="547EBF"/>
          </p15:clr>
        </p15:guide>
        <p15:guide id="6" orient="horz" pos="4080">
          <p15:clr>
            <a:srgbClr val="547EBF"/>
          </p15:clr>
        </p15:guide>
        <p15:guide id="7" pos="600" userDrawn="1">
          <p15:clr>
            <a:srgbClr val="547EBF"/>
          </p15:clr>
        </p15:guide>
        <p15:guide id="8" pos="3720">
          <p15:clr>
            <a:srgbClr val="547EBF"/>
          </p15:clr>
        </p15:guide>
        <p15:guide id="9" pos="2112">
          <p15:clr>
            <a:srgbClr val="547EBF"/>
          </p15:clr>
        </p15:guide>
        <p15:guide id="10" pos="1848">
          <p15:clr>
            <a:srgbClr val="547EBF"/>
          </p15:clr>
        </p15:guide>
        <p15:guide id="11" pos="5568">
          <p15:clr>
            <a:srgbClr val="547EBF"/>
          </p15:clr>
        </p15:guide>
        <p15:guide id="12" pos="5832">
          <p15:clr>
            <a:srgbClr val="547EBF"/>
          </p15:clr>
        </p15:guide>
        <p15:guide id="13" pos="4968">
          <p15:clr>
            <a:srgbClr val="9FCC3B"/>
          </p15:clr>
        </p15:guide>
        <p15:guide id="14" pos="5208">
          <p15:clr>
            <a:srgbClr val="9FCC3B"/>
          </p15:clr>
        </p15:guide>
        <p15:guide id="15" pos="2712">
          <p15:clr>
            <a:srgbClr val="9FCC3B"/>
          </p15:clr>
        </p15:guide>
        <p15:guide id="16" pos="2472">
          <p15:clr>
            <a:srgbClr val="9FCC3B"/>
          </p15:clr>
        </p15:guide>
        <p15:guide id="17" pos="39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chart" Target="../charts/chart3.xml"/></Relationships>
</file>

<file path=ppt/slides/_rels/slide21.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chart" Target="../charts/chart6.xml"/></Relationships>
</file>

<file path=ppt/slides/_rels/slide23.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chart" Target="../charts/chart11.xml"/></Relationships>
</file>

<file path=ppt/slides/_rels/slide27.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chart" Target="../charts/chart14.xml"/></Relationships>
</file>

<file path=ppt/slides/_rels/slide30.xml.rels><?xml version="1.0" encoding="UTF-8" standalone="yes"?>
<Relationships xmlns="http://schemas.openxmlformats.org/package/2006/relationships"><Relationship Id="rId3" Type="http://schemas.openxmlformats.org/officeDocument/2006/relationships/chart" Target="../charts/chart15.xml"/><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chart" Target="../charts/chart16.xml"/><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3.xml"/><Relationship Id="rId1" Type="http://schemas.openxmlformats.org/officeDocument/2006/relationships/slideLayout" Target="../slideLayouts/slideLayout5.xml"/><Relationship Id="rId4" Type="http://schemas.openxmlformats.org/officeDocument/2006/relationships/image" Target="../media/image18.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AB1D9D6-2977-ABCD-FDF8-51AFA5064E54}"/>
              </a:ext>
            </a:extLst>
          </p:cNvPr>
          <p:cNvSpPr>
            <a:spLocks noGrp="1"/>
          </p:cNvSpPr>
          <p:nvPr>
            <p:ph type="ctrTitle"/>
          </p:nvPr>
        </p:nvSpPr>
        <p:spPr>
          <a:xfrm>
            <a:off x="6309904" y="411479"/>
            <a:ext cx="5486400" cy="3291840"/>
          </a:xfrm>
        </p:spPr>
        <p:txBody>
          <a:bodyPr rtlCol="0"/>
          <a:lstStyle>
            <a:defPPr>
              <a:defRPr lang="nl-NL"/>
            </a:defPPr>
          </a:lstStyle>
          <a:p>
            <a:pPr rtl="0"/>
            <a:r>
              <a:rPr lang="nl-NL" sz="5400" dirty="0"/>
              <a:t>Rekening 2025</a:t>
            </a:r>
            <a:br>
              <a:rPr lang="nl-NL" sz="5400" dirty="0"/>
            </a:br>
            <a:r>
              <a:rPr lang="nl-NL" sz="2000" dirty="0"/>
              <a:t>RAADSCOMMISSIE 19/05/2026</a:t>
            </a:r>
            <a:endParaRPr lang="nl-NL" sz="5400" dirty="0"/>
          </a:p>
        </p:txBody>
      </p:sp>
    </p:spTree>
    <p:extLst>
      <p:ext uri="{BB962C8B-B14F-4D97-AF65-F5344CB8AC3E}">
        <p14:creationId xmlns:p14="http://schemas.microsoft.com/office/powerpoint/2010/main" val="3390304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530BF65-C84B-45C3-72CA-AFDA68851174}"/>
              </a:ext>
            </a:extLst>
          </p:cNvPr>
          <p:cNvSpPr>
            <a:spLocks noGrp="1"/>
          </p:cNvSpPr>
          <p:nvPr>
            <p:ph type="title"/>
          </p:nvPr>
        </p:nvSpPr>
        <p:spPr>
          <a:xfrm>
            <a:off x="594360" y="189572"/>
            <a:ext cx="6787747" cy="1593507"/>
          </a:xfrm>
        </p:spPr>
        <p:txBody>
          <a:bodyPr rtlCol="0"/>
          <a:lstStyle>
            <a:defPPr>
              <a:defRPr lang="nl-NL"/>
            </a:defPPr>
          </a:lstStyle>
          <a:p>
            <a:pPr rtl="0"/>
            <a:r>
              <a:rPr lang="nl-NL"/>
              <a:t>Agenda</a:t>
            </a:r>
          </a:p>
        </p:txBody>
      </p:sp>
      <p:sp>
        <p:nvSpPr>
          <p:cNvPr id="3" name="Tijdelijke aanduiding voor tekst 2">
            <a:extLst>
              <a:ext uri="{FF2B5EF4-FFF2-40B4-BE49-F238E27FC236}">
                <a16:creationId xmlns:a16="http://schemas.microsoft.com/office/drawing/2014/main" id="{3B8EBC2C-6DD7-5003-38EB-40753046FE8C}"/>
              </a:ext>
            </a:extLst>
          </p:cNvPr>
          <p:cNvSpPr>
            <a:spLocks noGrp="1"/>
          </p:cNvSpPr>
          <p:nvPr>
            <p:ph sz="quarter" idx="13"/>
          </p:nvPr>
        </p:nvSpPr>
        <p:spPr>
          <a:xfrm>
            <a:off x="593725" y="2281238"/>
            <a:ext cx="6788150" cy="3709987"/>
          </a:xfrm>
        </p:spPr>
        <p:txBody>
          <a:bodyPr tIns="457200" rtlCol="0"/>
          <a:lstStyle>
            <a:defPPr>
              <a:defRPr lang="nl-NL"/>
            </a:defPPr>
          </a:lstStyle>
          <a:p>
            <a:pPr rtl="0"/>
            <a:r>
              <a:rPr lang="nl-NL" dirty="0"/>
              <a:t>It’s a </a:t>
            </a:r>
            <a:r>
              <a:rPr lang="nl-NL" dirty="0" err="1"/>
              <a:t>wrap</a:t>
            </a:r>
            <a:r>
              <a:rPr lang="nl-NL" dirty="0"/>
              <a:t> 2020-2025</a:t>
            </a:r>
          </a:p>
          <a:p>
            <a:pPr rtl="0"/>
            <a:r>
              <a:rPr lang="nl-NL" dirty="0"/>
              <a:t>Financieel evenwicht</a:t>
            </a:r>
          </a:p>
          <a:p>
            <a:pPr rtl="0"/>
            <a:r>
              <a:rPr lang="nl-NL" dirty="0"/>
              <a:t>Evolutie exploitatie</a:t>
            </a:r>
          </a:p>
          <a:p>
            <a:pPr rtl="0"/>
            <a:r>
              <a:rPr lang="nl-NL" dirty="0"/>
              <a:t>Evolutie investeringen</a:t>
            </a:r>
          </a:p>
          <a:p>
            <a:pPr rtl="0"/>
            <a:r>
              <a:rPr lang="nl-NL" dirty="0"/>
              <a:t>Evolutie leningen</a:t>
            </a:r>
          </a:p>
          <a:p>
            <a:pPr rtl="0"/>
            <a:r>
              <a:rPr lang="nl-NL" dirty="0"/>
              <a:t>Vragen</a:t>
            </a:r>
          </a:p>
        </p:txBody>
      </p:sp>
    </p:spTree>
    <p:extLst>
      <p:ext uri="{BB962C8B-B14F-4D97-AF65-F5344CB8AC3E}">
        <p14:creationId xmlns:p14="http://schemas.microsoft.com/office/powerpoint/2010/main" val="33466857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Tijdelijke aanduiding voor afbeelding 10" descr="Een close-up van een plant">
            <a:extLst>
              <a:ext uri="{FF2B5EF4-FFF2-40B4-BE49-F238E27FC236}">
                <a16:creationId xmlns:a16="http://schemas.microsoft.com/office/drawing/2014/main" id="{8DB431A1-9806-9CFE-0E5F-1A5611C2A666}"/>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23" r="23"/>
          <a:stretch/>
        </p:blipFill>
        <p:spPr>
          <a:xfrm>
            <a:off x="0" y="0"/>
            <a:ext cx="12192000" cy="6880225"/>
          </a:xfrm>
        </p:spPr>
      </p:pic>
      <p:sp>
        <p:nvSpPr>
          <p:cNvPr id="3" name="Titel 2">
            <a:extLst>
              <a:ext uri="{FF2B5EF4-FFF2-40B4-BE49-F238E27FC236}">
                <a16:creationId xmlns:a16="http://schemas.microsoft.com/office/drawing/2014/main" id="{9C37279A-330D-886F-340D-494A5005E5FC}"/>
              </a:ext>
            </a:extLst>
          </p:cNvPr>
          <p:cNvSpPr>
            <a:spLocks noGrp="1"/>
          </p:cNvSpPr>
          <p:nvPr>
            <p:ph type="title"/>
          </p:nvPr>
        </p:nvSpPr>
        <p:spPr>
          <a:xfrm>
            <a:off x="6309359" y="444933"/>
            <a:ext cx="5477479" cy="3291840"/>
          </a:xfrm>
        </p:spPr>
        <p:txBody>
          <a:bodyPr rtlCol="0"/>
          <a:lstStyle>
            <a:defPPr>
              <a:defRPr lang="nl-NL"/>
            </a:defPPr>
          </a:lstStyle>
          <a:p>
            <a:pPr rtl="0"/>
            <a:r>
              <a:rPr lang="nl-NL" dirty="0"/>
              <a:t>It’s a </a:t>
            </a:r>
            <a:r>
              <a:rPr lang="nl-NL" dirty="0" err="1"/>
              <a:t>wrap</a:t>
            </a:r>
            <a:br>
              <a:rPr lang="nl-NL" dirty="0"/>
            </a:br>
            <a:r>
              <a:rPr lang="nl-NL" dirty="0"/>
              <a:t>2020-2025</a:t>
            </a:r>
          </a:p>
        </p:txBody>
      </p:sp>
    </p:spTree>
    <p:extLst>
      <p:ext uri="{BB962C8B-B14F-4D97-AF65-F5344CB8AC3E}">
        <p14:creationId xmlns:p14="http://schemas.microsoft.com/office/powerpoint/2010/main" val="22493726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Afbeelding 8">
            <a:extLst>
              <a:ext uri="{FF2B5EF4-FFF2-40B4-BE49-F238E27FC236}">
                <a16:creationId xmlns:a16="http://schemas.microsoft.com/office/drawing/2014/main" id="{4F9606C2-C50B-B0B9-9451-640C117E9BAC}"/>
              </a:ext>
            </a:extLst>
          </p:cNvPr>
          <p:cNvPicPr>
            <a:picLocks noChangeAspect="1"/>
          </p:cNvPicPr>
          <p:nvPr/>
        </p:nvPicPr>
        <p:blipFill>
          <a:blip r:embed="rId3"/>
          <a:stretch>
            <a:fillRect/>
          </a:stretch>
        </p:blipFill>
        <p:spPr>
          <a:xfrm>
            <a:off x="0" y="0"/>
            <a:ext cx="12192000" cy="7065646"/>
          </a:xfrm>
          <a:prstGeom prst="rect">
            <a:avLst/>
          </a:prstGeom>
        </p:spPr>
      </p:pic>
    </p:spTree>
    <p:extLst>
      <p:ext uri="{BB962C8B-B14F-4D97-AF65-F5344CB8AC3E}">
        <p14:creationId xmlns:p14="http://schemas.microsoft.com/office/powerpoint/2010/main" val="14300475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kstvak 4">
            <a:extLst>
              <a:ext uri="{FF2B5EF4-FFF2-40B4-BE49-F238E27FC236}">
                <a16:creationId xmlns:a16="http://schemas.microsoft.com/office/drawing/2014/main" id="{398F972D-2BF9-701A-E4B6-AD897583014C}"/>
              </a:ext>
            </a:extLst>
          </p:cNvPr>
          <p:cNvSpPr txBox="1"/>
          <p:nvPr/>
        </p:nvSpPr>
        <p:spPr>
          <a:xfrm>
            <a:off x="2994992" y="2936221"/>
            <a:ext cx="6202016" cy="369332"/>
          </a:xfrm>
          <a:prstGeom prst="rect">
            <a:avLst/>
          </a:prstGeom>
          <a:noFill/>
        </p:spPr>
        <p:txBody>
          <a:bodyPr wrap="square">
            <a:spAutoFit/>
          </a:bodyPr>
          <a:lstStyle/>
          <a:p>
            <a:endParaRPr lang="nl-BE" dirty="0"/>
          </a:p>
        </p:txBody>
      </p:sp>
      <p:pic>
        <p:nvPicPr>
          <p:cNvPr id="9" name="Afbeelding 8">
            <a:extLst>
              <a:ext uri="{FF2B5EF4-FFF2-40B4-BE49-F238E27FC236}">
                <a16:creationId xmlns:a16="http://schemas.microsoft.com/office/drawing/2014/main" id="{6A08BEB1-8A3C-D69E-5509-363BACCA1B56}"/>
              </a:ext>
            </a:extLst>
          </p:cNvPr>
          <p:cNvPicPr>
            <a:picLocks noChangeAspect="1"/>
          </p:cNvPicPr>
          <p:nvPr/>
        </p:nvPicPr>
        <p:blipFill>
          <a:blip r:embed="rId3"/>
          <a:stretch>
            <a:fillRect/>
          </a:stretch>
        </p:blipFill>
        <p:spPr>
          <a:xfrm>
            <a:off x="0" y="0"/>
            <a:ext cx="12377853" cy="6858000"/>
          </a:xfrm>
          <a:prstGeom prst="rect">
            <a:avLst/>
          </a:prstGeom>
        </p:spPr>
      </p:pic>
    </p:spTree>
    <p:extLst>
      <p:ext uri="{BB962C8B-B14F-4D97-AF65-F5344CB8AC3E}">
        <p14:creationId xmlns:p14="http://schemas.microsoft.com/office/powerpoint/2010/main" val="5294258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vak 2">
            <a:extLst>
              <a:ext uri="{FF2B5EF4-FFF2-40B4-BE49-F238E27FC236}">
                <a16:creationId xmlns:a16="http://schemas.microsoft.com/office/drawing/2014/main" id="{4F42BB9B-209D-9F1F-C360-D222B13F1535}"/>
              </a:ext>
            </a:extLst>
          </p:cNvPr>
          <p:cNvSpPr txBox="1"/>
          <p:nvPr/>
        </p:nvSpPr>
        <p:spPr>
          <a:xfrm>
            <a:off x="3046956" y="3247465"/>
            <a:ext cx="6093912" cy="369332"/>
          </a:xfrm>
          <a:prstGeom prst="rect">
            <a:avLst/>
          </a:prstGeom>
          <a:noFill/>
        </p:spPr>
        <p:txBody>
          <a:bodyPr wrap="square">
            <a:spAutoFit/>
          </a:bodyPr>
          <a:lstStyle/>
          <a:p>
            <a:endParaRPr lang="nl-BE" dirty="0"/>
          </a:p>
        </p:txBody>
      </p:sp>
      <p:sp>
        <p:nvSpPr>
          <p:cNvPr id="5" name="Tekstvak 4">
            <a:extLst>
              <a:ext uri="{FF2B5EF4-FFF2-40B4-BE49-F238E27FC236}">
                <a16:creationId xmlns:a16="http://schemas.microsoft.com/office/drawing/2014/main" id="{83E58F07-03B3-298A-2347-FF49CBF98E50}"/>
              </a:ext>
            </a:extLst>
          </p:cNvPr>
          <p:cNvSpPr txBox="1"/>
          <p:nvPr/>
        </p:nvSpPr>
        <p:spPr>
          <a:xfrm>
            <a:off x="3046956" y="3247465"/>
            <a:ext cx="6093912" cy="369332"/>
          </a:xfrm>
          <a:prstGeom prst="rect">
            <a:avLst/>
          </a:prstGeom>
          <a:noFill/>
        </p:spPr>
        <p:txBody>
          <a:bodyPr wrap="square">
            <a:spAutoFit/>
          </a:bodyPr>
          <a:lstStyle/>
          <a:p>
            <a:endParaRPr lang="nl-BE" dirty="0"/>
          </a:p>
        </p:txBody>
      </p:sp>
      <p:sp>
        <p:nvSpPr>
          <p:cNvPr id="8" name="Tekstvak 7">
            <a:extLst>
              <a:ext uri="{FF2B5EF4-FFF2-40B4-BE49-F238E27FC236}">
                <a16:creationId xmlns:a16="http://schemas.microsoft.com/office/drawing/2014/main" id="{D795DB41-B030-FAED-9399-D09BF64338B9}"/>
              </a:ext>
            </a:extLst>
          </p:cNvPr>
          <p:cNvSpPr txBox="1"/>
          <p:nvPr/>
        </p:nvSpPr>
        <p:spPr>
          <a:xfrm>
            <a:off x="3046956" y="3247465"/>
            <a:ext cx="6093912" cy="369332"/>
          </a:xfrm>
          <a:prstGeom prst="rect">
            <a:avLst/>
          </a:prstGeom>
          <a:noFill/>
        </p:spPr>
        <p:txBody>
          <a:bodyPr wrap="square">
            <a:spAutoFit/>
          </a:bodyPr>
          <a:lstStyle/>
          <a:p>
            <a:endParaRPr lang="nl-BE" dirty="0"/>
          </a:p>
        </p:txBody>
      </p:sp>
      <p:sp>
        <p:nvSpPr>
          <p:cNvPr id="10" name="Tekstvak 9">
            <a:extLst>
              <a:ext uri="{FF2B5EF4-FFF2-40B4-BE49-F238E27FC236}">
                <a16:creationId xmlns:a16="http://schemas.microsoft.com/office/drawing/2014/main" id="{82B947E9-B356-9DDE-EB28-9AF1B0633942}"/>
              </a:ext>
            </a:extLst>
          </p:cNvPr>
          <p:cNvSpPr txBox="1"/>
          <p:nvPr/>
        </p:nvSpPr>
        <p:spPr>
          <a:xfrm>
            <a:off x="3046956" y="3247465"/>
            <a:ext cx="6093912" cy="369332"/>
          </a:xfrm>
          <a:prstGeom prst="rect">
            <a:avLst/>
          </a:prstGeom>
          <a:noFill/>
        </p:spPr>
        <p:txBody>
          <a:bodyPr wrap="square">
            <a:spAutoFit/>
          </a:bodyPr>
          <a:lstStyle/>
          <a:p>
            <a:endParaRPr lang="nl-BE" dirty="0"/>
          </a:p>
        </p:txBody>
      </p:sp>
      <p:pic>
        <p:nvPicPr>
          <p:cNvPr id="12" name="Afbeelding 11">
            <a:extLst>
              <a:ext uri="{FF2B5EF4-FFF2-40B4-BE49-F238E27FC236}">
                <a16:creationId xmlns:a16="http://schemas.microsoft.com/office/drawing/2014/main" id="{9BBAF6D8-1354-CD33-6C36-350FECE26A73}"/>
              </a:ext>
            </a:extLst>
          </p:cNvPr>
          <p:cNvPicPr>
            <a:picLocks noChangeAspect="1"/>
          </p:cNvPicPr>
          <p:nvPr/>
        </p:nvPicPr>
        <p:blipFill>
          <a:blip r:embed="rId3"/>
          <a:stretch>
            <a:fillRect/>
          </a:stretch>
        </p:blipFill>
        <p:spPr>
          <a:xfrm>
            <a:off x="0" y="0"/>
            <a:ext cx="12286805" cy="6858000"/>
          </a:xfrm>
          <a:prstGeom prst="rect">
            <a:avLst/>
          </a:prstGeom>
        </p:spPr>
      </p:pic>
    </p:spTree>
    <p:extLst>
      <p:ext uri="{BB962C8B-B14F-4D97-AF65-F5344CB8AC3E}">
        <p14:creationId xmlns:p14="http://schemas.microsoft.com/office/powerpoint/2010/main" val="6932176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5084F076-EF34-DEF2-2BA1-2087083C2C4D}"/>
              </a:ext>
            </a:extLst>
          </p:cNvPr>
          <p:cNvPicPr>
            <a:picLocks noChangeAspect="1"/>
          </p:cNvPicPr>
          <p:nvPr/>
        </p:nvPicPr>
        <p:blipFill>
          <a:blip r:embed="rId3"/>
          <a:stretch>
            <a:fillRect/>
          </a:stretch>
        </p:blipFill>
        <p:spPr>
          <a:xfrm>
            <a:off x="-1" y="0"/>
            <a:ext cx="12200245" cy="6858000"/>
          </a:xfrm>
          <a:prstGeom prst="rect">
            <a:avLst/>
          </a:prstGeom>
        </p:spPr>
      </p:pic>
    </p:spTree>
    <p:extLst>
      <p:ext uri="{BB962C8B-B14F-4D97-AF65-F5344CB8AC3E}">
        <p14:creationId xmlns:p14="http://schemas.microsoft.com/office/powerpoint/2010/main" val="35278296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BAE46E71-8533-887A-0D20-FF4021780819}"/>
              </a:ext>
            </a:extLst>
          </p:cNvPr>
          <p:cNvPicPr>
            <a:picLocks noChangeAspect="1"/>
          </p:cNvPicPr>
          <p:nvPr/>
        </p:nvPicPr>
        <p:blipFill>
          <a:blip r:embed="rId3"/>
          <a:stretch>
            <a:fillRect/>
          </a:stretch>
        </p:blipFill>
        <p:spPr>
          <a:xfrm>
            <a:off x="0" y="0"/>
            <a:ext cx="12192000" cy="6859325"/>
          </a:xfrm>
          <a:prstGeom prst="rect">
            <a:avLst/>
          </a:prstGeom>
        </p:spPr>
      </p:pic>
    </p:spTree>
    <p:extLst>
      <p:ext uri="{BB962C8B-B14F-4D97-AF65-F5344CB8AC3E}">
        <p14:creationId xmlns:p14="http://schemas.microsoft.com/office/powerpoint/2010/main" val="37800666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Afbeelding 8">
            <a:extLst>
              <a:ext uri="{FF2B5EF4-FFF2-40B4-BE49-F238E27FC236}">
                <a16:creationId xmlns:a16="http://schemas.microsoft.com/office/drawing/2014/main" id="{D9508C2F-0EA1-710D-1EB1-97796483F4CF}"/>
              </a:ext>
            </a:extLst>
          </p:cNvPr>
          <p:cNvPicPr>
            <a:picLocks noChangeAspect="1"/>
          </p:cNvPicPr>
          <p:nvPr/>
        </p:nvPicPr>
        <p:blipFill>
          <a:blip r:embed="rId3"/>
          <a:stretch>
            <a:fillRect/>
          </a:stretch>
        </p:blipFill>
        <p:spPr>
          <a:xfrm>
            <a:off x="0" y="0"/>
            <a:ext cx="12308851" cy="6858000"/>
          </a:xfrm>
          <a:prstGeom prst="rect">
            <a:avLst/>
          </a:prstGeom>
        </p:spPr>
      </p:pic>
    </p:spTree>
    <p:extLst>
      <p:ext uri="{BB962C8B-B14F-4D97-AF65-F5344CB8AC3E}">
        <p14:creationId xmlns:p14="http://schemas.microsoft.com/office/powerpoint/2010/main" val="7281846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7FF74D68-16AD-482E-8C72-57B9630FF618}"/>
              </a:ext>
            </a:extLst>
          </p:cNvPr>
          <p:cNvPicPr>
            <a:picLocks noChangeAspect="1"/>
          </p:cNvPicPr>
          <p:nvPr/>
        </p:nvPicPr>
        <p:blipFill>
          <a:blip r:embed="rId3"/>
          <a:stretch>
            <a:fillRect/>
          </a:stretch>
        </p:blipFill>
        <p:spPr>
          <a:xfrm>
            <a:off x="0" y="0"/>
            <a:ext cx="12265473" cy="6858000"/>
          </a:xfrm>
          <a:prstGeom prst="rect">
            <a:avLst/>
          </a:prstGeom>
        </p:spPr>
      </p:pic>
    </p:spTree>
    <p:extLst>
      <p:ext uri="{BB962C8B-B14F-4D97-AF65-F5344CB8AC3E}">
        <p14:creationId xmlns:p14="http://schemas.microsoft.com/office/powerpoint/2010/main" val="17306608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D15A66FE-DB72-8BD7-EF0C-56C7DEBB3227}"/>
              </a:ext>
            </a:extLst>
          </p:cNvPr>
          <p:cNvPicPr>
            <a:picLocks noChangeAspect="1"/>
          </p:cNvPicPr>
          <p:nvPr/>
        </p:nvPicPr>
        <p:blipFill>
          <a:blip r:embed="rId3"/>
          <a:stretch>
            <a:fillRect/>
          </a:stretch>
        </p:blipFill>
        <p:spPr>
          <a:xfrm>
            <a:off x="0" y="0"/>
            <a:ext cx="12229745" cy="6858000"/>
          </a:xfrm>
          <a:prstGeom prst="rect">
            <a:avLst/>
          </a:prstGeom>
        </p:spPr>
      </p:pic>
    </p:spTree>
    <p:extLst>
      <p:ext uri="{BB962C8B-B14F-4D97-AF65-F5344CB8AC3E}">
        <p14:creationId xmlns:p14="http://schemas.microsoft.com/office/powerpoint/2010/main" val="6143202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3291B97E-AD28-E6FE-7AEB-D29EB3AE964E}"/>
              </a:ext>
            </a:extLst>
          </p:cNvPr>
          <p:cNvPicPr>
            <a:picLocks noChangeAspect="1"/>
          </p:cNvPicPr>
          <p:nvPr/>
        </p:nvPicPr>
        <p:blipFill>
          <a:blip r:embed="rId3"/>
          <a:stretch>
            <a:fillRect/>
          </a:stretch>
        </p:blipFill>
        <p:spPr>
          <a:xfrm>
            <a:off x="0" y="0"/>
            <a:ext cx="12168446" cy="6858000"/>
          </a:xfrm>
          <a:prstGeom prst="rect">
            <a:avLst/>
          </a:prstGeom>
        </p:spPr>
      </p:pic>
    </p:spTree>
    <p:extLst>
      <p:ext uri="{BB962C8B-B14F-4D97-AF65-F5344CB8AC3E}">
        <p14:creationId xmlns:p14="http://schemas.microsoft.com/office/powerpoint/2010/main" val="9331032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15600551-9D50-871C-D3AD-4BE2DAC974FA}"/>
              </a:ext>
            </a:extLst>
          </p:cNvPr>
          <p:cNvPicPr>
            <a:picLocks noChangeAspect="1"/>
          </p:cNvPicPr>
          <p:nvPr/>
        </p:nvPicPr>
        <p:blipFill>
          <a:blip r:embed="rId3"/>
          <a:stretch>
            <a:fillRect/>
          </a:stretch>
        </p:blipFill>
        <p:spPr>
          <a:xfrm>
            <a:off x="0" y="0"/>
            <a:ext cx="12229745" cy="6858000"/>
          </a:xfrm>
          <a:prstGeom prst="rect">
            <a:avLst/>
          </a:prstGeom>
        </p:spPr>
      </p:pic>
    </p:spTree>
    <p:extLst>
      <p:ext uri="{BB962C8B-B14F-4D97-AF65-F5344CB8AC3E}">
        <p14:creationId xmlns:p14="http://schemas.microsoft.com/office/powerpoint/2010/main" val="797166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Afbeelding 6">
            <a:extLst>
              <a:ext uri="{FF2B5EF4-FFF2-40B4-BE49-F238E27FC236}">
                <a16:creationId xmlns:a16="http://schemas.microsoft.com/office/drawing/2014/main" id="{A301D2F1-0ACD-947E-428A-68758A151164}"/>
              </a:ext>
            </a:extLst>
          </p:cNvPr>
          <p:cNvPicPr>
            <a:picLocks noChangeAspect="1"/>
          </p:cNvPicPr>
          <p:nvPr/>
        </p:nvPicPr>
        <p:blipFill>
          <a:blip r:embed="rId3"/>
          <a:stretch>
            <a:fillRect/>
          </a:stretch>
        </p:blipFill>
        <p:spPr>
          <a:xfrm>
            <a:off x="0" y="0"/>
            <a:ext cx="12192000" cy="6855236"/>
          </a:xfrm>
          <a:prstGeom prst="rect">
            <a:avLst/>
          </a:prstGeom>
        </p:spPr>
      </p:pic>
    </p:spTree>
    <p:extLst>
      <p:ext uri="{BB962C8B-B14F-4D97-AF65-F5344CB8AC3E}">
        <p14:creationId xmlns:p14="http://schemas.microsoft.com/office/powerpoint/2010/main" val="35042442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Tijdelijke aanduiding voor afbeelding 4">
            <a:extLst>
              <a:ext uri="{FF2B5EF4-FFF2-40B4-BE49-F238E27FC236}">
                <a16:creationId xmlns:a16="http://schemas.microsoft.com/office/drawing/2014/main" id="{00AA6AA9-B7FB-A79F-9325-BDDF526134E9}"/>
              </a:ext>
            </a:extLst>
          </p:cNvPr>
          <p:cNvPicPr>
            <a:picLocks noGrp="1" noChangeAspect="1"/>
          </p:cNvPicPr>
          <p:nvPr>
            <p:ph type="pic" sz="quarter" idx="13"/>
          </p:nvPr>
        </p:nvPicPr>
        <p:blipFill>
          <a:blip r:embed="rId3"/>
          <a:srcRect l="907" r="907"/>
          <a:stretch/>
        </p:blipFill>
        <p:spPr>
          <a:custGeom>
            <a:avLst/>
            <a:gdLst>
              <a:gd name="connsiteX0" fmla="*/ 6309360 w 12192000"/>
              <a:gd name="connsiteY0" fmla="*/ 3951843 h 6880543"/>
              <a:gd name="connsiteX1" fmla="*/ 6309360 w 12192000"/>
              <a:gd name="connsiteY1" fmla="*/ 4052427 h 6880543"/>
              <a:gd name="connsiteX2" fmla="*/ 8442960 w 12192000"/>
              <a:gd name="connsiteY2" fmla="*/ 4052427 h 6880543"/>
              <a:gd name="connsiteX3" fmla="*/ 8442960 w 12192000"/>
              <a:gd name="connsiteY3" fmla="*/ 3951843 h 6880543"/>
              <a:gd name="connsiteX4" fmla="*/ 0 w 12192000"/>
              <a:gd name="connsiteY4" fmla="*/ 0 h 6880543"/>
              <a:gd name="connsiteX5" fmla="*/ 12192000 w 12192000"/>
              <a:gd name="connsiteY5" fmla="*/ 0 h 6880543"/>
              <a:gd name="connsiteX6" fmla="*/ 12192000 w 12192000"/>
              <a:gd name="connsiteY6" fmla="*/ 6880543 h 6880543"/>
              <a:gd name="connsiteX7" fmla="*/ 0 w 12192000"/>
              <a:gd name="connsiteY7" fmla="*/ 6880543 h 6880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80543">
                <a:moveTo>
                  <a:pt x="6309360" y="3951843"/>
                </a:moveTo>
                <a:lnTo>
                  <a:pt x="6309360" y="4052427"/>
                </a:lnTo>
                <a:lnTo>
                  <a:pt x="8442960" y="4052427"/>
                </a:lnTo>
                <a:lnTo>
                  <a:pt x="8442960" y="3951843"/>
                </a:lnTo>
                <a:close/>
                <a:moveTo>
                  <a:pt x="0" y="0"/>
                </a:moveTo>
                <a:lnTo>
                  <a:pt x="12192000" y="0"/>
                </a:lnTo>
                <a:lnTo>
                  <a:pt x="12192000" y="6880543"/>
                </a:lnTo>
                <a:lnTo>
                  <a:pt x="0" y="6880543"/>
                </a:lnTo>
                <a:close/>
              </a:path>
            </a:pathLst>
          </a:custGeom>
        </p:spPr>
      </p:pic>
    </p:spTree>
    <p:extLst>
      <p:ext uri="{BB962C8B-B14F-4D97-AF65-F5344CB8AC3E}">
        <p14:creationId xmlns:p14="http://schemas.microsoft.com/office/powerpoint/2010/main" val="35867466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580B25F-7B71-E721-6A57-4C818BDEE4BF}"/>
              </a:ext>
            </a:extLst>
          </p:cNvPr>
          <p:cNvSpPr>
            <a:spLocks noGrp="1"/>
          </p:cNvSpPr>
          <p:nvPr>
            <p:ph type="title"/>
          </p:nvPr>
        </p:nvSpPr>
        <p:spPr/>
        <p:txBody>
          <a:bodyPr/>
          <a:lstStyle/>
          <a:p>
            <a:r>
              <a:rPr lang="nl-BE" dirty="0"/>
              <a:t>2020-2025: It’s a </a:t>
            </a:r>
            <a:r>
              <a:rPr lang="nl-BE" dirty="0" err="1"/>
              <a:t>wrap</a:t>
            </a:r>
            <a:endParaRPr lang="nl-BE" dirty="0"/>
          </a:p>
        </p:txBody>
      </p:sp>
      <p:sp>
        <p:nvSpPr>
          <p:cNvPr id="3" name="Tijdelijke aanduiding voor inhoud 2">
            <a:extLst>
              <a:ext uri="{FF2B5EF4-FFF2-40B4-BE49-F238E27FC236}">
                <a16:creationId xmlns:a16="http://schemas.microsoft.com/office/drawing/2014/main" id="{1CDEC27E-4EFC-BED6-E114-FC70DA4B2412}"/>
              </a:ext>
            </a:extLst>
          </p:cNvPr>
          <p:cNvSpPr>
            <a:spLocks noGrp="1"/>
          </p:cNvSpPr>
          <p:nvPr>
            <p:ph sz="quarter" idx="13"/>
          </p:nvPr>
        </p:nvSpPr>
        <p:spPr/>
        <p:txBody>
          <a:bodyPr/>
          <a:lstStyle/>
          <a:p>
            <a:r>
              <a:rPr lang="nl-BE" dirty="0"/>
              <a:t>Meerjarenplan 2020-2025</a:t>
            </a:r>
          </a:p>
          <a:p>
            <a:pPr lvl="1"/>
            <a:r>
              <a:rPr lang="nl-BE" dirty="0"/>
              <a:t>Eerste geïntegreerd meerjarenplan voor zowel gemeente als </a:t>
            </a:r>
            <a:r>
              <a:rPr lang="nl-BE" dirty="0" err="1"/>
              <a:t>ocmw</a:t>
            </a:r>
            <a:r>
              <a:rPr lang="nl-BE" dirty="0"/>
              <a:t> samen</a:t>
            </a:r>
          </a:p>
          <a:p>
            <a:pPr lvl="2"/>
            <a:r>
              <a:rPr lang="nl-BE" dirty="0"/>
              <a:t>Achterliggend nog 2 aparte juridische entiteiten</a:t>
            </a:r>
          </a:p>
          <a:p>
            <a:pPr lvl="2"/>
            <a:r>
              <a:rPr lang="nl-BE" dirty="0"/>
              <a:t>Ondersteunende processen volledig op elkaar afgestemd</a:t>
            </a:r>
          </a:p>
        </p:txBody>
      </p:sp>
    </p:spTree>
    <p:extLst>
      <p:ext uri="{BB962C8B-B14F-4D97-AF65-F5344CB8AC3E}">
        <p14:creationId xmlns:p14="http://schemas.microsoft.com/office/powerpoint/2010/main" val="19747878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CB44286-E38C-2D23-F572-72E1040EC707}"/>
              </a:ext>
            </a:extLst>
          </p:cNvPr>
          <p:cNvSpPr>
            <a:spLocks noGrp="1"/>
          </p:cNvSpPr>
          <p:nvPr>
            <p:ph type="title"/>
          </p:nvPr>
        </p:nvSpPr>
        <p:spPr/>
        <p:txBody>
          <a:bodyPr/>
          <a:lstStyle/>
          <a:p>
            <a:r>
              <a:rPr lang="nl-BE" dirty="0"/>
              <a:t>2020-2025: It’s a </a:t>
            </a:r>
            <a:r>
              <a:rPr lang="nl-BE" dirty="0" err="1"/>
              <a:t>wrap</a:t>
            </a:r>
            <a:endParaRPr lang="nl-BE" dirty="0"/>
          </a:p>
        </p:txBody>
      </p:sp>
      <p:sp>
        <p:nvSpPr>
          <p:cNvPr id="3" name="Tijdelijke aanduiding voor inhoud 2">
            <a:extLst>
              <a:ext uri="{FF2B5EF4-FFF2-40B4-BE49-F238E27FC236}">
                <a16:creationId xmlns:a16="http://schemas.microsoft.com/office/drawing/2014/main" id="{C76F2558-47F3-660C-A4B3-014C0333A93F}"/>
              </a:ext>
            </a:extLst>
          </p:cNvPr>
          <p:cNvSpPr>
            <a:spLocks noGrp="1"/>
          </p:cNvSpPr>
          <p:nvPr>
            <p:ph sz="quarter" idx="13"/>
          </p:nvPr>
        </p:nvSpPr>
        <p:spPr/>
        <p:txBody>
          <a:bodyPr/>
          <a:lstStyle/>
          <a:p>
            <a:r>
              <a:rPr lang="nl-BE" dirty="0"/>
              <a:t>Evenwichtsvereiste meerjarenplan</a:t>
            </a:r>
          </a:p>
          <a:p>
            <a:pPr lvl="1"/>
            <a:r>
              <a:rPr lang="nl-BE" dirty="0"/>
              <a:t>Gecumuleerd budgettair resultaat moet positief zijn over de volledige looptijd van het meerjarenplan</a:t>
            </a:r>
          </a:p>
          <a:p>
            <a:pPr lvl="1"/>
            <a:r>
              <a:rPr lang="nl-BE" dirty="0"/>
              <a:t>De autofinancieringsmarge moet minstens nul zijn in het laatste jaar van het meerjarenplan </a:t>
            </a:r>
            <a:r>
              <a:rPr lang="nl-BE" dirty="0">
                <a:sym typeface="Wingdings" panose="05000000000000000000" pitchFamily="2" charset="2"/>
              </a:rPr>
              <a:t> 2025</a:t>
            </a:r>
            <a:endParaRPr lang="nl-BE" dirty="0"/>
          </a:p>
        </p:txBody>
      </p:sp>
    </p:spTree>
    <p:extLst>
      <p:ext uri="{BB962C8B-B14F-4D97-AF65-F5344CB8AC3E}">
        <p14:creationId xmlns:p14="http://schemas.microsoft.com/office/powerpoint/2010/main" val="18488846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al 1">
            <a:extLst>
              <a:ext uri="{FF2B5EF4-FFF2-40B4-BE49-F238E27FC236}">
                <a16:creationId xmlns:a16="http://schemas.microsoft.com/office/drawing/2014/main" id="{5FADE058-22A0-097D-AF10-6126F45E0F67}"/>
              </a:ext>
            </a:extLst>
          </p:cNvPr>
          <p:cNvSpPr/>
          <p:nvPr/>
        </p:nvSpPr>
        <p:spPr>
          <a:xfrm>
            <a:off x="5311036" y="4334005"/>
            <a:ext cx="1002082" cy="33499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pic>
        <p:nvPicPr>
          <p:cNvPr id="5" name="Afbeelding 4">
            <a:extLst>
              <a:ext uri="{FF2B5EF4-FFF2-40B4-BE49-F238E27FC236}">
                <a16:creationId xmlns:a16="http://schemas.microsoft.com/office/drawing/2014/main" id="{EB2245CC-0B92-F660-3617-88086787C787}"/>
              </a:ext>
            </a:extLst>
          </p:cNvPr>
          <p:cNvPicPr>
            <a:picLocks noChangeAspect="1"/>
          </p:cNvPicPr>
          <p:nvPr/>
        </p:nvPicPr>
        <p:blipFill>
          <a:blip r:embed="rId3"/>
          <a:stretch>
            <a:fillRect/>
          </a:stretch>
        </p:blipFill>
        <p:spPr>
          <a:xfrm>
            <a:off x="242529" y="191002"/>
            <a:ext cx="7260561" cy="4477993"/>
          </a:xfrm>
          <a:prstGeom prst="rect">
            <a:avLst/>
          </a:prstGeom>
        </p:spPr>
      </p:pic>
      <p:pic>
        <p:nvPicPr>
          <p:cNvPr id="7" name="Afbeelding 6">
            <a:extLst>
              <a:ext uri="{FF2B5EF4-FFF2-40B4-BE49-F238E27FC236}">
                <a16:creationId xmlns:a16="http://schemas.microsoft.com/office/drawing/2014/main" id="{6E45FAA0-59FB-8345-9BFA-86C3EC6D1596}"/>
              </a:ext>
            </a:extLst>
          </p:cNvPr>
          <p:cNvPicPr>
            <a:picLocks noChangeAspect="1"/>
          </p:cNvPicPr>
          <p:nvPr/>
        </p:nvPicPr>
        <p:blipFill>
          <a:blip r:embed="rId4"/>
          <a:stretch>
            <a:fillRect/>
          </a:stretch>
        </p:blipFill>
        <p:spPr>
          <a:xfrm>
            <a:off x="3915372" y="4776653"/>
            <a:ext cx="8021932" cy="1987545"/>
          </a:xfrm>
          <a:prstGeom prst="rect">
            <a:avLst/>
          </a:prstGeom>
        </p:spPr>
      </p:pic>
    </p:spTree>
    <p:extLst>
      <p:ext uri="{BB962C8B-B14F-4D97-AF65-F5344CB8AC3E}">
        <p14:creationId xmlns:p14="http://schemas.microsoft.com/office/powerpoint/2010/main" val="33425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547C932-D10B-1548-C712-7D928BFBDCB8}"/>
              </a:ext>
            </a:extLst>
          </p:cNvPr>
          <p:cNvSpPr>
            <a:spLocks noGrp="1"/>
          </p:cNvSpPr>
          <p:nvPr>
            <p:ph type="title"/>
          </p:nvPr>
        </p:nvSpPr>
        <p:spPr/>
        <p:txBody>
          <a:bodyPr/>
          <a:lstStyle/>
          <a:p>
            <a:r>
              <a:rPr lang="nl-BE" dirty="0"/>
              <a:t>Evolutie AFM – 2020-2025</a:t>
            </a:r>
          </a:p>
        </p:txBody>
      </p:sp>
      <p:graphicFrame>
        <p:nvGraphicFramePr>
          <p:cNvPr id="5" name="Grafiek 4">
            <a:extLst>
              <a:ext uri="{FF2B5EF4-FFF2-40B4-BE49-F238E27FC236}">
                <a16:creationId xmlns:a16="http://schemas.microsoft.com/office/drawing/2014/main" id="{C0930065-843E-7818-677E-BD91DFD221EE}"/>
              </a:ext>
            </a:extLst>
          </p:cNvPr>
          <p:cNvGraphicFramePr>
            <a:graphicFrameLocks/>
          </p:cNvGraphicFramePr>
          <p:nvPr>
            <p:extLst>
              <p:ext uri="{D42A27DB-BD31-4B8C-83A1-F6EECF244321}">
                <p14:modId xmlns:p14="http://schemas.microsoft.com/office/powerpoint/2010/main" val="200581559"/>
              </p:ext>
            </p:extLst>
          </p:nvPr>
        </p:nvGraphicFramePr>
        <p:xfrm>
          <a:off x="981075" y="2710658"/>
          <a:ext cx="6634750" cy="365256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9742740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F127AD6-0148-7C13-3D88-3F4C84D1E00C}"/>
              </a:ext>
            </a:extLst>
          </p:cNvPr>
          <p:cNvSpPr>
            <a:spLocks noGrp="1"/>
          </p:cNvSpPr>
          <p:nvPr>
            <p:ph type="title"/>
          </p:nvPr>
        </p:nvSpPr>
        <p:spPr/>
        <p:txBody>
          <a:bodyPr/>
          <a:lstStyle/>
          <a:p>
            <a:r>
              <a:rPr lang="nl-BE" dirty="0"/>
              <a:t>Exploitatie: uitgaven</a:t>
            </a:r>
            <a:br>
              <a:rPr lang="nl-BE" dirty="0"/>
            </a:br>
            <a:r>
              <a:rPr lang="nl-BE" sz="2000" dirty="0"/>
              <a:t>Groei 2020-2025: + 37%</a:t>
            </a:r>
            <a:endParaRPr lang="nl-BE" dirty="0"/>
          </a:p>
        </p:txBody>
      </p:sp>
      <p:graphicFrame>
        <p:nvGraphicFramePr>
          <p:cNvPr id="4" name="Tijdelijke aanduiding voor inhoud 3">
            <a:extLst>
              <a:ext uri="{FF2B5EF4-FFF2-40B4-BE49-F238E27FC236}">
                <a16:creationId xmlns:a16="http://schemas.microsoft.com/office/drawing/2014/main" id="{FB0B9D09-9974-4833-B0D2-AE7845CC4FDA}"/>
              </a:ext>
            </a:extLst>
          </p:cNvPr>
          <p:cNvGraphicFramePr>
            <a:graphicFrameLocks noGrp="1"/>
          </p:cNvGraphicFramePr>
          <p:nvPr>
            <p:ph sz="quarter" idx="13"/>
            <p:extLst>
              <p:ext uri="{D42A27DB-BD31-4B8C-83A1-F6EECF244321}">
                <p14:modId xmlns:p14="http://schemas.microsoft.com/office/powerpoint/2010/main" val="1455936274"/>
              </p:ext>
            </p:extLst>
          </p:nvPr>
        </p:nvGraphicFramePr>
        <p:xfrm>
          <a:off x="593725" y="2281239"/>
          <a:ext cx="5687805" cy="349671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Grafiek 4">
            <a:extLst>
              <a:ext uri="{FF2B5EF4-FFF2-40B4-BE49-F238E27FC236}">
                <a16:creationId xmlns:a16="http://schemas.microsoft.com/office/drawing/2014/main" id="{58200450-FB03-6E19-36C6-3167B7076362}"/>
              </a:ext>
            </a:extLst>
          </p:cNvPr>
          <p:cNvGraphicFramePr>
            <a:graphicFrameLocks/>
          </p:cNvGraphicFramePr>
          <p:nvPr>
            <p:extLst>
              <p:ext uri="{D42A27DB-BD31-4B8C-83A1-F6EECF244321}">
                <p14:modId xmlns:p14="http://schemas.microsoft.com/office/powerpoint/2010/main" val="4189682169"/>
              </p:ext>
            </p:extLst>
          </p:nvPr>
        </p:nvGraphicFramePr>
        <p:xfrm>
          <a:off x="6811617" y="3313044"/>
          <a:ext cx="5144395" cy="331749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3729536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D41CFFC-6687-1523-8FA8-45771242A522}"/>
              </a:ext>
            </a:extLst>
          </p:cNvPr>
          <p:cNvSpPr>
            <a:spLocks noGrp="1"/>
          </p:cNvSpPr>
          <p:nvPr>
            <p:ph type="title"/>
          </p:nvPr>
        </p:nvSpPr>
        <p:spPr/>
        <p:txBody>
          <a:bodyPr/>
          <a:lstStyle/>
          <a:p>
            <a:r>
              <a:rPr lang="nl-BE" dirty="0"/>
              <a:t>EU: Goederen en diensten</a:t>
            </a:r>
            <a:br>
              <a:rPr lang="nl-BE" dirty="0"/>
            </a:br>
            <a:r>
              <a:rPr lang="nl-BE" sz="2000" dirty="0"/>
              <a:t>Groei: 2020-2025: +36%</a:t>
            </a:r>
            <a:endParaRPr lang="nl-BE" dirty="0"/>
          </a:p>
        </p:txBody>
      </p:sp>
      <p:sp>
        <p:nvSpPr>
          <p:cNvPr id="4" name="Tijdelijke aanduiding voor inhoud 3">
            <a:extLst>
              <a:ext uri="{FF2B5EF4-FFF2-40B4-BE49-F238E27FC236}">
                <a16:creationId xmlns:a16="http://schemas.microsoft.com/office/drawing/2014/main" id="{D4C2F915-D9CE-AC5F-C0EE-319B780CF7A7}"/>
              </a:ext>
            </a:extLst>
          </p:cNvPr>
          <p:cNvSpPr>
            <a:spLocks noGrp="1"/>
          </p:cNvSpPr>
          <p:nvPr>
            <p:ph sz="quarter" idx="16"/>
          </p:nvPr>
        </p:nvSpPr>
        <p:spPr>
          <a:xfrm>
            <a:off x="5398718" y="2676525"/>
            <a:ext cx="6100175" cy="3597470"/>
          </a:xfrm>
        </p:spPr>
        <p:txBody>
          <a:bodyPr/>
          <a:lstStyle/>
          <a:p>
            <a:r>
              <a:rPr lang="nl-NL" dirty="0"/>
              <a:t>Belangrijkste uitgaven</a:t>
            </a:r>
          </a:p>
          <a:p>
            <a:pPr marL="342900" indent="-342900">
              <a:buFont typeface="Arial" panose="020B0604020202020204" pitchFamily="34" charset="0"/>
              <a:buChar char="•"/>
            </a:pPr>
            <a:r>
              <a:rPr lang="nl-NL" dirty="0"/>
              <a:t>Elektriciteit (openbare verlichting)</a:t>
            </a:r>
          </a:p>
          <a:p>
            <a:pPr marL="342900" indent="-342900">
              <a:buFont typeface="Arial" panose="020B0604020202020204" pitchFamily="34" charset="0"/>
              <a:buChar char="•"/>
            </a:pPr>
            <a:r>
              <a:rPr lang="nl-NL" dirty="0"/>
              <a:t>Huur gemeentehuis/BIB </a:t>
            </a:r>
            <a:r>
              <a:rPr lang="nl-NL" dirty="0" err="1"/>
              <a:t>agbpb</a:t>
            </a:r>
            <a:endParaRPr lang="nl-NL" dirty="0"/>
          </a:p>
          <a:p>
            <a:pPr marL="342900" indent="-342900">
              <a:buFont typeface="Arial" panose="020B0604020202020204" pitchFamily="34" charset="0"/>
              <a:buChar char="•"/>
            </a:pPr>
            <a:r>
              <a:rPr lang="nl-NL" dirty="0"/>
              <a:t>Ondersteuning afdeling ruimte met piek in 2024</a:t>
            </a:r>
          </a:p>
          <a:p>
            <a:pPr marL="342900" indent="-342900">
              <a:buFont typeface="Arial" panose="020B0604020202020204" pitchFamily="34" charset="0"/>
              <a:buChar char="•"/>
            </a:pPr>
            <a:r>
              <a:rPr lang="nl-NL" dirty="0"/>
              <a:t>Informaticakosten</a:t>
            </a:r>
          </a:p>
          <a:p>
            <a:pPr marL="342900" indent="-342900">
              <a:buFont typeface="Arial" panose="020B0604020202020204" pitchFamily="34" charset="0"/>
              <a:buChar char="•"/>
            </a:pPr>
            <a:endParaRPr lang="nl-NL" dirty="0"/>
          </a:p>
          <a:p>
            <a:pPr lvl="1" indent="0">
              <a:buNone/>
            </a:pPr>
            <a:endParaRPr lang="nl-BE" dirty="0"/>
          </a:p>
        </p:txBody>
      </p:sp>
      <p:graphicFrame>
        <p:nvGraphicFramePr>
          <p:cNvPr id="5" name="Tijdelijke aanduiding voor inhoud 4">
            <a:extLst>
              <a:ext uri="{FF2B5EF4-FFF2-40B4-BE49-F238E27FC236}">
                <a16:creationId xmlns:a16="http://schemas.microsoft.com/office/drawing/2014/main" id="{55F4F9A0-9AE6-5A8C-04C9-0A4D67B16A46}"/>
              </a:ext>
            </a:extLst>
          </p:cNvPr>
          <p:cNvGraphicFramePr>
            <a:graphicFrameLocks noGrp="1"/>
          </p:cNvGraphicFramePr>
          <p:nvPr>
            <p:ph sz="quarter" idx="15"/>
          </p:nvPr>
        </p:nvGraphicFramePr>
        <p:xfrm>
          <a:off x="593725" y="2676525"/>
          <a:ext cx="4491038" cy="359727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7541832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2046D3-C7F8-E764-5F42-2894681CCEB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677087E-F16E-6C10-50DA-9DC7CE496FDC}"/>
              </a:ext>
            </a:extLst>
          </p:cNvPr>
          <p:cNvSpPr>
            <a:spLocks noGrp="1"/>
          </p:cNvSpPr>
          <p:nvPr>
            <p:ph type="title"/>
          </p:nvPr>
        </p:nvSpPr>
        <p:spPr/>
        <p:txBody>
          <a:bodyPr/>
          <a:lstStyle/>
          <a:p>
            <a:r>
              <a:rPr lang="nl-BE" dirty="0"/>
              <a:t>EU: Openbare verlichting</a:t>
            </a:r>
            <a:br>
              <a:rPr lang="nl-BE" dirty="0"/>
            </a:br>
            <a:endParaRPr lang="nl-BE" dirty="0"/>
          </a:p>
        </p:txBody>
      </p:sp>
      <p:sp>
        <p:nvSpPr>
          <p:cNvPr id="4" name="Tijdelijke aanduiding voor inhoud 3">
            <a:extLst>
              <a:ext uri="{FF2B5EF4-FFF2-40B4-BE49-F238E27FC236}">
                <a16:creationId xmlns:a16="http://schemas.microsoft.com/office/drawing/2014/main" id="{D2851495-CDA7-099E-A4EF-9D50FC31B079}"/>
              </a:ext>
            </a:extLst>
          </p:cNvPr>
          <p:cNvSpPr>
            <a:spLocks noGrp="1"/>
          </p:cNvSpPr>
          <p:nvPr>
            <p:ph sz="quarter" idx="16"/>
          </p:nvPr>
        </p:nvSpPr>
        <p:spPr>
          <a:xfrm>
            <a:off x="5398718" y="2676525"/>
            <a:ext cx="6100175" cy="3597470"/>
          </a:xfrm>
        </p:spPr>
        <p:txBody>
          <a:bodyPr/>
          <a:lstStyle/>
          <a:p>
            <a:endParaRPr lang="nl-NL" dirty="0"/>
          </a:p>
          <a:p>
            <a:pPr lvl="1" indent="0">
              <a:buNone/>
            </a:pPr>
            <a:endParaRPr lang="nl-BE" dirty="0"/>
          </a:p>
        </p:txBody>
      </p:sp>
      <p:graphicFrame>
        <p:nvGraphicFramePr>
          <p:cNvPr id="8" name="Tijdelijke aanduiding voor inhoud 7">
            <a:extLst>
              <a:ext uri="{FF2B5EF4-FFF2-40B4-BE49-F238E27FC236}">
                <a16:creationId xmlns:a16="http://schemas.microsoft.com/office/drawing/2014/main" id="{CB440669-95CD-30D8-75CB-6554D7ECCBD1}"/>
              </a:ext>
            </a:extLst>
          </p:cNvPr>
          <p:cNvGraphicFramePr>
            <a:graphicFrameLocks noGrp="1"/>
          </p:cNvGraphicFramePr>
          <p:nvPr>
            <p:ph sz="quarter" idx="15"/>
          </p:nvPr>
        </p:nvGraphicFramePr>
        <p:xfrm>
          <a:off x="593725" y="2676525"/>
          <a:ext cx="4491038" cy="359727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9" name="Grafiek 8">
            <a:extLst>
              <a:ext uri="{FF2B5EF4-FFF2-40B4-BE49-F238E27FC236}">
                <a16:creationId xmlns:a16="http://schemas.microsoft.com/office/drawing/2014/main" id="{5CC7C45A-380D-14A1-70F0-9627D793418D}"/>
              </a:ext>
            </a:extLst>
          </p:cNvPr>
          <p:cNvGraphicFramePr>
            <a:graphicFrameLocks/>
          </p:cNvGraphicFramePr>
          <p:nvPr>
            <p:extLst>
              <p:ext uri="{D42A27DB-BD31-4B8C-83A1-F6EECF244321}">
                <p14:modId xmlns:p14="http://schemas.microsoft.com/office/powerpoint/2010/main" val="3329669326"/>
              </p:ext>
            </p:extLst>
          </p:nvPr>
        </p:nvGraphicFramePr>
        <p:xfrm>
          <a:off x="5793104" y="2676525"/>
          <a:ext cx="5054435" cy="3597275"/>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8893960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2FA5D0A-A8D5-2C75-08BA-928B5A8481AA}"/>
              </a:ext>
            </a:extLst>
          </p:cNvPr>
          <p:cNvSpPr>
            <a:spLocks noGrp="1"/>
          </p:cNvSpPr>
          <p:nvPr>
            <p:ph type="title"/>
          </p:nvPr>
        </p:nvSpPr>
        <p:spPr/>
        <p:txBody>
          <a:bodyPr/>
          <a:lstStyle/>
          <a:p>
            <a:r>
              <a:rPr lang="nl-BE" dirty="0"/>
              <a:t>EU: Bezoldigingen, sociale lasten en pensioenen </a:t>
            </a:r>
            <a:br>
              <a:rPr lang="nl-BE" dirty="0"/>
            </a:br>
            <a:r>
              <a:rPr lang="nl-BE" sz="2000" dirty="0"/>
              <a:t>Groei 2020-2025: 36,25% (excl. Onderwijs)</a:t>
            </a:r>
            <a:endParaRPr lang="nl-BE" dirty="0"/>
          </a:p>
        </p:txBody>
      </p:sp>
      <p:sp>
        <p:nvSpPr>
          <p:cNvPr id="4" name="Tijdelijke aanduiding voor inhoud 3">
            <a:extLst>
              <a:ext uri="{FF2B5EF4-FFF2-40B4-BE49-F238E27FC236}">
                <a16:creationId xmlns:a16="http://schemas.microsoft.com/office/drawing/2014/main" id="{B87D3DA5-1F7D-7A0D-9045-024FDD7483BA}"/>
              </a:ext>
            </a:extLst>
          </p:cNvPr>
          <p:cNvSpPr>
            <a:spLocks noGrp="1"/>
          </p:cNvSpPr>
          <p:nvPr>
            <p:ph sz="quarter" idx="16"/>
          </p:nvPr>
        </p:nvSpPr>
        <p:spPr/>
        <p:txBody>
          <a:bodyPr/>
          <a:lstStyle/>
          <a:p>
            <a:pPr marL="342900" indent="-342900">
              <a:buFont typeface="Arial" panose="020B0604020202020204" pitchFamily="34" charset="0"/>
              <a:buChar char="•"/>
            </a:pPr>
            <a:r>
              <a:rPr lang="nl-BE" dirty="0"/>
              <a:t>Bruto uitbetaald equivalent</a:t>
            </a:r>
          </a:p>
          <a:p>
            <a:pPr marL="626364" lvl="1" indent="-342900"/>
            <a:r>
              <a:rPr lang="nl-BE" dirty="0"/>
              <a:t>31/12/2020: 138,03</a:t>
            </a:r>
          </a:p>
          <a:p>
            <a:pPr marL="626364" lvl="1" indent="-342900"/>
            <a:r>
              <a:rPr lang="nl-BE" dirty="0"/>
              <a:t>31/12/2025: 142,95</a:t>
            </a:r>
          </a:p>
        </p:txBody>
      </p:sp>
      <p:graphicFrame>
        <p:nvGraphicFramePr>
          <p:cNvPr id="5" name="Tijdelijke aanduiding voor inhoud 5">
            <a:extLst>
              <a:ext uri="{FF2B5EF4-FFF2-40B4-BE49-F238E27FC236}">
                <a16:creationId xmlns:a16="http://schemas.microsoft.com/office/drawing/2014/main" id="{286F68BB-6FF2-78EF-5F10-0C46081F2F51}"/>
              </a:ext>
            </a:extLst>
          </p:cNvPr>
          <p:cNvGraphicFramePr>
            <a:graphicFrameLocks noGrp="1"/>
          </p:cNvGraphicFramePr>
          <p:nvPr>
            <p:ph sz="quarter" idx="15"/>
            <p:extLst>
              <p:ext uri="{D42A27DB-BD31-4B8C-83A1-F6EECF244321}">
                <p14:modId xmlns:p14="http://schemas.microsoft.com/office/powerpoint/2010/main" val="3903160282"/>
              </p:ext>
            </p:extLst>
          </p:nvPr>
        </p:nvGraphicFramePr>
        <p:xfrm>
          <a:off x="593725" y="2676525"/>
          <a:ext cx="4491038" cy="359727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7084372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E365AF-EA25-DF27-480C-DCFCAA52FF2D}"/>
              </a:ext>
            </a:extLst>
          </p:cNvPr>
          <p:cNvSpPr>
            <a:spLocks noGrp="1"/>
          </p:cNvSpPr>
          <p:nvPr>
            <p:ph type="title"/>
          </p:nvPr>
        </p:nvSpPr>
        <p:spPr/>
        <p:txBody>
          <a:bodyPr/>
          <a:lstStyle/>
          <a:p>
            <a:r>
              <a:rPr lang="nl-BE" dirty="0"/>
              <a:t>EU: Individuele hulpverlening door OCMW</a:t>
            </a:r>
            <a:br>
              <a:rPr lang="nl-BE" dirty="0"/>
            </a:br>
            <a:r>
              <a:rPr lang="nl-BE" sz="2000" dirty="0"/>
              <a:t>Groei 2020-2025: 64%</a:t>
            </a:r>
            <a:endParaRPr lang="nl-BE" dirty="0"/>
          </a:p>
        </p:txBody>
      </p:sp>
      <p:sp>
        <p:nvSpPr>
          <p:cNvPr id="4" name="Tijdelijke aanduiding voor inhoud 3">
            <a:extLst>
              <a:ext uri="{FF2B5EF4-FFF2-40B4-BE49-F238E27FC236}">
                <a16:creationId xmlns:a16="http://schemas.microsoft.com/office/drawing/2014/main" id="{2670FF7B-FE05-B552-D995-905F24F56954}"/>
              </a:ext>
            </a:extLst>
          </p:cNvPr>
          <p:cNvSpPr>
            <a:spLocks noGrp="1"/>
          </p:cNvSpPr>
          <p:nvPr>
            <p:ph sz="quarter" idx="16"/>
          </p:nvPr>
        </p:nvSpPr>
        <p:spPr/>
        <p:txBody>
          <a:bodyPr/>
          <a:lstStyle/>
          <a:p>
            <a:pPr marL="342900" indent="-342900">
              <a:buFont typeface="Arial" panose="020B0604020202020204" pitchFamily="34" charset="0"/>
              <a:buChar char="•"/>
            </a:pPr>
            <a:r>
              <a:rPr lang="nl-BE" dirty="0"/>
              <a:t>2020 piek coronacrisis</a:t>
            </a:r>
          </a:p>
          <a:p>
            <a:pPr marL="342900" indent="-342900">
              <a:buFont typeface="Arial" panose="020B0604020202020204" pitchFamily="34" charset="0"/>
              <a:buChar char="•"/>
            </a:pPr>
            <a:r>
              <a:rPr lang="nl-BE" dirty="0"/>
              <a:t>2022: piek vluchtelingencrisis</a:t>
            </a:r>
          </a:p>
          <a:p>
            <a:pPr marL="342900" indent="-342900">
              <a:buFont typeface="Arial" panose="020B0604020202020204" pitchFamily="34" charset="0"/>
              <a:buChar char="•"/>
            </a:pPr>
            <a:r>
              <a:rPr lang="nl-BE" dirty="0"/>
              <a:t>2023: indexatie + toename dossiers leefloon</a:t>
            </a:r>
          </a:p>
          <a:p>
            <a:pPr marL="342900" indent="-342900">
              <a:buFont typeface="Arial" panose="020B0604020202020204" pitchFamily="34" charset="0"/>
              <a:buChar char="•"/>
            </a:pPr>
            <a:r>
              <a:rPr lang="nl-BE" dirty="0"/>
              <a:t>2025: stijging kost per dossier</a:t>
            </a:r>
          </a:p>
        </p:txBody>
      </p:sp>
      <p:graphicFrame>
        <p:nvGraphicFramePr>
          <p:cNvPr id="5" name="Tijdelijke aanduiding voor inhoud 5">
            <a:extLst>
              <a:ext uri="{FF2B5EF4-FFF2-40B4-BE49-F238E27FC236}">
                <a16:creationId xmlns:a16="http://schemas.microsoft.com/office/drawing/2014/main" id="{88821CFB-85FC-7AC0-7BAA-8644390B3803}"/>
              </a:ext>
            </a:extLst>
          </p:cNvPr>
          <p:cNvGraphicFramePr>
            <a:graphicFrameLocks noGrp="1"/>
          </p:cNvGraphicFramePr>
          <p:nvPr>
            <p:ph sz="quarter" idx="15"/>
          </p:nvPr>
        </p:nvGraphicFramePr>
        <p:xfrm>
          <a:off x="593725" y="2676525"/>
          <a:ext cx="4491038" cy="359727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9423870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EE5DD7-2BA8-A523-EB24-3E03046AAEC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5238C65-1A85-CCB4-5417-0350EA427B34}"/>
              </a:ext>
            </a:extLst>
          </p:cNvPr>
          <p:cNvSpPr>
            <a:spLocks noGrp="1"/>
          </p:cNvSpPr>
          <p:nvPr>
            <p:ph type="title"/>
          </p:nvPr>
        </p:nvSpPr>
        <p:spPr/>
        <p:txBody>
          <a:bodyPr/>
          <a:lstStyle/>
          <a:p>
            <a:r>
              <a:rPr lang="nl-BE" dirty="0"/>
              <a:t>EU: Toegestane werkingssubsidies</a:t>
            </a:r>
            <a:br>
              <a:rPr lang="nl-BE" dirty="0"/>
            </a:br>
            <a:r>
              <a:rPr lang="nl-BE" sz="2000" dirty="0"/>
              <a:t>Groei 2020-2025: 23 %</a:t>
            </a:r>
            <a:endParaRPr lang="nl-BE" dirty="0"/>
          </a:p>
        </p:txBody>
      </p:sp>
      <p:sp>
        <p:nvSpPr>
          <p:cNvPr id="4" name="Tijdelijke aanduiding voor inhoud 3">
            <a:extLst>
              <a:ext uri="{FF2B5EF4-FFF2-40B4-BE49-F238E27FC236}">
                <a16:creationId xmlns:a16="http://schemas.microsoft.com/office/drawing/2014/main" id="{96848A31-9B23-EFFC-BD5D-F6BD7A5BB2D1}"/>
              </a:ext>
            </a:extLst>
          </p:cNvPr>
          <p:cNvSpPr>
            <a:spLocks noGrp="1"/>
          </p:cNvSpPr>
          <p:nvPr>
            <p:ph sz="quarter" idx="16"/>
          </p:nvPr>
        </p:nvSpPr>
        <p:spPr>
          <a:xfrm>
            <a:off x="5881898" y="2676525"/>
            <a:ext cx="4965642" cy="3597470"/>
          </a:xfrm>
        </p:spPr>
        <p:txBody>
          <a:bodyPr/>
          <a:lstStyle/>
          <a:p>
            <a:pPr marL="342900" indent="-342900">
              <a:buFont typeface="Arial" panose="020B0604020202020204" pitchFamily="34" charset="0"/>
              <a:buChar char="•"/>
            </a:pPr>
            <a:r>
              <a:rPr lang="nl-BE" dirty="0"/>
              <a:t>2020 bijdrage brandweerdienst Mechelen werkingsjaar 2014 + Noodfonds </a:t>
            </a:r>
            <a:r>
              <a:rPr lang="nl-BE" dirty="0" err="1"/>
              <a:t>vlaamse</a:t>
            </a:r>
            <a:r>
              <a:rPr lang="nl-BE" dirty="0"/>
              <a:t> overheid en eigen noodfonds</a:t>
            </a:r>
          </a:p>
          <a:p>
            <a:pPr marL="342900" indent="-342900">
              <a:buFont typeface="Arial" panose="020B0604020202020204" pitchFamily="34" charset="0"/>
              <a:buChar char="•"/>
            </a:pPr>
            <a:r>
              <a:rPr lang="nl-BE" dirty="0"/>
              <a:t>2022: stijging terug te brengen naar huidige energie en prijzencrisis</a:t>
            </a:r>
          </a:p>
          <a:p>
            <a:pPr marL="342900" indent="-342900">
              <a:buFont typeface="Arial" panose="020B0604020202020204" pitchFamily="34" charset="0"/>
              <a:buChar char="•"/>
            </a:pPr>
            <a:r>
              <a:rPr lang="nl-BE" dirty="0"/>
              <a:t>2023: energiecrisis + afhandeling gas 5</a:t>
            </a:r>
          </a:p>
          <a:p>
            <a:pPr marL="342900" indent="-342900">
              <a:buFont typeface="Arial" panose="020B0604020202020204" pitchFamily="34" charset="0"/>
              <a:buChar char="•"/>
            </a:pPr>
            <a:r>
              <a:rPr lang="nl-BE" dirty="0"/>
              <a:t>2024: politiezone BODUKAP</a:t>
            </a:r>
          </a:p>
        </p:txBody>
      </p:sp>
      <p:graphicFrame>
        <p:nvGraphicFramePr>
          <p:cNvPr id="11" name="Tijdelijke aanduiding voor inhoud 7">
            <a:extLst>
              <a:ext uri="{FF2B5EF4-FFF2-40B4-BE49-F238E27FC236}">
                <a16:creationId xmlns:a16="http://schemas.microsoft.com/office/drawing/2014/main" id="{FD08C60D-717F-4A74-8B72-584E423E0FF5}"/>
              </a:ext>
            </a:extLst>
          </p:cNvPr>
          <p:cNvGraphicFramePr>
            <a:graphicFrameLocks noGrp="1"/>
          </p:cNvGraphicFramePr>
          <p:nvPr>
            <p:ph sz="quarter" idx="15"/>
          </p:nvPr>
        </p:nvGraphicFramePr>
        <p:xfrm>
          <a:off x="593725" y="2676525"/>
          <a:ext cx="4491038" cy="359727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0136739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C3423E7-9F77-C70F-DD2F-70CA1CA71F3D}"/>
              </a:ext>
            </a:extLst>
          </p:cNvPr>
          <p:cNvSpPr>
            <a:spLocks noGrp="1"/>
          </p:cNvSpPr>
          <p:nvPr>
            <p:ph type="title"/>
          </p:nvPr>
        </p:nvSpPr>
        <p:spPr/>
        <p:txBody>
          <a:bodyPr/>
          <a:lstStyle/>
          <a:p>
            <a:r>
              <a:rPr lang="nl-BE" dirty="0"/>
              <a:t>Exploitatie: ontvangsten</a:t>
            </a:r>
            <a:br>
              <a:rPr lang="nl-BE" dirty="0"/>
            </a:br>
            <a:r>
              <a:rPr lang="nl-BE" sz="2000" dirty="0"/>
              <a:t>Groei 2020-2025: 36,3%</a:t>
            </a:r>
            <a:endParaRPr lang="nl-BE" dirty="0"/>
          </a:p>
        </p:txBody>
      </p:sp>
      <p:graphicFrame>
        <p:nvGraphicFramePr>
          <p:cNvPr id="5" name="Tijdelijke aanduiding voor inhoud 4">
            <a:extLst>
              <a:ext uri="{FF2B5EF4-FFF2-40B4-BE49-F238E27FC236}">
                <a16:creationId xmlns:a16="http://schemas.microsoft.com/office/drawing/2014/main" id="{C8436428-F843-447A-900A-8F9B373998E0}"/>
              </a:ext>
            </a:extLst>
          </p:cNvPr>
          <p:cNvGraphicFramePr>
            <a:graphicFrameLocks noGrp="1"/>
          </p:cNvGraphicFramePr>
          <p:nvPr>
            <p:ph sz="quarter" idx="15"/>
          </p:nvPr>
        </p:nvGraphicFramePr>
        <p:xfrm>
          <a:off x="593725" y="2676525"/>
          <a:ext cx="4491038" cy="359727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Tijdelijke aanduiding voor inhoud 5">
            <a:extLst>
              <a:ext uri="{FF2B5EF4-FFF2-40B4-BE49-F238E27FC236}">
                <a16:creationId xmlns:a16="http://schemas.microsoft.com/office/drawing/2014/main" id="{13468714-8953-F918-86E0-69F7D4F8DACE}"/>
              </a:ext>
            </a:extLst>
          </p:cNvPr>
          <p:cNvGraphicFramePr>
            <a:graphicFrameLocks noGrp="1"/>
          </p:cNvGraphicFramePr>
          <p:nvPr>
            <p:ph sz="quarter" idx="16"/>
            <p:extLst>
              <p:ext uri="{D42A27DB-BD31-4B8C-83A1-F6EECF244321}">
                <p14:modId xmlns:p14="http://schemas.microsoft.com/office/powerpoint/2010/main" val="1463852056"/>
              </p:ext>
            </p:extLst>
          </p:nvPr>
        </p:nvGraphicFramePr>
        <p:xfrm>
          <a:off x="5881688" y="2676525"/>
          <a:ext cx="4491037" cy="3597275"/>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223146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33C5A31-71A4-8DB5-7187-F87097AA6CF7}"/>
              </a:ext>
            </a:extLst>
          </p:cNvPr>
          <p:cNvSpPr>
            <a:spLocks noGrp="1"/>
          </p:cNvSpPr>
          <p:nvPr>
            <p:ph type="title"/>
          </p:nvPr>
        </p:nvSpPr>
        <p:spPr/>
        <p:txBody>
          <a:bodyPr/>
          <a:lstStyle/>
          <a:p>
            <a:r>
              <a:rPr lang="nl-BE" dirty="0"/>
              <a:t>EO: Ontvangsten uit de werking</a:t>
            </a:r>
            <a:br>
              <a:rPr lang="nl-BE" dirty="0"/>
            </a:br>
            <a:r>
              <a:rPr lang="nl-BE" sz="2000" dirty="0"/>
              <a:t>Groei 2020-2025: 8,71%</a:t>
            </a:r>
          </a:p>
        </p:txBody>
      </p:sp>
      <p:sp>
        <p:nvSpPr>
          <p:cNvPr id="4" name="Tijdelijke aanduiding voor inhoud 3">
            <a:extLst>
              <a:ext uri="{FF2B5EF4-FFF2-40B4-BE49-F238E27FC236}">
                <a16:creationId xmlns:a16="http://schemas.microsoft.com/office/drawing/2014/main" id="{AE4670CA-56DA-0E8A-8F89-C814DAB00084}"/>
              </a:ext>
            </a:extLst>
          </p:cNvPr>
          <p:cNvSpPr>
            <a:spLocks noGrp="1"/>
          </p:cNvSpPr>
          <p:nvPr>
            <p:ph sz="quarter" idx="16"/>
          </p:nvPr>
        </p:nvSpPr>
        <p:spPr/>
        <p:txBody>
          <a:bodyPr/>
          <a:lstStyle/>
          <a:p>
            <a:pPr marL="342900" indent="-342900">
              <a:buFontTx/>
              <a:buChar char="-"/>
            </a:pPr>
            <a:r>
              <a:rPr lang="nl-BE" dirty="0"/>
              <a:t>Slechts 3% van de ontvangsten</a:t>
            </a:r>
          </a:p>
          <a:p>
            <a:pPr marL="342900" indent="-342900">
              <a:buFontTx/>
              <a:buChar char="-"/>
            </a:pPr>
            <a:r>
              <a:rPr lang="nl-BE" dirty="0"/>
              <a:t>Eenmalige fluctuaties </a:t>
            </a:r>
            <a:r>
              <a:rPr lang="nl-BE" dirty="0">
                <a:sym typeface="Wingdings" panose="05000000000000000000" pitchFamily="2" charset="2"/>
              </a:rPr>
              <a:t> grote impact</a:t>
            </a:r>
          </a:p>
          <a:p>
            <a:pPr marL="342900" indent="-342900">
              <a:buFontTx/>
              <a:buChar char="-"/>
            </a:pPr>
            <a:r>
              <a:rPr lang="nl-BE" dirty="0">
                <a:sym typeface="Wingdings" panose="05000000000000000000" pitchFamily="2" charset="2"/>
              </a:rPr>
              <a:t>2021-2022: afrekening vaccinatiecentrum</a:t>
            </a:r>
          </a:p>
          <a:p>
            <a:pPr marL="342900" indent="-342900">
              <a:buFontTx/>
              <a:buChar char="-"/>
            </a:pPr>
            <a:r>
              <a:rPr lang="nl-BE" dirty="0">
                <a:sym typeface="Wingdings" panose="05000000000000000000" pitchFamily="2" charset="2"/>
              </a:rPr>
              <a:t>2024: </a:t>
            </a:r>
            <a:r>
              <a:rPr lang="nl-BE" dirty="0" err="1">
                <a:sym typeface="Wingdings" panose="05000000000000000000" pitchFamily="2" charset="2"/>
              </a:rPr>
              <a:t>vastgoedinformatieplatform</a:t>
            </a:r>
            <a:endParaRPr lang="nl-BE" dirty="0">
              <a:sym typeface="Wingdings" panose="05000000000000000000" pitchFamily="2" charset="2"/>
            </a:endParaRPr>
          </a:p>
          <a:p>
            <a:pPr marL="342900" indent="-342900">
              <a:buFontTx/>
              <a:buChar char="-"/>
            </a:pPr>
            <a:r>
              <a:rPr lang="nl-BE" dirty="0">
                <a:sym typeface="Wingdings" panose="05000000000000000000" pitchFamily="2" charset="2"/>
              </a:rPr>
              <a:t>2025: jeugdwerking naar vzw </a:t>
            </a:r>
            <a:r>
              <a:rPr lang="nl-BE" dirty="0" err="1">
                <a:sym typeface="Wingdings" panose="05000000000000000000" pitchFamily="2" charset="2"/>
              </a:rPr>
              <a:t>Berentrode</a:t>
            </a:r>
            <a:endParaRPr lang="nl-BE" dirty="0"/>
          </a:p>
        </p:txBody>
      </p:sp>
      <p:graphicFrame>
        <p:nvGraphicFramePr>
          <p:cNvPr id="5" name="Tijdelijke aanduiding voor inhoud 4">
            <a:extLst>
              <a:ext uri="{FF2B5EF4-FFF2-40B4-BE49-F238E27FC236}">
                <a16:creationId xmlns:a16="http://schemas.microsoft.com/office/drawing/2014/main" id="{9A23D0E4-45AB-0961-9FE4-1B30F8EA10A9}"/>
              </a:ext>
            </a:extLst>
          </p:cNvPr>
          <p:cNvGraphicFramePr>
            <a:graphicFrameLocks noGrp="1"/>
          </p:cNvGraphicFramePr>
          <p:nvPr>
            <p:ph sz="quarter" idx="15"/>
          </p:nvPr>
        </p:nvGraphicFramePr>
        <p:xfrm>
          <a:off x="593725" y="2676525"/>
          <a:ext cx="4491038" cy="359727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2272106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C9BE3-651B-83C7-9DC7-F86D3DC121C6}"/>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6FC2365-16CF-D953-DB9A-FA30FA2149F1}"/>
              </a:ext>
            </a:extLst>
          </p:cNvPr>
          <p:cNvSpPr>
            <a:spLocks noGrp="1"/>
          </p:cNvSpPr>
          <p:nvPr>
            <p:ph type="title"/>
          </p:nvPr>
        </p:nvSpPr>
        <p:spPr/>
        <p:txBody>
          <a:bodyPr/>
          <a:lstStyle/>
          <a:p>
            <a:r>
              <a:rPr lang="nl-BE" dirty="0"/>
              <a:t>EO: Fiscale ontvangsten en boetes</a:t>
            </a:r>
            <a:br>
              <a:rPr lang="nl-BE" dirty="0"/>
            </a:br>
            <a:r>
              <a:rPr lang="nl-BE" sz="2000" dirty="0"/>
              <a:t>Groei 2020-2025: 38,6%</a:t>
            </a:r>
          </a:p>
        </p:txBody>
      </p:sp>
      <p:sp>
        <p:nvSpPr>
          <p:cNvPr id="4" name="Tijdelijke aanduiding voor inhoud 3">
            <a:extLst>
              <a:ext uri="{FF2B5EF4-FFF2-40B4-BE49-F238E27FC236}">
                <a16:creationId xmlns:a16="http://schemas.microsoft.com/office/drawing/2014/main" id="{BC062814-8C72-B8FF-3498-F2EF6007FD09}"/>
              </a:ext>
            </a:extLst>
          </p:cNvPr>
          <p:cNvSpPr>
            <a:spLocks noGrp="1"/>
          </p:cNvSpPr>
          <p:nvPr>
            <p:ph sz="quarter" idx="16"/>
          </p:nvPr>
        </p:nvSpPr>
        <p:spPr/>
        <p:txBody>
          <a:bodyPr/>
          <a:lstStyle/>
          <a:p>
            <a:r>
              <a:rPr lang="nl-BE" dirty="0"/>
              <a:t>Top 5</a:t>
            </a:r>
          </a:p>
          <a:p>
            <a:pPr marL="457200" indent="-457200">
              <a:buFont typeface="+mj-lt"/>
              <a:buAutoNum type="arabicPeriod"/>
            </a:pPr>
            <a:r>
              <a:rPr lang="nl-BE" dirty="0"/>
              <a:t>Aanvullende belasting op personenbelasting</a:t>
            </a:r>
          </a:p>
          <a:p>
            <a:pPr marL="457200" indent="-457200">
              <a:buFont typeface="+mj-lt"/>
              <a:buAutoNum type="arabicPeriod"/>
            </a:pPr>
            <a:r>
              <a:rPr lang="nl-BE" dirty="0"/>
              <a:t>Opcentiemen onroerende voorheffing</a:t>
            </a:r>
          </a:p>
          <a:p>
            <a:pPr marL="457200" indent="-457200">
              <a:buFont typeface="+mj-lt"/>
              <a:buAutoNum type="arabicPeriod"/>
            </a:pPr>
            <a:r>
              <a:rPr lang="nl-BE" dirty="0"/>
              <a:t>Belasting op </a:t>
            </a:r>
            <a:r>
              <a:rPr lang="nl-BE" dirty="0" err="1"/>
              <a:t>afvalophaling</a:t>
            </a:r>
            <a:r>
              <a:rPr lang="nl-BE" dirty="0"/>
              <a:t> (</a:t>
            </a:r>
            <a:r>
              <a:rPr lang="nl-BE" dirty="0" err="1"/>
              <a:t>diftar</a:t>
            </a:r>
            <a:r>
              <a:rPr lang="nl-BE" dirty="0"/>
              <a:t> + containerpark)</a:t>
            </a:r>
          </a:p>
          <a:p>
            <a:pPr marL="457200" indent="-457200">
              <a:buFont typeface="+mj-lt"/>
              <a:buAutoNum type="arabicPeriod"/>
            </a:pPr>
            <a:r>
              <a:rPr lang="nl-BE" dirty="0"/>
              <a:t>Opbrengsten GAS 5</a:t>
            </a:r>
          </a:p>
          <a:p>
            <a:pPr marL="457200" indent="-457200">
              <a:buFont typeface="+mj-lt"/>
              <a:buAutoNum type="arabicPeriod"/>
            </a:pPr>
            <a:r>
              <a:rPr lang="nl-BE" dirty="0"/>
              <a:t>Aanvullende verkeersbelasting</a:t>
            </a:r>
          </a:p>
        </p:txBody>
      </p:sp>
      <p:pic>
        <p:nvPicPr>
          <p:cNvPr id="8" name="Tijdelijke aanduiding voor inhoud 7">
            <a:extLst>
              <a:ext uri="{FF2B5EF4-FFF2-40B4-BE49-F238E27FC236}">
                <a16:creationId xmlns:a16="http://schemas.microsoft.com/office/drawing/2014/main" id="{E98712AB-F20C-0226-F95B-3DC5CB60D2F6}"/>
              </a:ext>
            </a:extLst>
          </p:cNvPr>
          <p:cNvPicPr>
            <a:picLocks noGrp="1" noChangeAspect="1"/>
          </p:cNvPicPr>
          <p:nvPr>
            <p:ph sz="quarter" idx="15"/>
          </p:nvPr>
        </p:nvPicPr>
        <p:blipFill>
          <a:blip r:embed="rId3"/>
          <a:stretch>
            <a:fillRect/>
          </a:stretch>
        </p:blipFill>
        <p:spPr>
          <a:xfrm>
            <a:off x="593725" y="2677528"/>
            <a:ext cx="4491038" cy="3595268"/>
          </a:xfrm>
          <a:prstGeom prst="rect">
            <a:avLst/>
          </a:prstGeom>
        </p:spPr>
      </p:pic>
    </p:spTree>
    <p:extLst>
      <p:ext uri="{BB962C8B-B14F-4D97-AF65-F5344CB8AC3E}">
        <p14:creationId xmlns:p14="http://schemas.microsoft.com/office/powerpoint/2010/main" val="42855158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8C0BE5-A255-E84F-85AD-9AD8297F930D}"/>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E0029E4F-1D62-FE84-6B0B-A7DB76A75056}"/>
              </a:ext>
            </a:extLst>
          </p:cNvPr>
          <p:cNvSpPr>
            <a:spLocks noGrp="1"/>
          </p:cNvSpPr>
          <p:nvPr>
            <p:ph type="title"/>
          </p:nvPr>
        </p:nvSpPr>
        <p:spPr/>
        <p:txBody>
          <a:bodyPr/>
          <a:lstStyle/>
          <a:p>
            <a:r>
              <a:rPr lang="nl-BE" dirty="0"/>
              <a:t>EO: Fiscale ontvangsten en boetes</a:t>
            </a:r>
            <a:br>
              <a:rPr lang="nl-BE" dirty="0"/>
            </a:br>
            <a:r>
              <a:rPr lang="nl-BE" sz="2000" dirty="0"/>
              <a:t>Groei 2020-2025: 38,6%</a:t>
            </a:r>
          </a:p>
        </p:txBody>
      </p:sp>
      <p:graphicFrame>
        <p:nvGraphicFramePr>
          <p:cNvPr id="6" name="Tijdelijke aanduiding voor inhoud 5">
            <a:extLst>
              <a:ext uri="{FF2B5EF4-FFF2-40B4-BE49-F238E27FC236}">
                <a16:creationId xmlns:a16="http://schemas.microsoft.com/office/drawing/2014/main" id="{14DCEDA0-5A17-53B8-50CA-99C4BBC99DC8}"/>
              </a:ext>
            </a:extLst>
          </p:cNvPr>
          <p:cNvGraphicFramePr>
            <a:graphicFrameLocks noGrp="1"/>
          </p:cNvGraphicFramePr>
          <p:nvPr>
            <p:ph sz="quarter" idx="15"/>
          </p:nvPr>
        </p:nvGraphicFramePr>
        <p:xfrm>
          <a:off x="593725" y="2676525"/>
          <a:ext cx="4491038" cy="359727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Tijdelijke aanduiding voor inhoud 6">
            <a:extLst>
              <a:ext uri="{FF2B5EF4-FFF2-40B4-BE49-F238E27FC236}">
                <a16:creationId xmlns:a16="http://schemas.microsoft.com/office/drawing/2014/main" id="{149F11A4-F888-5284-AAEB-F335DBA91A72}"/>
              </a:ext>
            </a:extLst>
          </p:cNvPr>
          <p:cNvGraphicFramePr>
            <a:graphicFrameLocks noGrp="1"/>
          </p:cNvGraphicFramePr>
          <p:nvPr>
            <p:ph sz="quarter" idx="16"/>
          </p:nvPr>
        </p:nvGraphicFramePr>
        <p:xfrm>
          <a:off x="5881688" y="2676525"/>
          <a:ext cx="4491037" cy="3597275"/>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0802646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2BC289F-DBC2-2D5C-2CD3-4FB1BF79D551}"/>
              </a:ext>
            </a:extLst>
          </p:cNvPr>
          <p:cNvSpPr>
            <a:spLocks noGrp="1"/>
          </p:cNvSpPr>
          <p:nvPr>
            <p:ph type="title"/>
          </p:nvPr>
        </p:nvSpPr>
        <p:spPr>
          <a:xfrm>
            <a:off x="195580" y="119103"/>
            <a:ext cx="9778365" cy="1494596"/>
          </a:xfrm>
        </p:spPr>
        <p:txBody>
          <a:bodyPr/>
          <a:lstStyle/>
          <a:p>
            <a:r>
              <a:rPr lang="nl-BE" dirty="0"/>
              <a:t>EO: Werkingssubsidies</a:t>
            </a:r>
            <a:br>
              <a:rPr lang="nl-BE" dirty="0"/>
            </a:br>
            <a:r>
              <a:rPr lang="nl-BE" sz="2000" dirty="0"/>
              <a:t>Groei 2020-2025: 37,3%</a:t>
            </a:r>
          </a:p>
        </p:txBody>
      </p:sp>
      <p:graphicFrame>
        <p:nvGraphicFramePr>
          <p:cNvPr id="7" name="Tijdelijke aanduiding voor inhoud 6">
            <a:extLst>
              <a:ext uri="{FF2B5EF4-FFF2-40B4-BE49-F238E27FC236}">
                <a16:creationId xmlns:a16="http://schemas.microsoft.com/office/drawing/2014/main" id="{57BD84D9-8BE0-C33E-AE73-D926C705884C}"/>
              </a:ext>
            </a:extLst>
          </p:cNvPr>
          <p:cNvGraphicFramePr>
            <a:graphicFrameLocks noGrp="1"/>
          </p:cNvGraphicFramePr>
          <p:nvPr>
            <p:ph sz="quarter" idx="15"/>
          </p:nvPr>
        </p:nvGraphicFramePr>
        <p:xfrm>
          <a:off x="593725" y="2676525"/>
          <a:ext cx="4491038" cy="3597275"/>
        </p:xfrm>
        <a:graphic>
          <a:graphicData uri="http://schemas.openxmlformats.org/drawingml/2006/chart">
            <c:chart xmlns:c="http://schemas.openxmlformats.org/drawingml/2006/chart" xmlns:r="http://schemas.openxmlformats.org/officeDocument/2006/relationships" r:id="rId3"/>
          </a:graphicData>
        </a:graphic>
      </p:graphicFrame>
      <p:sp>
        <p:nvSpPr>
          <p:cNvPr id="9" name="Tijdelijke aanduiding voor inhoud 8">
            <a:extLst>
              <a:ext uri="{FF2B5EF4-FFF2-40B4-BE49-F238E27FC236}">
                <a16:creationId xmlns:a16="http://schemas.microsoft.com/office/drawing/2014/main" id="{558FF6FF-122E-0BAE-E147-59369B8BB05F}"/>
              </a:ext>
            </a:extLst>
          </p:cNvPr>
          <p:cNvSpPr>
            <a:spLocks noGrp="1"/>
          </p:cNvSpPr>
          <p:nvPr>
            <p:ph sz="quarter" idx="16"/>
          </p:nvPr>
        </p:nvSpPr>
        <p:spPr/>
        <p:txBody>
          <a:bodyPr/>
          <a:lstStyle/>
          <a:p>
            <a:r>
              <a:rPr lang="nl-BE" dirty="0"/>
              <a:t>Top 5:</a:t>
            </a:r>
          </a:p>
          <a:p>
            <a:pPr marL="457200" indent="-457200">
              <a:buFont typeface="+mj-lt"/>
              <a:buAutoNum type="arabicPeriod"/>
            </a:pPr>
            <a:r>
              <a:rPr lang="nl-BE" dirty="0"/>
              <a:t>Gemeentefonds</a:t>
            </a:r>
          </a:p>
          <a:p>
            <a:pPr marL="457200" indent="-457200">
              <a:buFont typeface="+mj-lt"/>
              <a:buAutoNum type="arabicPeriod"/>
            </a:pPr>
            <a:r>
              <a:rPr lang="nl-BE" dirty="0"/>
              <a:t>(Pro-forma boeking onderwijs)</a:t>
            </a:r>
          </a:p>
          <a:p>
            <a:pPr marL="457200" indent="-457200">
              <a:buFont typeface="+mj-lt"/>
              <a:buAutoNum type="arabicPeriod"/>
            </a:pPr>
            <a:r>
              <a:rPr lang="nl-BE" dirty="0" err="1"/>
              <a:t>Gesco</a:t>
            </a:r>
            <a:r>
              <a:rPr lang="nl-BE" dirty="0"/>
              <a:t>-premies</a:t>
            </a:r>
          </a:p>
          <a:p>
            <a:pPr marL="457200" indent="-457200">
              <a:buFont typeface="+mj-lt"/>
              <a:buAutoNum type="arabicPeriod"/>
            </a:pPr>
            <a:r>
              <a:rPr lang="nl-BE" dirty="0"/>
              <a:t>PD DC: toelage </a:t>
            </a:r>
            <a:r>
              <a:rPr lang="nl-BE" dirty="0" err="1"/>
              <a:t>vlaamse</a:t>
            </a:r>
            <a:r>
              <a:rPr lang="nl-BE" dirty="0"/>
              <a:t> overheid</a:t>
            </a:r>
          </a:p>
          <a:p>
            <a:pPr marL="457200" indent="-457200">
              <a:buFont typeface="+mj-lt"/>
              <a:buAutoNum type="arabicPeriod"/>
            </a:pPr>
            <a:r>
              <a:rPr lang="nl-BE" dirty="0"/>
              <a:t>Gemeentefonds: aanvullende dotaties </a:t>
            </a:r>
            <a:r>
              <a:rPr lang="nl-BE" dirty="0" err="1"/>
              <a:t>t.v.v</a:t>
            </a:r>
            <a:r>
              <a:rPr lang="nl-BE" dirty="0"/>
              <a:t>. </a:t>
            </a:r>
            <a:r>
              <a:rPr lang="nl-BE" dirty="0" err="1"/>
              <a:t>vlaamse</a:t>
            </a:r>
            <a:r>
              <a:rPr lang="nl-BE" dirty="0"/>
              <a:t> sectorale subsidies jeugd, sport, cultuur en bib</a:t>
            </a:r>
          </a:p>
        </p:txBody>
      </p:sp>
    </p:spTree>
    <p:extLst>
      <p:ext uri="{BB962C8B-B14F-4D97-AF65-F5344CB8AC3E}">
        <p14:creationId xmlns:p14="http://schemas.microsoft.com/office/powerpoint/2010/main" val="28255475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923F8F7-B2ED-79BF-B082-00C8FFD9CEA8}"/>
              </a:ext>
            </a:extLst>
          </p:cNvPr>
          <p:cNvSpPr>
            <a:spLocks noGrp="1"/>
          </p:cNvSpPr>
          <p:nvPr>
            <p:ph type="title"/>
          </p:nvPr>
        </p:nvSpPr>
        <p:spPr/>
        <p:txBody>
          <a:bodyPr/>
          <a:lstStyle/>
          <a:p>
            <a:r>
              <a:rPr lang="nl-BE" dirty="0"/>
              <a:t>EO: Financiële ontvangsten</a:t>
            </a:r>
            <a:br>
              <a:rPr lang="nl-BE" dirty="0"/>
            </a:br>
            <a:r>
              <a:rPr lang="nl-BE" sz="2000" dirty="0"/>
              <a:t>Groei 2020-2025: -34,5%</a:t>
            </a:r>
            <a:endParaRPr lang="nl-BE" dirty="0"/>
          </a:p>
        </p:txBody>
      </p:sp>
      <p:graphicFrame>
        <p:nvGraphicFramePr>
          <p:cNvPr id="7" name="Tijdelijke aanduiding voor inhoud 5">
            <a:extLst>
              <a:ext uri="{FF2B5EF4-FFF2-40B4-BE49-F238E27FC236}">
                <a16:creationId xmlns:a16="http://schemas.microsoft.com/office/drawing/2014/main" id="{1EABA012-9046-2F3C-738F-77BAEACB26AF}"/>
              </a:ext>
            </a:extLst>
          </p:cNvPr>
          <p:cNvGraphicFramePr>
            <a:graphicFrameLocks noGrp="1"/>
          </p:cNvGraphicFramePr>
          <p:nvPr>
            <p:ph sz="quarter" idx="15"/>
          </p:nvPr>
        </p:nvGraphicFramePr>
        <p:xfrm>
          <a:off x="593725" y="2676525"/>
          <a:ext cx="4491038" cy="3597275"/>
        </p:xfrm>
        <a:graphic>
          <a:graphicData uri="http://schemas.openxmlformats.org/drawingml/2006/chart">
            <c:chart xmlns:c="http://schemas.openxmlformats.org/drawingml/2006/chart" xmlns:r="http://schemas.openxmlformats.org/officeDocument/2006/relationships" r:id="rId3"/>
          </a:graphicData>
        </a:graphic>
      </p:graphicFrame>
      <p:sp>
        <p:nvSpPr>
          <p:cNvPr id="9" name="Tijdelijke aanduiding voor inhoud 8">
            <a:extLst>
              <a:ext uri="{FF2B5EF4-FFF2-40B4-BE49-F238E27FC236}">
                <a16:creationId xmlns:a16="http://schemas.microsoft.com/office/drawing/2014/main" id="{7ADF68C1-A335-0EF3-9DB9-43663061F64F}"/>
              </a:ext>
            </a:extLst>
          </p:cNvPr>
          <p:cNvSpPr>
            <a:spLocks noGrp="1"/>
          </p:cNvSpPr>
          <p:nvPr>
            <p:ph sz="quarter" idx="16"/>
          </p:nvPr>
        </p:nvSpPr>
        <p:spPr/>
        <p:txBody>
          <a:bodyPr/>
          <a:lstStyle/>
          <a:p>
            <a:pPr marL="342900" indent="-342900">
              <a:buFontTx/>
              <a:buChar char="-"/>
            </a:pPr>
            <a:r>
              <a:rPr lang="nl-BE" dirty="0"/>
              <a:t>2022: nieuwe tariefmethodologie CREG</a:t>
            </a:r>
          </a:p>
          <a:p>
            <a:endParaRPr lang="nl-BE" dirty="0"/>
          </a:p>
        </p:txBody>
      </p:sp>
    </p:spTree>
    <p:extLst>
      <p:ext uri="{BB962C8B-B14F-4D97-AF65-F5344CB8AC3E}">
        <p14:creationId xmlns:p14="http://schemas.microsoft.com/office/powerpoint/2010/main" val="31037472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6737F7F-29B2-CF6F-322F-7B8A83DF15DE}"/>
              </a:ext>
            </a:extLst>
          </p:cNvPr>
          <p:cNvSpPr>
            <a:spLocks noGrp="1"/>
          </p:cNvSpPr>
          <p:nvPr>
            <p:ph type="title"/>
          </p:nvPr>
        </p:nvSpPr>
        <p:spPr/>
        <p:txBody>
          <a:bodyPr/>
          <a:lstStyle/>
          <a:p>
            <a:r>
              <a:rPr lang="nl-BE" dirty="0"/>
              <a:t>Investeringen</a:t>
            </a:r>
          </a:p>
        </p:txBody>
      </p:sp>
      <p:graphicFrame>
        <p:nvGraphicFramePr>
          <p:cNvPr id="4" name="Tijdelijke aanduiding voor inhoud 3">
            <a:extLst>
              <a:ext uri="{FF2B5EF4-FFF2-40B4-BE49-F238E27FC236}">
                <a16:creationId xmlns:a16="http://schemas.microsoft.com/office/drawing/2014/main" id="{1EBD1576-1276-DE68-9E2B-845994ADFB13}"/>
              </a:ext>
            </a:extLst>
          </p:cNvPr>
          <p:cNvGraphicFramePr>
            <a:graphicFrameLocks noGrp="1"/>
          </p:cNvGraphicFramePr>
          <p:nvPr>
            <p:ph sz="quarter" idx="13"/>
          </p:nvPr>
        </p:nvGraphicFramePr>
        <p:xfrm>
          <a:off x="3657600" y="2281238"/>
          <a:ext cx="7810500" cy="3700462"/>
        </p:xfrm>
        <a:graphic>
          <a:graphicData uri="http://schemas.openxmlformats.org/drawingml/2006/chart">
            <c:chart xmlns:c="http://schemas.openxmlformats.org/drawingml/2006/chart" xmlns:r="http://schemas.openxmlformats.org/officeDocument/2006/relationships" r:id="rId3"/>
          </a:graphicData>
        </a:graphic>
      </p:graphicFrame>
      <p:sp>
        <p:nvSpPr>
          <p:cNvPr id="3" name="Tekstvak 2">
            <a:extLst>
              <a:ext uri="{FF2B5EF4-FFF2-40B4-BE49-F238E27FC236}">
                <a16:creationId xmlns:a16="http://schemas.microsoft.com/office/drawing/2014/main" id="{68D5E697-F6F1-819A-AA9D-54723B02E511}"/>
              </a:ext>
            </a:extLst>
          </p:cNvPr>
          <p:cNvSpPr txBox="1"/>
          <p:nvPr/>
        </p:nvSpPr>
        <p:spPr>
          <a:xfrm>
            <a:off x="594360" y="2822712"/>
            <a:ext cx="2890962" cy="2585323"/>
          </a:xfrm>
          <a:prstGeom prst="rect">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pPr algn="ctr"/>
            <a:endParaRPr lang="nl-NL" dirty="0">
              <a:solidFill>
                <a:schemeClr val="bg1"/>
              </a:solidFill>
            </a:endParaRPr>
          </a:p>
          <a:p>
            <a:pPr algn="ctr"/>
            <a:r>
              <a:rPr lang="nl-NL" dirty="0">
                <a:solidFill>
                  <a:schemeClr val="bg1"/>
                </a:solidFill>
              </a:rPr>
              <a:t>Totaal aan investeringen</a:t>
            </a:r>
          </a:p>
          <a:p>
            <a:pPr algn="ctr"/>
            <a:r>
              <a:rPr lang="nl-NL" dirty="0">
                <a:solidFill>
                  <a:schemeClr val="bg1"/>
                </a:solidFill>
              </a:rPr>
              <a:t>27,3 miljoen</a:t>
            </a:r>
          </a:p>
          <a:p>
            <a:pPr algn="ctr"/>
            <a:endParaRPr lang="nl-NL" dirty="0">
              <a:solidFill>
                <a:schemeClr val="bg1"/>
              </a:solidFill>
            </a:endParaRPr>
          </a:p>
          <a:p>
            <a:pPr algn="ctr"/>
            <a:r>
              <a:rPr lang="nl-NL" dirty="0">
                <a:solidFill>
                  <a:schemeClr val="bg1"/>
                </a:solidFill>
              </a:rPr>
              <a:t>+/- 4,5 miljoen/jaar</a:t>
            </a:r>
          </a:p>
          <a:p>
            <a:pPr algn="ctr"/>
            <a:endParaRPr lang="nl-NL" dirty="0">
              <a:solidFill>
                <a:schemeClr val="bg1"/>
              </a:solidFill>
            </a:endParaRPr>
          </a:p>
          <a:p>
            <a:pPr algn="ctr"/>
            <a:r>
              <a:rPr lang="nl-NL" dirty="0">
                <a:solidFill>
                  <a:schemeClr val="bg1"/>
                </a:solidFill>
              </a:rPr>
              <a:t>Grootste investering:</a:t>
            </a:r>
          </a:p>
          <a:p>
            <a:pPr algn="ctr"/>
            <a:r>
              <a:rPr lang="nl-NL" dirty="0" err="1">
                <a:solidFill>
                  <a:schemeClr val="bg1"/>
                </a:solidFill>
              </a:rPr>
              <a:t>Weynesbaan</a:t>
            </a:r>
            <a:endParaRPr lang="nl-NL" dirty="0">
              <a:solidFill>
                <a:schemeClr val="bg1"/>
              </a:solidFill>
            </a:endParaRPr>
          </a:p>
          <a:p>
            <a:pPr algn="ctr"/>
            <a:endParaRPr lang="nl-BE" dirty="0">
              <a:solidFill>
                <a:schemeClr val="bg1"/>
              </a:solidFill>
            </a:endParaRPr>
          </a:p>
        </p:txBody>
      </p:sp>
    </p:spTree>
    <p:extLst>
      <p:ext uri="{BB962C8B-B14F-4D97-AF65-F5344CB8AC3E}">
        <p14:creationId xmlns:p14="http://schemas.microsoft.com/office/powerpoint/2010/main" val="8893345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F1CD7DA-F49D-B625-9922-E2A0D3EC622F}"/>
              </a:ext>
            </a:extLst>
          </p:cNvPr>
          <p:cNvSpPr>
            <a:spLocks noGrp="1"/>
          </p:cNvSpPr>
          <p:nvPr>
            <p:ph type="title"/>
          </p:nvPr>
        </p:nvSpPr>
        <p:spPr>
          <a:xfrm>
            <a:off x="594360" y="391174"/>
            <a:ext cx="10873740" cy="1222342"/>
          </a:xfrm>
        </p:spPr>
        <p:txBody>
          <a:bodyPr/>
          <a:lstStyle/>
          <a:p>
            <a:r>
              <a:rPr lang="nl-BE" dirty="0"/>
              <a:t>Evolutie van de schuld – start/einde legislatuur</a:t>
            </a:r>
          </a:p>
        </p:txBody>
      </p:sp>
      <p:pic>
        <p:nvPicPr>
          <p:cNvPr id="5" name="Tijdelijke aanduiding voor inhoud 4">
            <a:extLst>
              <a:ext uri="{FF2B5EF4-FFF2-40B4-BE49-F238E27FC236}">
                <a16:creationId xmlns:a16="http://schemas.microsoft.com/office/drawing/2014/main" id="{55A6F783-AE3D-28E4-9498-E6FC7C793019}"/>
              </a:ext>
            </a:extLst>
          </p:cNvPr>
          <p:cNvPicPr>
            <a:picLocks noGrp="1" noChangeAspect="1"/>
          </p:cNvPicPr>
          <p:nvPr>
            <p:ph sz="quarter" idx="13"/>
          </p:nvPr>
        </p:nvPicPr>
        <p:blipFill>
          <a:blip r:embed="rId3"/>
          <a:stretch>
            <a:fillRect/>
          </a:stretch>
        </p:blipFill>
        <p:spPr>
          <a:xfrm>
            <a:off x="1020418" y="2316897"/>
            <a:ext cx="10447682" cy="2039785"/>
          </a:xfrm>
          <a:prstGeom prst="rect">
            <a:avLst/>
          </a:prstGeom>
        </p:spPr>
      </p:pic>
      <p:pic>
        <p:nvPicPr>
          <p:cNvPr id="7" name="Afbeelding 6">
            <a:extLst>
              <a:ext uri="{FF2B5EF4-FFF2-40B4-BE49-F238E27FC236}">
                <a16:creationId xmlns:a16="http://schemas.microsoft.com/office/drawing/2014/main" id="{38816154-D7FD-585A-B390-0EA028941719}"/>
              </a:ext>
            </a:extLst>
          </p:cNvPr>
          <p:cNvPicPr>
            <a:picLocks noChangeAspect="1"/>
          </p:cNvPicPr>
          <p:nvPr/>
        </p:nvPicPr>
        <p:blipFill>
          <a:blip r:embed="rId4"/>
          <a:stretch>
            <a:fillRect/>
          </a:stretch>
        </p:blipFill>
        <p:spPr>
          <a:xfrm>
            <a:off x="1020419" y="4541103"/>
            <a:ext cx="10447682" cy="2139436"/>
          </a:xfrm>
          <a:prstGeom prst="rect">
            <a:avLst/>
          </a:prstGeom>
        </p:spPr>
      </p:pic>
      <p:sp>
        <p:nvSpPr>
          <p:cNvPr id="3" name="Pijl: gekromd links 2">
            <a:extLst>
              <a:ext uri="{FF2B5EF4-FFF2-40B4-BE49-F238E27FC236}">
                <a16:creationId xmlns:a16="http://schemas.microsoft.com/office/drawing/2014/main" id="{536A0E30-A3DB-6AC0-8DDC-9842FB7E7677}"/>
              </a:ext>
            </a:extLst>
          </p:cNvPr>
          <p:cNvSpPr/>
          <p:nvPr/>
        </p:nvSpPr>
        <p:spPr>
          <a:xfrm>
            <a:off x="11574049" y="4233797"/>
            <a:ext cx="313151" cy="2446742"/>
          </a:xfrm>
          <a:prstGeom prst="curvedLeftArrow">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nl-BE">
              <a:solidFill>
                <a:schemeClr val="tx1"/>
              </a:solidFill>
            </a:endParaRPr>
          </a:p>
        </p:txBody>
      </p:sp>
    </p:spTree>
    <p:extLst>
      <p:ext uri="{BB962C8B-B14F-4D97-AF65-F5344CB8AC3E}">
        <p14:creationId xmlns:p14="http://schemas.microsoft.com/office/powerpoint/2010/main" val="6123699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D24B01E-4AB4-E080-1693-6C835B722B60}"/>
              </a:ext>
            </a:extLst>
          </p:cNvPr>
          <p:cNvSpPr>
            <a:spLocks noGrp="1"/>
          </p:cNvSpPr>
          <p:nvPr>
            <p:ph type="title"/>
          </p:nvPr>
        </p:nvSpPr>
        <p:spPr/>
        <p:txBody>
          <a:bodyPr/>
          <a:lstStyle/>
          <a:p>
            <a:r>
              <a:rPr lang="nl-BE" dirty="0"/>
              <a:t>Evolutie van de schuld – start/einde legislatuur</a:t>
            </a:r>
          </a:p>
        </p:txBody>
      </p:sp>
      <p:sp>
        <p:nvSpPr>
          <p:cNvPr id="4" name="Tijdelijke aanduiding voor inhoud 3">
            <a:extLst>
              <a:ext uri="{FF2B5EF4-FFF2-40B4-BE49-F238E27FC236}">
                <a16:creationId xmlns:a16="http://schemas.microsoft.com/office/drawing/2014/main" id="{3E262536-20CB-CFEB-7F8E-329857F0475B}"/>
              </a:ext>
            </a:extLst>
          </p:cNvPr>
          <p:cNvSpPr>
            <a:spLocks noGrp="1"/>
          </p:cNvSpPr>
          <p:nvPr>
            <p:ph sz="quarter" idx="16"/>
          </p:nvPr>
        </p:nvSpPr>
        <p:spPr>
          <a:xfrm>
            <a:off x="594360" y="4496843"/>
            <a:ext cx="9778365" cy="1777151"/>
          </a:xfrm>
        </p:spPr>
        <p:txBody>
          <a:bodyPr/>
          <a:lstStyle/>
          <a:p>
            <a:pPr marL="342900" indent="-342900">
              <a:buFontTx/>
              <a:buChar char="-"/>
            </a:pPr>
            <a:r>
              <a:rPr lang="nl-BE" dirty="0"/>
              <a:t>Nieuwe leningen aangegaan in 2020 en 2024 voor telkens 3 miljoen</a:t>
            </a:r>
          </a:p>
          <a:p>
            <a:pPr marL="342900" indent="-342900">
              <a:buFontTx/>
              <a:buChar char="-"/>
            </a:pPr>
            <a:r>
              <a:rPr lang="nl-BE" dirty="0"/>
              <a:t>Prefinancieringslening </a:t>
            </a:r>
            <a:r>
              <a:rPr lang="nl-BE" dirty="0" err="1"/>
              <a:t>Iverlek</a:t>
            </a:r>
            <a:r>
              <a:rPr lang="nl-BE" dirty="0"/>
              <a:t> </a:t>
            </a:r>
            <a:r>
              <a:rPr lang="nl-BE" dirty="0">
                <a:sym typeface="Wingdings" panose="05000000000000000000" pitchFamily="2" charset="2"/>
              </a:rPr>
              <a:t> in vorige legislatuur via financieringsintercommunale </a:t>
            </a:r>
            <a:r>
              <a:rPr lang="nl-BE" dirty="0" err="1">
                <a:sym typeface="Wingdings" panose="05000000000000000000" pitchFamily="2" charset="2"/>
              </a:rPr>
              <a:t>Finilek</a:t>
            </a:r>
            <a:r>
              <a:rPr lang="nl-BE" dirty="0">
                <a:sym typeface="Wingdings" panose="05000000000000000000" pitchFamily="2" charset="2"/>
              </a:rPr>
              <a:t> (zat niet in de boekhouding)</a:t>
            </a:r>
          </a:p>
          <a:p>
            <a:pPr marL="342900" indent="-342900">
              <a:buFontTx/>
              <a:buChar char="-"/>
            </a:pPr>
            <a:r>
              <a:rPr lang="nl-BE" dirty="0">
                <a:sym typeface="Wingdings" panose="05000000000000000000" pitchFamily="2" charset="2"/>
              </a:rPr>
              <a:t>Leasing openbare verlichting  is geen budgettaire stroom mee betrokken</a:t>
            </a:r>
            <a:endParaRPr lang="nl-BE" dirty="0"/>
          </a:p>
        </p:txBody>
      </p:sp>
      <p:graphicFrame>
        <p:nvGraphicFramePr>
          <p:cNvPr id="9" name="Tijdelijke aanduiding voor inhoud 8">
            <a:extLst>
              <a:ext uri="{FF2B5EF4-FFF2-40B4-BE49-F238E27FC236}">
                <a16:creationId xmlns:a16="http://schemas.microsoft.com/office/drawing/2014/main" id="{27C72CB2-9A31-BC43-5CD8-C377662E898B}"/>
              </a:ext>
            </a:extLst>
          </p:cNvPr>
          <p:cNvGraphicFramePr>
            <a:graphicFrameLocks noGrp="1"/>
          </p:cNvGraphicFramePr>
          <p:nvPr>
            <p:ph sz="quarter" idx="15"/>
            <p:extLst>
              <p:ext uri="{D42A27DB-BD31-4B8C-83A1-F6EECF244321}">
                <p14:modId xmlns:p14="http://schemas.microsoft.com/office/powerpoint/2010/main" val="1735581634"/>
              </p:ext>
            </p:extLst>
          </p:nvPr>
        </p:nvGraphicFramePr>
        <p:xfrm>
          <a:off x="594360" y="2496245"/>
          <a:ext cx="8499536" cy="2000598"/>
        </p:xfrm>
        <a:graphic>
          <a:graphicData uri="http://schemas.openxmlformats.org/drawingml/2006/table">
            <a:tbl>
              <a:tblPr/>
              <a:tblGrid>
                <a:gridCol w="3996881">
                  <a:extLst>
                    <a:ext uri="{9D8B030D-6E8A-4147-A177-3AD203B41FA5}">
                      <a16:colId xmlns:a16="http://schemas.microsoft.com/office/drawing/2014/main" val="1819120421"/>
                    </a:ext>
                  </a:extLst>
                </a:gridCol>
                <a:gridCol w="1397056">
                  <a:extLst>
                    <a:ext uri="{9D8B030D-6E8A-4147-A177-3AD203B41FA5}">
                      <a16:colId xmlns:a16="http://schemas.microsoft.com/office/drawing/2014/main" val="2454404472"/>
                    </a:ext>
                  </a:extLst>
                </a:gridCol>
                <a:gridCol w="1471073">
                  <a:extLst>
                    <a:ext uri="{9D8B030D-6E8A-4147-A177-3AD203B41FA5}">
                      <a16:colId xmlns:a16="http://schemas.microsoft.com/office/drawing/2014/main" val="3729585778"/>
                    </a:ext>
                  </a:extLst>
                </a:gridCol>
                <a:gridCol w="1634526">
                  <a:extLst>
                    <a:ext uri="{9D8B030D-6E8A-4147-A177-3AD203B41FA5}">
                      <a16:colId xmlns:a16="http://schemas.microsoft.com/office/drawing/2014/main" val="4129294908"/>
                    </a:ext>
                  </a:extLst>
                </a:gridCol>
              </a:tblGrid>
              <a:tr h="333433">
                <a:tc>
                  <a:txBody>
                    <a:bodyPr/>
                    <a:lstStyle/>
                    <a:p>
                      <a:pPr algn="l" fontAlgn="b">
                        <a:buNone/>
                      </a:pPr>
                      <a:r>
                        <a:rPr lang="nl-BE" sz="1400" b="1" i="0" u="none" strike="noStrike">
                          <a:solidFill>
                            <a:srgbClr val="FFFFFF"/>
                          </a:solidFill>
                          <a:effectLst/>
                          <a:latin typeface="Calibri" panose="020F0502020204030204" pitchFamily="34" charset="0"/>
                        </a:rPr>
                        <a:t>Overzicht</a:t>
                      </a:r>
                    </a:p>
                  </a:txBody>
                  <a:tcPr marL="6477" marR="6477" marT="6477" marB="0" anchor="b">
                    <a:lnL w="6350" cap="flat" cmpd="sng" algn="ctr">
                      <a:solidFill>
                        <a:srgbClr val="8EA9DB"/>
                      </a:solidFill>
                      <a:prstDash val="solid"/>
                      <a:round/>
                      <a:headEnd type="none" w="med" len="med"/>
                      <a:tailEnd type="none" w="med" len="med"/>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4472C4"/>
                    </a:solidFill>
                  </a:tcPr>
                </a:tc>
                <a:tc>
                  <a:txBody>
                    <a:bodyPr/>
                    <a:lstStyle/>
                    <a:p>
                      <a:pPr algn="ctr" fontAlgn="b">
                        <a:buNone/>
                      </a:pPr>
                      <a:r>
                        <a:rPr lang="nl-BE" sz="1400" b="1" i="0" u="none" strike="noStrike" dirty="0">
                          <a:solidFill>
                            <a:srgbClr val="FFFFFF"/>
                          </a:solidFill>
                          <a:effectLst/>
                          <a:latin typeface="Calibri" panose="020F0502020204030204" pitchFamily="34" charset="0"/>
                        </a:rPr>
                        <a:t>1/01/2020</a:t>
                      </a:r>
                    </a:p>
                  </a:txBody>
                  <a:tcPr marL="6477" marR="6477" marT="6477" marB="0" anchor="b">
                    <a:lnL>
                      <a:noFill/>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4472C4"/>
                    </a:solidFill>
                  </a:tcPr>
                </a:tc>
                <a:tc>
                  <a:txBody>
                    <a:bodyPr/>
                    <a:lstStyle/>
                    <a:p>
                      <a:pPr algn="ctr" fontAlgn="b">
                        <a:buNone/>
                      </a:pPr>
                      <a:r>
                        <a:rPr lang="nl-BE" sz="1400" b="1" i="0" u="none" strike="noStrike" dirty="0">
                          <a:solidFill>
                            <a:srgbClr val="FFFFFF"/>
                          </a:solidFill>
                          <a:effectLst/>
                          <a:latin typeface="Calibri" panose="020F0502020204030204" pitchFamily="34" charset="0"/>
                        </a:rPr>
                        <a:t>+</a:t>
                      </a:r>
                    </a:p>
                  </a:txBody>
                  <a:tcPr marL="6477" marR="6477" marT="6477" marB="0" anchor="b">
                    <a:lnL>
                      <a:noFill/>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4472C4"/>
                    </a:solidFill>
                  </a:tcPr>
                </a:tc>
                <a:tc>
                  <a:txBody>
                    <a:bodyPr/>
                    <a:lstStyle/>
                    <a:p>
                      <a:pPr algn="ctr" fontAlgn="b">
                        <a:buNone/>
                      </a:pPr>
                      <a:r>
                        <a:rPr lang="nl-BE" sz="1400" b="1" i="0" u="none" strike="noStrike" dirty="0">
                          <a:solidFill>
                            <a:srgbClr val="FFFFFF"/>
                          </a:solidFill>
                          <a:effectLst/>
                          <a:latin typeface="Calibri" panose="020F0502020204030204" pitchFamily="34" charset="0"/>
                        </a:rPr>
                        <a:t>31/12/2025</a:t>
                      </a:r>
                    </a:p>
                  </a:txBody>
                  <a:tcPr marL="6477" marR="6477" marT="6477" marB="0" anchor="b">
                    <a:lnL>
                      <a:noFill/>
                    </a:lnL>
                    <a:lnR w="6350" cap="flat" cmpd="sng" algn="ctr">
                      <a:solidFill>
                        <a:srgbClr val="8EA9DB"/>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4472C4"/>
                    </a:solidFill>
                  </a:tcPr>
                </a:tc>
                <a:extLst>
                  <a:ext uri="{0D108BD9-81ED-4DB2-BD59-A6C34878D82A}">
                    <a16:rowId xmlns:a16="http://schemas.microsoft.com/office/drawing/2014/main" val="407268433"/>
                  </a:ext>
                </a:extLst>
              </a:tr>
              <a:tr h="333433">
                <a:tc>
                  <a:txBody>
                    <a:bodyPr/>
                    <a:lstStyle/>
                    <a:p>
                      <a:pPr algn="l" fontAlgn="b">
                        <a:buNone/>
                      </a:pPr>
                      <a:r>
                        <a:rPr lang="nl-BE" sz="1400" b="0" i="0" u="none" strike="noStrike">
                          <a:solidFill>
                            <a:srgbClr val="000000"/>
                          </a:solidFill>
                          <a:effectLst/>
                          <a:latin typeface="Calibri" panose="020F0502020204030204" pitchFamily="34" charset="0"/>
                        </a:rPr>
                        <a:t>Openstaande schuld gemeente + ocmw</a:t>
                      </a:r>
                    </a:p>
                  </a:txBody>
                  <a:tcPr marL="6477" marR="6477" marT="6477" marB="0" anchor="b">
                    <a:lnL w="6350" cap="flat" cmpd="sng" algn="ctr">
                      <a:solidFill>
                        <a:srgbClr val="8EA9DB"/>
                      </a:solidFill>
                      <a:prstDash val="solid"/>
                      <a:round/>
                      <a:headEnd type="none" w="med" len="med"/>
                      <a:tailEnd type="none" w="med" len="med"/>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r" fontAlgn="b">
                        <a:buNone/>
                      </a:pPr>
                      <a:r>
                        <a:rPr lang="nl-BE" sz="1400" b="0" i="0" u="none" strike="noStrike">
                          <a:solidFill>
                            <a:srgbClr val="000000"/>
                          </a:solidFill>
                          <a:effectLst/>
                          <a:latin typeface="Calibri" panose="020F0502020204030204" pitchFamily="34" charset="0"/>
                        </a:rPr>
                        <a:t>2.618.254,00</a:t>
                      </a:r>
                    </a:p>
                  </a:txBody>
                  <a:tcPr marL="6477" marR="6477" marT="6477" marB="0" anchor="b">
                    <a:lnL>
                      <a:noFill/>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l" fontAlgn="b">
                        <a:buNone/>
                      </a:pPr>
                      <a:endParaRPr lang="nl-BE" sz="1400" b="0" i="0" u="none" strike="noStrike">
                        <a:solidFill>
                          <a:srgbClr val="000000"/>
                        </a:solidFill>
                        <a:effectLst/>
                        <a:latin typeface="Calibri" panose="020F0502020204030204" pitchFamily="34" charset="0"/>
                      </a:endParaRPr>
                    </a:p>
                  </a:txBody>
                  <a:tcPr marL="6477" marR="6477" marT="6477" marB="0" anchor="b">
                    <a:lnL>
                      <a:noFill/>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r" fontAlgn="b">
                        <a:buNone/>
                      </a:pPr>
                      <a:r>
                        <a:rPr lang="nl-BE" sz="1400" b="0" i="0" u="none" strike="noStrike">
                          <a:solidFill>
                            <a:srgbClr val="000000"/>
                          </a:solidFill>
                          <a:effectLst/>
                          <a:latin typeface="Calibri" panose="020F0502020204030204" pitchFamily="34" charset="0"/>
                        </a:rPr>
                        <a:t>5.305.377,13</a:t>
                      </a:r>
                    </a:p>
                  </a:txBody>
                  <a:tcPr marL="6477" marR="6477" marT="6477" marB="0" anchor="b">
                    <a:lnL>
                      <a:noFill/>
                    </a:lnL>
                    <a:lnR w="6350" cap="flat" cmpd="sng" algn="ctr">
                      <a:solidFill>
                        <a:srgbClr val="8EA9DB"/>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extLst>
                  <a:ext uri="{0D108BD9-81ED-4DB2-BD59-A6C34878D82A}">
                    <a16:rowId xmlns:a16="http://schemas.microsoft.com/office/drawing/2014/main" val="3546635510"/>
                  </a:ext>
                </a:extLst>
              </a:tr>
              <a:tr h="333433">
                <a:tc>
                  <a:txBody>
                    <a:bodyPr/>
                    <a:lstStyle/>
                    <a:p>
                      <a:pPr algn="l" fontAlgn="b">
                        <a:buNone/>
                      </a:pPr>
                      <a:r>
                        <a:rPr lang="nl-BE" sz="1400" b="0" i="0" u="none" strike="noStrike">
                          <a:solidFill>
                            <a:srgbClr val="000000"/>
                          </a:solidFill>
                          <a:effectLst/>
                          <a:latin typeface="Calibri" panose="020F0502020204030204" pitchFamily="34" charset="0"/>
                        </a:rPr>
                        <a:t>Prefinancieringslening Iverlek</a:t>
                      </a:r>
                    </a:p>
                  </a:txBody>
                  <a:tcPr marL="6477" marR="6477" marT="6477" marB="0" anchor="b">
                    <a:lnL w="6350" cap="flat" cmpd="sng" algn="ctr">
                      <a:solidFill>
                        <a:srgbClr val="8EA9DB"/>
                      </a:solidFill>
                      <a:prstDash val="solid"/>
                      <a:round/>
                      <a:headEnd type="none" w="med" len="med"/>
                      <a:tailEnd type="none" w="med" len="med"/>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noFill/>
                  </a:tcPr>
                </a:tc>
                <a:tc>
                  <a:txBody>
                    <a:bodyPr/>
                    <a:lstStyle/>
                    <a:p>
                      <a:pPr algn="l" fontAlgn="b">
                        <a:buNone/>
                      </a:pPr>
                      <a:endParaRPr lang="nl-BE" sz="1400" b="0" i="0" u="none" strike="noStrike">
                        <a:solidFill>
                          <a:srgbClr val="000000"/>
                        </a:solidFill>
                        <a:effectLst/>
                        <a:latin typeface="Calibri" panose="020F0502020204030204" pitchFamily="34" charset="0"/>
                      </a:endParaRPr>
                    </a:p>
                  </a:txBody>
                  <a:tcPr marL="6477" marR="6477" marT="6477" marB="0" anchor="b">
                    <a:lnL>
                      <a:noFill/>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noFill/>
                  </a:tcPr>
                </a:tc>
                <a:tc>
                  <a:txBody>
                    <a:bodyPr/>
                    <a:lstStyle/>
                    <a:p>
                      <a:pPr algn="l" fontAlgn="b">
                        <a:buNone/>
                      </a:pPr>
                      <a:endParaRPr lang="nl-BE" sz="1400" b="0" i="0" u="none" strike="noStrike" dirty="0">
                        <a:solidFill>
                          <a:srgbClr val="000000"/>
                        </a:solidFill>
                        <a:effectLst/>
                        <a:latin typeface="Calibri" panose="020F0502020204030204" pitchFamily="34" charset="0"/>
                      </a:endParaRPr>
                    </a:p>
                  </a:txBody>
                  <a:tcPr marL="6477" marR="6477" marT="6477" marB="0" anchor="b">
                    <a:lnL>
                      <a:noFill/>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noFill/>
                  </a:tcPr>
                </a:tc>
                <a:tc>
                  <a:txBody>
                    <a:bodyPr/>
                    <a:lstStyle/>
                    <a:p>
                      <a:pPr algn="r" fontAlgn="b">
                        <a:buNone/>
                      </a:pPr>
                      <a:r>
                        <a:rPr lang="nl-BE" sz="1400" b="0" i="0" u="none" strike="noStrike">
                          <a:solidFill>
                            <a:srgbClr val="000000"/>
                          </a:solidFill>
                          <a:effectLst/>
                          <a:latin typeface="Calibri" panose="020F0502020204030204" pitchFamily="34" charset="0"/>
                        </a:rPr>
                        <a:t>223.188,79</a:t>
                      </a:r>
                    </a:p>
                  </a:txBody>
                  <a:tcPr marL="6477" marR="6477" marT="6477" marB="0" anchor="b">
                    <a:lnL>
                      <a:noFill/>
                    </a:lnL>
                    <a:lnR w="6350" cap="flat" cmpd="sng" algn="ctr">
                      <a:solidFill>
                        <a:srgbClr val="8EA9DB"/>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noFill/>
                  </a:tcPr>
                </a:tc>
                <a:extLst>
                  <a:ext uri="{0D108BD9-81ED-4DB2-BD59-A6C34878D82A}">
                    <a16:rowId xmlns:a16="http://schemas.microsoft.com/office/drawing/2014/main" val="830900524"/>
                  </a:ext>
                </a:extLst>
              </a:tr>
              <a:tr h="333433">
                <a:tc>
                  <a:txBody>
                    <a:bodyPr/>
                    <a:lstStyle/>
                    <a:p>
                      <a:pPr algn="l" fontAlgn="b">
                        <a:buNone/>
                      </a:pPr>
                      <a:r>
                        <a:rPr lang="nl-BE" sz="1400" b="0" i="0" u="none" strike="noStrike">
                          <a:solidFill>
                            <a:srgbClr val="000000"/>
                          </a:solidFill>
                          <a:effectLst/>
                          <a:latin typeface="Calibri" panose="020F0502020204030204" pitchFamily="34" charset="0"/>
                        </a:rPr>
                        <a:t>Leasing openbare verlichting</a:t>
                      </a:r>
                    </a:p>
                  </a:txBody>
                  <a:tcPr marL="6477" marR="6477" marT="6477" marB="0" anchor="b">
                    <a:lnL w="6350" cap="flat" cmpd="sng" algn="ctr">
                      <a:solidFill>
                        <a:srgbClr val="8EA9DB"/>
                      </a:solidFill>
                      <a:prstDash val="solid"/>
                      <a:round/>
                      <a:headEnd type="none" w="med" len="med"/>
                      <a:tailEnd type="none" w="med" len="med"/>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l" fontAlgn="b">
                        <a:buNone/>
                      </a:pPr>
                      <a:endParaRPr lang="nl-BE" sz="1400" b="0" i="0" u="none" strike="noStrike">
                        <a:solidFill>
                          <a:srgbClr val="000000"/>
                        </a:solidFill>
                        <a:effectLst/>
                        <a:latin typeface="Calibri" panose="020F0502020204030204" pitchFamily="34" charset="0"/>
                      </a:endParaRPr>
                    </a:p>
                  </a:txBody>
                  <a:tcPr marL="6477" marR="6477" marT="6477" marB="0" anchor="b">
                    <a:lnL>
                      <a:noFill/>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l" fontAlgn="b">
                        <a:buNone/>
                      </a:pPr>
                      <a:endParaRPr lang="nl-BE" sz="1400" b="0" i="0" u="none" strike="noStrike">
                        <a:solidFill>
                          <a:srgbClr val="000000"/>
                        </a:solidFill>
                        <a:effectLst/>
                        <a:latin typeface="Calibri" panose="020F0502020204030204" pitchFamily="34" charset="0"/>
                      </a:endParaRPr>
                    </a:p>
                  </a:txBody>
                  <a:tcPr marL="6477" marR="6477" marT="6477" marB="0" anchor="b">
                    <a:lnL>
                      <a:noFill/>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r" fontAlgn="b">
                        <a:buNone/>
                      </a:pPr>
                      <a:r>
                        <a:rPr lang="nl-BE" sz="1400" b="0" i="0" u="none" strike="noStrike">
                          <a:solidFill>
                            <a:srgbClr val="000000"/>
                          </a:solidFill>
                          <a:effectLst/>
                          <a:latin typeface="Calibri" panose="020F0502020204030204" pitchFamily="34" charset="0"/>
                        </a:rPr>
                        <a:t>1.561.163,58</a:t>
                      </a:r>
                    </a:p>
                  </a:txBody>
                  <a:tcPr marL="6477" marR="6477" marT="6477" marB="0" anchor="b">
                    <a:lnL>
                      <a:noFill/>
                    </a:lnL>
                    <a:lnR w="6350" cap="flat" cmpd="sng" algn="ctr">
                      <a:solidFill>
                        <a:srgbClr val="8EA9DB"/>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extLst>
                  <a:ext uri="{0D108BD9-81ED-4DB2-BD59-A6C34878D82A}">
                    <a16:rowId xmlns:a16="http://schemas.microsoft.com/office/drawing/2014/main" val="2950199302"/>
                  </a:ext>
                </a:extLst>
              </a:tr>
              <a:tr h="333433">
                <a:tc>
                  <a:txBody>
                    <a:bodyPr/>
                    <a:lstStyle/>
                    <a:p>
                      <a:pPr algn="l" fontAlgn="b">
                        <a:buNone/>
                      </a:pPr>
                      <a:r>
                        <a:rPr lang="nl-BE" sz="1400" b="0" i="0" u="none" strike="noStrike">
                          <a:solidFill>
                            <a:srgbClr val="000000"/>
                          </a:solidFill>
                          <a:effectLst/>
                          <a:latin typeface="Calibri" panose="020F0502020204030204" pitchFamily="34" charset="0"/>
                        </a:rPr>
                        <a:t>De Lijn</a:t>
                      </a:r>
                    </a:p>
                  </a:txBody>
                  <a:tcPr marL="6477" marR="6477" marT="6477" marB="0" anchor="b">
                    <a:lnL w="6350" cap="flat" cmpd="sng" algn="ctr">
                      <a:solidFill>
                        <a:srgbClr val="8EA9DB"/>
                      </a:solidFill>
                      <a:prstDash val="solid"/>
                      <a:round/>
                      <a:headEnd type="none" w="med" len="med"/>
                      <a:tailEnd type="none" w="med" len="med"/>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noFill/>
                  </a:tcPr>
                </a:tc>
                <a:tc>
                  <a:txBody>
                    <a:bodyPr/>
                    <a:lstStyle/>
                    <a:p>
                      <a:pPr algn="l" fontAlgn="b">
                        <a:buNone/>
                      </a:pPr>
                      <a:endParaRPr lang="nl-BE" sz="1400" b="0" i="0" u="none" strike="noStrike">
                        <a:solidFill>
                          <a:srgbClr val="000000"/>
                        </a:solidFill>
                        <a:effectLst/>
                        <a:latin typeface="Calibri" panose="020F0502020204030204" pitchFamily="34" charset="0"/>
                      </a:endParaRPr>
                    </a:p>
                  </a:txBody>
                  <a:tcPr marL="6477" marR="6477" marT="6477" marB="0" anchor="b">
                    <a:lnL>
                      <a:noFill/>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noFill/>
                  </a:tcPr>
                </a:tc>
                <a:tc>
                  <a:txBody>
                    <a:bodyPr/>
                    <a:lstStyle/>
                    <a:p>
                      <a:pPr algn="l" fontAlgn="b">
                        <a:buNone/>
                      </a:pPr>
                      <a:endParaRPr lang="nl-BE" sz="1400" b="0" i="0" u="none" strike="noStrike">
                        <a:solidFill>
                          <a:srgbClr val="000000"/>
                        </a:solidFill>
                        <a:effectLst/>
                        <a:latin typeface="Calibri" panose="020F0502020204030204" pitchFamily="34" charset="0"/>
                      </a:endParaRPr>
                    </a:p>
                  </a:txBody>
                  <a:tcPr marL="6477" marR="6477" marT="6477" marB="0" anchor="b">
                    <a:lnL>
                      <a:noFill/>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noFill/>
                  </a:tcPr>
                </a:tc>
                <a:tc>
                  <a:txBody>
                    <a:bodyPr/>
                    <a:lstStyle/>
                    <a:p>
                      <a:pPr algn="r" fontAlgn="b">
                        <a:buNone/>
                      </a:pPr>
                      <a:r>
                        <a:rPr lang="nl-BE" sz="1400" b="0" i="0" u="none" strike="noStrike">
                          <a:solidFill>
                            <a:srgbClr val="000000"/>
                          </a:solidFill>
                          <a:effectLst/>
                          <a:latin typeface="Calibri" panose="020F0502020204030204" pitchFamily="34" charset="0"/>
                        </a:rPr>
                        <a:t>0,00</a:t>
                      </a:r>
                    </a:p>
                  </a:txBody>
                  <a:tcPr marL="6477" marR="6477" marT="6477" marB="0" anchor="b">
                    <a:lnL>
                      <a:noFill/>
                    </a:lnL>
                    <a:lnR w="6350" cap="flat" cmpd="sng" algn="ctr">
                      <a:solidFill>
                        <a:srgbClr val="8EA9DB"/>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noFill/>
                  </a:tcPr>
                </a:tc>
                <a:extLst>
                  <a:ext uri="{0D108BD9-81ED-4DB2-BD59-A6C34878D82A}">
                    <a16:rowId xmlns:a16="http://schemas.microsoft.com/office/drawing/2014/main" val="2368920399"/>
                  </a:ext>
                </a:extLst>
              </a:tr>
              <a:tr h="333433">
                <a:tc>
                  <a:txBody>
                    <a:bodyPr/>
                    <a:lstStyle/>
                    <a:p>
                      <a:pPr algn="l" fontAlgn="b">
                        <a:buNone/>
                      </a:pPr>
                      <a:endParaRPr lang="nl-BE" sz="1400" b="0" i="0" u="none" strike="noStrike">
                        <a:solidFill>
                          <a:srgbClr val="000000"/>
                        </a:solidFill>
                        <a:effectLst/>
                        <a:latin typeface="Calibri" panose="020F0502020204030204" pitchFamily="34" charset="0"/>
                      </a:endParaRPr>
                    </a:p>
                  </a:txBody>
                  <a:tcPr marL="6477" marR="6477" marT="6477" marB="0" anchor="b">
                    <a:lnL>
                      <a:noFill/>
                    </a:lnL>
                    <a:lnR>
                      <a:noFill/>
                    </a:lnR>
                    <a:lnT w="6350" cap="flat" cmpd="sng" algn="ctr">
                      <a:solidFill>
                        <a:srgbClr val="8EA9DB"/>
                      </a:solidFill>
                      <a:prstDash val="solid"/>
                      <a:round/>
                      <a:headEnd type="none" w="med" len="med"/>
                      <a:tailEnd type="none" w="med" len="med"/>
                    </a:lnT>
                    <a:lnB>
                      <a:noFill/>
                    </a:lnB>
                    <a:noFill/>
                  </a:tcPr>
                </a:tc>
                <a:tc>
                  <a:txBody>
                    <a:bodyPr/>
                    <a:lstStyle/>
                    <a:p>
                      <a:pPr algn="r" fontAlgn="b">
                        <a:buNone/>
                      </a:pPr>
                      <a:r>
                        <a:rPr lang="nl-BE" sz="1400" b="1" i="0" u="none" strike="noStrike">
                          <a:solidFill>
                            <a:srgbClr val="000000"/>
                          </a:solidFill>
                          <a:effectLst/>
                          <a:latin typeface="Calibri" panose="020F0502020204030204" pitchFamily="34" charset="0"/>
                        </a:rPr>
                        <a:t>2.618.254,00</a:t>
                      </a:r>
                    </a:p>
                  </a:txBody>
                  <a:tcPr marL="6477" marR="6477" marT="6477" marB="0" anchor="b">
                    <a:lnL>
                      <a:noFill/>
                    </a:lnL>
                    <a:lnR>
                      <a:noFill/>
                    </a:lnR>
                    <a:lnT w="6350" cap="flat" cmpd="sng" algn="ctr">
                      <a:solidFill>
                        <a:srgbClr val="8EA9DB"/>
                      </a:solidFill>
                      <a:prstDash val="solid"/>
                      <a:round/>
                      <a:headEnd type="none" w="med" len="med"/>
                      <a:tailEnd type="none" w="med" len="med"/>
                    </a:lnT>
                    <a:lnB>
                      <a:noFill/>
                    </a:lnB>
                    <a:noFill/>
                  </a:tcPr>
                </a:tc>
                <a:tc>
                  <a:txBody>
                    <a:bodyPr/>
                    <a:lstStyle/>
                    <a:p>
                      <a:pPr algn="l" fontAlgn="b">
                        <a:buNone/>
                      </a:pPr>
                      <a:endParaRPr lang="nl-BE" sz="1400" b="1" i="0" u="none" strike="noStrike">
                        <a:solidFill>
                          <a:srgbClr val="000000"/>
                        </a:solidFill>
                        <a:effectLst/>
                        <a:latin typeface="Calibri" panose="020F0502020204030204" pitchFamily="34" charset="0"/>
                      </a:endParaRPr>
                    </a:p>
                  </a:txBody>
                  <a:tcPr marL="6477" marR="6477" marT="6477" marB="0" anchor="b">
                    <a:lnL>
                      <a:noFill/>
                    </a:lnL>
                    <a:lnR>
                      <a:noFill/>
                    </a:lnR>
                    <a:lnT w="6350" cap="flat" cmpd="sng" algn="ctr">
                      <a:solidFill>
                        <a:srgbClr val="8EA9DB"/>
                      </a:solidFill>
                      <a:prstDash val="solid"/>
                      <a:round/>
                      <a:headEnd type="none" w="med" len="med"/>
                      <a:tailEnd type="none" w="med" len="med"/>
                    </a:lnT>
                    <a:lnB>
                      <a:noFill/>
                    </a:lnB>
                    <a:noFill/>
                  </a:tcPr>
                </a:tc>
                <a:tc>
                  <a:txBody>
                    <a:bodyPr/>
                    <a:lstStyle/>
                    <a:p>
                      <a:pPr algn="r" fontAlgn="b">
                        <a:buNone/>
                      </a:pPr>
                      <a:r>
                        <a:rPr lang="nl-BE" sz="1400" b="1" i="0" u="none" strike="noStrike" dirty="0">
                          <a:solidFill>
                            <a:srgbClr val="000000"/>
                          </a:solidFill>
                          <a:effectLst/>
                          <a:latin typeface="Calibri" panose="020F0502020204030204" pitchFamily="34" charset="0"/>
                        </a:rPr>
                        <a:t>7.089.729,50</a:t>
                      </a:r>
                    </a:p>
                  </a:txBody>
                  <a:tcPr marL="6477" marR="6477" marT="6477" marB="0" anchor="b">
                    <a:lnL>
                      <a:noFill/>
                    </a:lnL>
                    <a:lnR>
                      <a:noFill/>
                    </a:lnR>
                    <a:lnT w="6350" cap="flat" cmpd="sng" algn="ctr">
                      <a:solidFill>
                        <a:srgbClr val="8EA9DB"/>
                      </a:solidFill>
                      <a:prstDash val="solid"/>
                      <a:round/>
                      <a:headEnd type="none" w="med" len="med"/>
                      <a:tailEnd type="none" w="med" len="med"/>
                    </a:lnT>
                    <a:lnB>
                      <a:noFill/>
                    </a:lnB>
                    <a:noFill/>
                  </a:tcPr>
                </a:tc>
                <a:extLst>
                  <a:ext uri="{0D108BD9-81ED-4DB2-BD59-A6C34878D82A}">
                    <a16:rowId xmlns:a16="http://schemas.microsoft.com/office/drawing/2014/main" val="2162896440"/>
                  </a:ext>
                </a:extLst>
              </a:tr>
            </a:tbl>
          </a:graphicData>
        </a:graphic>
      </p:graphicFrame>
      <p:sp>
        <p:nvSpPr>
          <p:cNvPr id="6" name="Pijl: rechts 5">
            <a:extLst>
              <a:ext uri="{FF2B5EF4-FFF2-40B4-BE49-F238E27FC236}">
                <a16:creationId xmlns:a16="http://schemas.microsoft.com/office/drawing/2014/main" id="{1756BF9F-5C04-CA91-979F-0B9C38E03962}"/>
              </a:ext>
            </a:extLst>
          </p:cNvPr>
          <p:cNvSpPr/>
          <p:nvPr/>
        </p:nvSpPr>
        <p:spPr>
          <a:xfrm flipV="1">
            <a:off x="6375749" y="3188542"/>
            <a:ext cx="978408" cy="480916"/>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Tree>
    <p:extLst>
      <p:ext uri="{BB962C8B-B14F-4D97-AF65-F5344CB8AC3E}">
        <p14:creationId xmlns:p14="http://schemas.microsoft.com/office/powerpoint/2010/main" val="23946136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810C1B7-6E4E-3DEE-50C0-1CA3B14303EE}"/>
              </a:ext>
            </a:extLst>
          </p:cNvPr>
          <p:cNvSpPr>
            <a:spLocks noGrp="1"/>
          </p:cNvSpPr>
          <p:nvPr>
            <p:ph type="ctrTitle"/>
          </p:nvPr>
        </p:nvSpPr>
        <p:spPr>
          <a:xfrm>
            <a:off x="594360" y="411479"/>
            <a:ext cx="5486400" cy="3291840"/>
          </a:xfrm>
        </p:spPr>
        <p:txBody>
          <a:bodyPr rtlCol="0"/>
          <a:lstStyle>
            <a:defPPr>
              <a:defRPr lang="nl-NL"/>
            </a:defPPr>
          </a:lstStyle>
          <a:p>
            <a:pPr rtl="0"/>
            <a:r>
              <a:rPr lang="nl-NL" dirty="0"/>
              <a:t>Bedankt</a:t>
            </a:r>
          </a:p>
        </p:txBody>
      </p:sp>
      <p:sp>
        <p:nvSpPr>
          <p:cNvPr id="5" name="Tijdelijke aanduiding voor tekst 4">
            <a:extLst>
              <a:ext uri="{FF2B5EF4-FFF2-40B4-BE49-F238E27FC236}">
                <a16:creationId xmlns:a16="http://schemas.microsoft.com/office/drawing/2014/main" id="{9AE0F241-103B-DCD3-D8E5-D6DD8EDBBE05}"/>
              </a:ext>
            </a:extLst>
          </p:cNvPr>
          <p:cNvSpPr>
            <a:spLocks noGrp="1"/>
          </p:cNvSpPr>
          <p:nvPr>
            <p:ph type="body" sz="quarter" idx="11"/>
          </p:nvPr>
        </p:nvSpPr>
        <p:spPr/>
        <p:txBody>
          <a:bodyPr/>
          <a:lstStyle/>
          <a:p>
            <a:r>
              <a:rPr lang="nl-BE" dirty="0"/>
              <a:t>VRAGEN???</a:t>
            </a:r>
          </a:p>
        </p:txBody>
      </p:sp>
    </p:spTree>
    <p:extLst>
      <p:ext uri="{BB962C8B-B14F-4D97-AF65-F5344CB8AC3E}">
        <p14:creationId xmlns:p14="http://schemas.microsoft.com/office/powerpoint/2010/main" val="4261132419"/>
      </p:ext>
    </p:extLst>
  </p:cSld>
  <p:clrMapOvr>
    <a:masterClrMapping/>
  </p:clrMapOvr>
</p:sld>
</file>

<file path=ppt/theme/theme1.xml><?xml version="1.0" encoding="utf-8"?>
<a:theme xmlns:a="http://schemas.openxmlformats.org/drawingml/2006/main" name="Aangepast">
  <a:themeElements>
    <a:clrScheme name="Swiss">
      <a:dk1>
        <a:srgbClr val="000000"/>
      </a:dk1>
      <a:lt1>
        <a:srgbClr val="FFFFFF"/>
      </a:lt1>
      <a:dk2>
        <a:srgbClr val="E4E4E4"/>
      </a:dk2>
      <a:lt2>
        <a:srgbClr val="7CA655"/>
      </a:lt2>
      <a:accent1>
        <a:srgbClr val="A9D4DB"/>
      </a:accent1>
      <a:accent2>
        <a:srgbClr val="FBE284"/>
      </a:accent2>
      <a:accent3>
        <a:srgbClr val="4495A2"/>
      </a:accent3>
      <a:accent4>
        <a:srgbClr val="AA5881"/>
      </a:accent4>
      <a:accent5>
        <a:srgbClr val="E06742"/>
      </a:accent5>
      <a:accent6>
        <a:srgbClr val="F9D448"/>
      </a:accent6>
      <a:hlink>
        <a:srgbClr val="4495A2"/>
      </a:hlink>
      <a:folHlink>
        <a:srgbClr val="AA5881"/>
      </a:folHlink>
    </a:clrScheme>
    <a:fontScheme name="Custom 175">
      <a:majorFont>
        <a:latin typeface="Franklin Gothic Demi"/>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72332791_TF78853419_Win32" id="{CFE587CB-6BF9-45D2-A27E-C61579DF3CB1}" vid="{7858F9A5-0C96-4CF9-8735-2D3191D641DE}"/>
    </a:ext>
  </a:extLst>
</a:theme>
</file>

<file path=ppt/theme/theme2.xml><?xml version="1.0" encoding="utf-8"?>
<a:theme xmlns:a="http://schemas.openxmlformats.org/drawingml/2006/main" name="Office-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2013 - 2022">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2013 - 2022">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9.xml><?xml version="1.0" encoding="utf-8"?>
<a:themeOverride xmlns:a="http://schemas.openxmlformats.org/drawingml/2006/main">
  <a:clrScheme name="Office 2013 - 2022">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2013 - 2022">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Background xmlns="71af3243-3dd4-4a8d-8c0d-dd76da1f02a5">false</Background>
    <Status xmlns="71af3243-3dd4-4a8d-8c0d-dd76da1f02a5">Not started</Status>
    <_ip_UnifiedCompliancePolicyUIAction xmlns="http://schemas.microsoft.com/sharepoint/v3" xsi:nil="true"/>
    <Image xmlns="71af3243-3dd4-4a8d-8c0d-dd76da1f02a5">
      <Url xsi:nil="true"/>
      <Description xsi:nil="true"/>
    </Image>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F4B194E-8B30-4377-8C59-ECFB902D2A26}">
  <ds:schemaRefs>
    <ds:schemaRef ds:uri="http://purl.org/dc/dcmitype/"/>
    <ds:schemaRef ds:uri="http://schemas.microsoft.com/office/2006/metadata/properties"/>
    <ds:schemaRef ds:uri="http://purl.org/dc/terms/"/>
    <ds:schemaRef ds:uri="http://purl.org/dc/elements/1.1/"/>
    <ds:schemaRef ds:uri="http://schemas.microsoft.com/sharepoint/v3"/>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16c05727-aa75-4e4a-9b5f-8a80a1165891"/>
    <ds:schemaRef ds:uri="71af3243-3dd4-4a8d-8c0d-dd76da1f02a5"/>
    <ds:schemaRef ds:uri="http://www.w3.org/XML/1998/namespace"/>
  </ds:schemaRefs>
</ds:datastoreItem>
</file>

<file path=customXml/itemProps2.xml><?xml version="1.0" encoding="utf-8"?>
<ds:datastoreItem xmlns:ds="http://schemas.openxmlformats.org/officeDocument/2006/customXml" ds:itemID="{92DB9E12-8AC3-4138-BF4D-720A5525AB1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21FFAC0-05A2-416A-B06C-C248395482CF}">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{2091E9BB-6BD5-4CFB-8DF9-7711690FCD76}TFd3b75063-ff25-434d-b12c-efeaf07d16c32aeaf459_win32-4d08c8e30273</Template>
  <TotalTime>1301</TotalTime>
  <Words>2945</Words>
  <Application>Microsoft Office PowerPoint</Application>
  <PresentationFormat>Breedbeeld</PresentationFormat>
  <Paragraphs>283</Paragraphs>
  <Slides>35</Slides>
  <Notes>35</Notes>
  <HiddenSlides>0</HiddenSlides>
  <MMClips>0</MMClips>
  <ScaleCrop>false</ScaleCrop>
  <HeadingPairs>
    <vt:vector size="6" baseType="variant">
      <vt:variant>
        <vt:lpstr>Gebruikte lettertypen</vt:lpstr>
      </vt:variant>
      <vt:variant>
        <vt:i4>5</vt:i4>
      </vt:variant>
      <vt:variant>
        <vt:lpstr>Thema</vt:lpstr>
      </vt:variant>
      <vt:variant>
        <vt:i4>1</vt:i4>
      </vt:variant>
      <vt:variant>
        <vt:lpstr>Diatitels</vt:lpstr>
      </vt:variant>
      <vt:variant>
        <vt:i4>35</vt:i4>
      </vt:variant>
    </vt:vector>
  </HeadingPairs>
  <TitlesOfParts>
    <vt:vector size="41" baseType="lpstr">
      <vt:lpstr>Arial</vt:lpstr>
      <vt:lpstr>Calibri</vt:lpstr>
      <vt:lpstr>Franklin Gothic Book</vt:lpstr>
      <vt:lpstr>Franklin Gothic Demi</vt:lpstr>
      <vt:lpstr>Wingdings</vt:lpstr>
      <vt:lpstr>Aangepast</vt:lpstr>
      <vt:lpstr>Rekening 2025 RAADSCOMMISSIE 19/05/2026</vt:lpstr>
      <vt:lpstr>Agenda</vt:lpstr>
      <vt:lpstr>It’s a wrap 2020-2025</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2020-2025: It’s a wrap</vt:lpstr>
      <vt:lpstr>2020-2025: It’s a wrap</vt:lpstr>
      <vt:lpstr>PowerPoint-presentatie</vt:lpstr>
      <vt:lpstr>Evolutie AFM – 2020-2025</vt:lpstr>
      <vt:lpstr>Exploitatie: uitgaven Groei 2020-2025: + 37%</vt:lpstr>
      <vt:lpstr>EU: Goederen en diensten Groei: 2020-2025: +36%</vt:lpstr>
      <vt:lpstr>EU: Openbare verlichting </vt:lpstr>
      <vt:lpstr>EU: Bezoldigingen, sociale lasten en pensioenen  Groei 2020-2025: 36,25% (excl. Onderwijs)</vt:lpstr>
      <vt:lpstr>EU: Individuele hulpverlening door OCMW Groei 2020-2025: 64%</vt:lpstr>
      <vt:lpstr>EU: Toegestane werkingssubsidies Groei 2020-2025: 23 %</vt:lpstr>
      <vt:lpstr>Exploitatie: ontvangsten Groei 2020-2025: 36,3%</vt:lpstr>
      <vt:lpstr>EO: Ontvangsten uit de werking Groei 2020-2025: 8,71%</vt:lpstr>
      <vt:lpstr>EO: Fiscale ontvangsten en boetes Groei 2020-2025: 38,6%</vt:lpstr>
      <vt:lpstr>EO: Fiscale ontvangsten en boetes Groei 2020-2025: 38,6%</vt:lpstr>
      <vt:lpstr>EO: Werkingssubsidies Groei 2020-2025: 37,3%</vt:lpstr>
      <vt:lpstr>EO: Financiële ontvangsten Groei 2020-2025: -34,5%</vt:lpstr>
      <vt:lpstr>Investeringen</vt:lpstr>
      <vt:lpstr>Evolutie van de schuld – start/einde legislatuur</vt:lpstr>
      <vt:lpstr>Evolutie van de schuld – start/einde legislatuur</vt:lpstr>
      <vt:lpstr>Bedankt</vt:lpstr>
    </vt:vector>
  </TitlesOfParts>
  <Company>Gemeente Bonheiden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Els Van Bever</dc:creator>
  <cp:lastModifiedBy>Els Van Bever</cp:lastModifiedBy>
  <cp:revision>5</cp:revision>
  <cp:lastPrinted>2026-05-19T14:16:02Z</cp:lastPrinted>
  <dcterms:created xsi:type="dcterms:W3CDTF">2026-05-15T10:35:37Z</dcterms:created>
  <dcterms:modified xsi:type="dcterms:W3CDTF">2026-05-19T14:28:56Z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