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8ADC71-9494-4902-91B1-E6574F4CB5C9}" v="2" dt="2025-04-22T09:44:55.9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s Van Bever" userId="d5e708b8-e902-47fd-9183-94461801e9ab" providerId="ADAL" clId="{F18ADC71-9494-4902-91B1-E6574F4CB5C9}"/>
    <pc:docChg chg="modSld">
      <pc:chgData name="Els Van Bever" userId="d5e708b8-e902-47fd-9183-94461801e9ab" providerId="ADAL" clId="{F18ADC71-9494-4902-91B1-E6574F4CB5C9}" dt="2025-04-22T09:44:55.999" v="0" actId="20577"/>
      <pc:docMkLst>
        <pc:docMk/>
      </pc:docMkLst>
      <pc:sldChg chg="modSp mod">
        <pc:chgData name="Els Van Bever" userId="d5e708b8-e902-47fd-9183-94461801e9ab" providerId="ADAL" clId="{F18ADC71-9494-4902-91B1-E6574F4CB5C9}" dt="2025-04-22T09:44:55.999" v="0" actId="20577"/>
        <pc:sldMkLst>
          <pc:docMk/>
          <pc:sldMk cId="2259281831" sldId="258"/>
        </pc:sldMkLst>
        <pc:spChg chg="mod">
          <ac:chgData name="Els Van Bever" userId="d5e708b8-e902-47fd-9183-94461801e9ab" providerId="ADAL" clId="{F18ADC71-9494-4902-91B1-E6574F4CB5C9}" dt="2025-04-22T09:44:55.999" v="0" actId="20577"/>
          <ac:spMkLst>
            <pc:docMk/>
            <pc:sldMk cId="2259281831" sldId="258"/>
            <ac:spMk id="3" creationId="{3EB752DC-88AB-109C-03B5-2FE2B5721704}"/>
          </ac:spMkLst>
        </pc:spChg>
      </pc:sldChg>
    </pc:docChg>
  </pc:docChgLst>
  <pc:docChgLst>
    <pc:chgData name="Els Van Bever" userId="S::els.vanbever@bonheiden.be::d5e708b8-e902-47fd-9183-94461801e9ab" providerId="AD" clId="Web-{4BCE5A5E-F677-4D68-A46F-F5B2AE955109}"/>
    <pc:docChg chg="delSld">
      <pc:chgData name="Els Van Bever" userId="S::els.vanbever@bonheiden.be::d5e708b8-e902-47fd-9183-94461801e9ab" providerId="AD" clId="Web-{4BCE5A5E-F677-4D68-A46F-F5B2AE955109}" dt="2025-04-10T12:30:46.613" v="0"/>
      <pc:docMkLst>
        <pc:docMk/>
      </pc:docMkLst>
      <pc:sldChg chg="del">
        <pc:chgData name="Els Van Bever" userId="S::els.vanbever@bonheiden.be::d5e708b8-e902-47fd-9183-94461801e9ab" providerId="AD" clId="Web-{4BCE5A5E-F677-4D68-A46F-F5B2AE955109}" dt="2025-04-10T12:30:46.613" v="0"/>
        <pc:sldMkLst>
          <pc:docMk/>
          <pc:sldMk cId="1384828935" sldId="262"/>
        </pc:sldMkLst>
      </pc:sldChg>
    </pc:docChg>
  </pc:docChgLst>
  <pc:docChgLst>
    <pc:chgData name="Jo Muyldermans" userId="S::jo.muyldermans@bonheiden.be::939884f3-fd00-4b0d-b5c4-f8775e7bde39" providerId="AD" clId="Web-{B7DA3B9A-4CAF-6977-B6D0-DC51A7471887}"/>
    <pc:docChg chg="modSld">
      <pc:chgData name="Jo Muyldermans" userId="S::jo.muyldermans@bonheiden.be::939884f3-fd00-4b0d-b5c4-f8775e7bde39" providerId="AD" clId="Web-{B7DA3B9A-4CAF-6977-B6D0-DC51A7471887}" dt="2025-04-11T10:40:26.987" v="5" actId="20577"/>
      <pc:docMkLst>
        <pc:docMk/>
      </pc:docMkLst>
      <pc:sldChg chg="modSp">
        <pc:chgData name="Jo Muyldermans" userId="S::jo.muyldermans@bonheiden.be::939884f3-fd00-4b0d-b5c4-f8775e7bde39" providerId="AD" clId="Web-{B7DA3B9A-4CAF-6977-B6D0-DC51A7471887}" dt="2025-04-11T10:40:26.987" v="5" actId="20577"/>
        <pc:sldMkLst>
          <pc:docMk/>
          <pc:sldMk cId="2286633882" sldId="261"/>
        </pc:sldMkLst>
        <pc:spChg chg="mod">
          <ac:chgData name="Jo Muyldermans" userId="S::jo.muyldermans@bonheiden.be::939884f3-fd00-4b0d-b5c4-f8775e7bde39" providerId="AD" clId="Web-{B7DA3B9A-4CAF-6977-B6D0-DC51A7471887}" dt="2025-04-11T10:40:26.987" v="5" actId="20577"/>
          <ac:spMkLst>
            <pc:docMk/>
            <pc:sldMk cId="2286633882" sldId="261"/>
            <ac:spMk id="3" creationId="{1404A9BC-AE99-0CE5-6FAA-2E5A81F48B7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4/22/2025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4/22/2025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4/22/2025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4/22/2025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4/22/2025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4/22/2025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4/22/2025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4/22/2025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nl-NL"/>
              <a:t>Klik op het pictogram als u een afbeelding wilt toevoegen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4/22/2025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sche 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/>
              <a:t>Klik op het pictogram als u een afbeelding wilt toevoegen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4/22/2025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el en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4/22/2025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eraat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4/22/2025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amkaart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4/22/2025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4/22/2025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Afbeelding-ko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/>
              <a:t>Klik op het pictogram als u een afbeelding wilt toevoegen</a:t>
            </a:r>
            <a:endParaRPr lang="en-US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/>
              <a:t>Klik op het pictogram als u een afbeelding wilt toevoegen</a:t>
            </a:r>
            <a:endParaRPr lang="en-US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/>
              <a:t>Klik op het pictogram als u een afbeelding wilt toevoegen</a:t>
            </a:r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4/22/2025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4/22/2025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4/22/2025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4/22/2025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3BBD968-5428-26E9-FFB1-8BE807BB5EA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AFVALBELASTING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BCBB5ED-37E7-387B-6A7F-07305A41E24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BE"/>
              <a:t>RAADSCOMMISSIE 22/04/2025</a:t>
            </a:r>
          </a:p>
        </p:txBody>
      </p:sp>
    </p:spTree>
    <p:extLst>
      <p:ext uri="{BB962C8B-B14F-4D97-AF65-F5344CB8AC3E}">
        <p14:creationId xmlns:p14="http://schemas.microsoft.com/office/powerpoint/2010/main" val="965996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183EEDF-34C5-332A-3DDF-DD8704427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AGENDA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9032A24-64B6-6061-29BC-9A4BEA2094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/>
              <a:t>Historiek</a:t>
            </a:r>
          </a:p>
          <a:p>
            <a:r>
              <a:rPr lang="nl-BE"/>
              <a:t>Vaste afvalbijdrage</a:t>
            </a:r>
          </a:p>
          <a:p>
            <a:r>
              <a:rPr lang="nl-BE"/>
              <a:t>Variabele afvalbelasting</a:t>
            </a:r>
          </a:p>
        </p:txBody>
      </p:sp>
    </p:spTree>
    <p:extLst>
      <p:ext uri="{BB962C8B-B14F-4D97-AF65-F5344CB8AC3E}">
        <p14:creationId xmlns:p14="http://schemas.microsoft.com/office/powerpoint/2010/main" val="30901253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A866DD-94FE-8BB2-A865-057BC0C0F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Historiek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EB752DC-88AB-109C-03B5-2FE2B57217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/>
              <a:t>IVAREM </a:t>
            </a:r>
            <a:r>
              <a:rPr lang="nl-NL" b="0" i="0">
                <a:solidFill>
                  <a:srgbClr val="5E5E5E"/>
                </a:solidFill>
                <a:effectLst/>
              </a:rPr>
              <a:t>Intergemeentelijke Vereniging voor duurzaam Afvalbeheer regio Mechelen</a:t>
            </a:r>
          </a:p>
          <a:p>
            <a:r>
              <a:rPr lang="nl-NL">
                <a:solidFill>
                  <a:srgbClr val="5E5E5E"/>
                </a:solidFill>
              </a:rPr>
              <a:t>26/04/2003: beslissing 10 gemeenten om huishoudelijk afval samen te beheren (</a:t>
            </a:r>
            <a:r>
              <a:rPr lang="nl-BE" b="0" i="0">
                <a:solidFill>
                  <a:srgbClr val="5E5E5E"/>
                </a:solidFill>
                <a:effectLst/>
              </a:rPr>
              <a:t>Berlaar, Bonheiden, Bornem, Duffel, Lier, Mechelen, Putte, Puurs-Sint-Amands, Sint-Katelijne-Waver en Willebroek)</a:t>
            </a:r>
          </a:p>
          <a:p>
            <a:pPr marL="0" indent="0">
              <a:buNone/>
            </a:pPr>
            <a:endParaRPr lang="nl-BE">
              <a:solidFill>
                <a:srgbClr val="5E5E5E"/>
              </a:solidFill>
            </a:endParaRPr>
          </a:p>
          <a:p>
            <a:pPr marL="0" indent="0">
              <a:buNone/>
            </a:pPr>
            <a:r>
              <a:rPr lang="nl-BE" b="0" i="0">
                <a:solidFill>
                  <a:srgbClr val="5E5E5E"/>
                </a:solidFill>
                <a:effectLst/>
                <a:sym typeface="Wingdings" panose="05000000000000000000" pitchFamily="2" charset="2"/>
              </a:rPr>
              <a:t> gevolg: beslissingen worden in overleg genomen binnen 10 gemeenten</a:t>
            </a:r>
            <a:endParaRPr lang="nl-BE" b="0" i="0">
              <a:solidFill>
                <a:srgbClr val="5E5E5E"/>
              </a:solidFill>
              <a:effectLst/>
            </a:endParaRPr>
          </a:p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592818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595F4F-29CB-DB8D-40AE-870DF834E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Vaste afvalbijdrage v.a. 01/01/202</a:t>
            </a:r>
            <a:r>
              <a:rPr lang="nl-BE" b="1"/>
              <a:t>5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377E767-35C1-8B68-BC31-1B318DE819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/>
              <a:t>De gemeente heeft, ingevolge de haar opgelegde verplichtingen, vaste kosten voor afvalbeheer zoals</a:t>
            </a:r>
          </a:p>
          <a:p>
            <a:pPr lvl="1"/>
            <a:r>
              <a:rPr lang="nl-NL"/>
              <a:t>Het bevorderen van afvalpreventie en scheiding aan de bron door communicatie, informatie, educatie en sensibilisatie.</a:t>
            </a:r>
          </a:p>
          <a:p>
            <a:pPr lvl="1"/>
            <a:r>
              <a:rPr lang="nl-NL"/>
              <a:t>Het gratis inzamelen en verwerken van KGA.</a:t>
            </a:r>
          </a:p>
          <a:p>
            <a:pPr lvl="1"/>
            <a:r>
              <a:rPr lang="nl-NL"/>
              <a:t>Het gratis aanvaarden en verwerken van asbestcementafval (tot 1 m³ per gezin per jaar).</a:t>
            </a:r>
          </a:p>
          <a:p>
            <a:pPr lvl="1"/>
            <a:r>
              <a:rPr lang="nl-NL"/>
              <a:t>De selectieve inzameling aan huis of via in de gemeente opgestelde containers van selectieve afvalfracties.</a:t>
            </a:r>
          </a:p>
          <a:p>
            <a:pPr lvl="1"/>
            <a:r>
              <a:rPr lang="nl-NL"/>
              <a:t>De exploitatie van een of meerdere recyclageparken.</a:t>
            </a:r>
          </a:p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609618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D99735-E8D0-0496-15FF-37CADBF54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Vaste afvalbijdrage v.a. 01/01/202</a:t>
            </a:r>
            <a:r>
              <a:rPr lang="nl-BE" b="1"/>
              <a:t>5</a:t>
            </a:r>
          </a:p>
        </p:txBody>
      </p:sp>
      <p:graphicFrame>
        <p:nvGraphicFramePr>
          <p:cNvPr id="5" name="Tijdelijke aanduiding voor inhoud 4">
            <a:extLst>
              <a:ext uri="{FF2B5EF4-FFF2-40B4-BE49-F238E27FC236}">
                <a16:creationId xmlns:a16="http://schemas.microsoft.com/office/drawing/2014/main" id="{44C31E6E-421B-5C92-ADA5-9CD472670A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5244969"/>
              </p:ext>
            </p:extLst>
          </p:nvPr>
        </p:nvGraphicFramePr>
        <p:xfrm>
          <a:off x="1539489" y="2808396"/>
          <a:ext cx="8376877" cy="706964"/>
        </p:xfrm>
        <a:graphic>
          <a:graphicData uri="http://schemas.openxmlformats.org/drawingml/2006/table">
            <a:tbl>
              <a:tblPr/>
              <a:tblGrid>
                <a:gridCol w="4009785">
                  <a:extLst>
                    <a:ext uri="{9D8B030D-6E8A-4147-A177-3AD203B41FA5}">
                      <a16:colId xmlns:a16="http://schemas.microsoft.com/office/drawing/2014/main" val="1512511653"/>
                    </a:ext>
                  </a:extLst>
                </a:gridCol>
                <a:gridCol w="2183546">
                  <a:extLst>
                    <a:ext uri="{9D8B030D-6E8A-4147-A177-3AD203B41FA5}">
                      <a16:colId xmlns:a16="http://schemas.microsoft.com/office/drawing/2014/main" val="59017049"/>
                    </a:ext>
                  </a:extLst>
                </a:gridCol>
                <a:gridCol w="2183546">
                  <a:extLst>
                    <a:ext uri="{9D8B030D-6E8A-4147-A177-3AD203B41FA5}">
                      <a16:colId xmlns:a16="http://schemas.microsoft.com/office/drawing/2014/main" val="197558213"/>
                    </a:ext>
                  </a:extLst>
                </a:gridCol>
              </a:tblGrid>
              <a:tr h="353482">
                <a:tc>
                  <a:txBody>
                    <a:bodyPr/>
                    <a:lstStyle/>
                    <a:p>
                      <a:pPr algn="l" fontAlgn="b"/>
                      <a:r>
                        <a:rPr lang="nl-BE" sz="1600" b="1" i="0" u="none" strike="noStrike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Omschrijving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1600" b="1" i="0" u="none" strike="noStrike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periode 2020-2024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1600" b="1" i="0" u="none" strike="noStrike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periode 2025-2031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2669855"/>
                  </a:ext>
                </a:extLst>
              </a:tr>
              <a:tr h="353482">
                <a:tc>
                  <a:txBody>
                    <a:bodyPr/>
                    <a:lstStyle/>
                    <a:p>
                      <a:pPr algn="l" fontAlgn="b"/>
                      <a:r>
                        <a:rPr lang="nl-BE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Vaste afvalbijdrage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€ 49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65 *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9437564"/>
                  </a:ext>
                </a:extLst>
              </a:tr>
            </a:tbl>
          </a:graphicData>
        </a:graphic>
      </p:graphicFrame>
      <p:graphicFrame>
        <p:nvGraphicFramePr>
          <p:cNvPr id="6" name="Tabel 5">
            <a:extLst>
              <a:ext uri="{FF2B5EF4-FFF2-40B4-BE49-F238E27FC236}">
                <a16:creationId xmlns:a16="http://schemas.microsoft.com/office/drawing/2014/main" id="{880E2599-73C4-72CA-4F25-3DAB674D0B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7289996"/>
              </p:ext>
            </p:extLst>
          </p:nvPr>
        </p:nvGraphicFramePr>
        <p:xfrm>
          <a:off x="1539488" y="3853507"/>
          <a:ext cx="8376877" cy="2266635"/>
        </p:xfrm>
        <a:graphic>
          <a:graphicData uri="http://schemas.openxmlformats.org/drawingml/2006/table">
            <a:tbl>
              <a:tblPr/>
              <a:tblGrid>
                <a:gridCol w="4009785">
                  <a:extLst>
                    <a:ext uri="{9D8B030D-6E8A-4147-A177-3AD203B41FA5}">
                      <a16:colId xmlns:a16="http://schemas.microsoft.com/office/drawing/2014/main" val="2834377454"/>
                    </a:ext>
                  </a:extLst>
                </a:gridCol>
                <a:gridCol w="2183546">
                  <a:extLst>
                    <a:ext uri="{9D8B030D-6E8A-4147-A177-3AD203B41FA5}">
                      <a16:colId xmlns:a16="http://schemas.microsoft.com/office/drawing/2014/main" val="4112287591"/>
                    </a:ext>
                  </a:extLst>
                </a:gridCol>
                <a:gridCol w="2183546">
                  <a:extLst>
                    <a:ext uri="{9D8B030D-6E8A-4147-A177-3AD203B41FA5}">
                      <a16:colId xmlns:a16="http://schemas.microsoft.com/office/drawing/2014/main" val="4121655840"/>
                    </a:ext>
                  </a:extLst>
                </a:gridCol>
              </a:tblGrid>
              <a:tr h="453327">
                <a:tc>
                  <a:txBody>
                    <a:bodyPr/>
                    <a:lstStyle/>
                    <a:p>
                      <a:pPr algn="l" fontAlgn="b"/>
                      <a:r>
                        <a:rPr lang="nl-BE" sz="1600" b="1" i="0" u="none" strike="noStrike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Vrijstellingen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1600" b="1" i="0" u="none" strike="noStrike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periode 2020-2024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1600" b="1" i="0" u="none" strike="noStrike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periode 2025-2031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1360602"/>
                  </a:ext>
                </a:extLst>
              </a:tr>
              <a:tr h="453327">
                <a:tc>
                  <a:txBody>
                    <a:bodyPr/>
                    <a:lstStyle/>
                    <a:p>
                      <a:pPr algn="l" fontAlgn="b"/>
                      <a:r>
                        <a:rPr lang="nl-BE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Alleenwonenden en eenoudergezinnen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2759293"/>
                  </a:ext>
                </a:extLst>
              </a:tr>
              <a:tr h="906654">
                <a:tc>
                  <a:txBody>
                    <a:bodyPr/>
                    <a:lstStyle/>
                    <a:p>
                      <a:pPr algn="l" fontAlgn="b"/>
                      <a:r>
                        <a:rPr lang="nl-BE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Vermindering per minderjarig kind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NL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€ 3/kind </a:t>
                      </a:r>
                      <a:br>
                        <a:rPr lang="nl-NL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</a:br>
                      <a:r>
                        <a:rPr lang="nl-NL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met max van € 9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NL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€ 4/kind </a:t>
                      </a:r>
                      <a:br>
                        <a:rPr lang="nl-NL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</a:br>
                      <a:r>
                        <a:rPr lang="nl-NL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met max van € 12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92910"/>
                  </a:ext>
                </a:extLst>
              </a:tr>
              <a:tr h="453327">
                <a:tc>
                  <a:txBody>
                    <a:bodyPr/>
                    <a:lstStyle/>
                    <a:p>
                      <a:pPr algn="l" fontAlgn="b"/>
                      <a:r>
                        <a:rPr lang="nl-BE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Vermindering verhoogde tegemoetkoming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€ 24 / gezin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€32 / gezin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3037885"/>
                  </a:ext>
                </a:extLst>
              </a:tr>
            </a:tbl>
          </a:graphicData>
        </a:graphic>
      </p:graphicFrame>
      <p:sp>
        <p:nvSpPr>
          <p:cNvPr id="7" name="Tekstballon: ovaal 6">
            <a:extLst>
              <a:ext uri="{FF2B5EF4-FFF2-40B4-BE49-F238E27FC236}">
                <a16:creationId xmlns:a16="http://schemas.microsoft.com/office/drawing/2014/main" id="{8FE6E9FB-E22C-168D-C6AC-B83C8C75A7E9}"/>
              </a:ext>
            </a:extLst>
          </p:cNvPr>
          <p:cNvSpPr/>
          <p:nvPr/>
        </p:nvSpPr>
        <p:spPr>
          <a:xfrm>
            <a:off x="9288856" y="1843034"/>
            <a:ext cx="2353901" cy="1161459"/>
          </a:xfrm>
          <a:prstGeom prst="wedgeEllipseCallou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/>
              <a:t>NIEUW Jaarlijks geïndexeerd</a:t>
            </a:r>
          </a:p>
        </p:txBody>
      </p:sp>
    </p:spTree>
    <p:extLst>
      <p:ext uri="{BB962C8B-B14F-4D97-AF65-F5344CB8AC3E}">
        <p14:creationId xmlns:p14="http://schemas.microsoft.com/office/powerpoint/2010/main" val="24019207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11196C5-6269-3294-6A14-2FD2D9A11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Vaste afvalbijdrage v.a. 01/01/202</a:t>
            </a:r>
            <a:r>
              <a:rPr lang="nl-BE" b="1"/>
              <a:t>5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404A9BC-AE99-0CE5-6FAA-2E5A81F48B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10122646" cy="34163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BE"/>
              <a:t>Simulatie met nieuwe tarieven geeft</a:t>
            </a:r>
          </a:p>
          <a:p>
            <a:endParaRPr lang="nl-BE"/>
          </a:p>
          <a:p>
            <a:endParaRPr lang="nl-BE"/>
          </a:p>
          <a:p>
            <a:endParaRPr lang="nl-BE"/>
          </a:p>
          <a:p>
            <a:endParaRPr lang="nl-BE"/>
          </a:p>
          <a:p>
            <a:endParaRPr lang="nl-BE"/>
          </a:p>
          <a:p>
            <a:endParaRPr lang="nl-BE"/>
          </a:p>
          <a:p>
            <a:r>
              <a:rPr lang="nl-BE"/>
              <a:t>Aanpassing niet opgenomen in MJP </a:t>
            </a:r>
            <a:r>
              <a:rPr lang="nl-BE">
                <a:sym typeface="Wingdings" panose="05000000000000000000" pitchFamily="2" charset="2"/>
              </a:rPr>
              <a:t> definitieve beslissing pas na afkloppen MJP</a:t>
            </a:r>
            <a:endParaRPr lang="nl-BE"/>
          </a:p>
          <a:p>
            <a:endParaRPr lang="nl-BE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C2E12135-201E-1F1B-171A-DD6E78A51A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4037" y="3000375"/>
            <a:ext cx="5493058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633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1AADB1D-D37C-3C82-2A5D-0166D8A9C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Vaste afvalbijdrage v.a. 01/01/202</a:t>
            </a:r>
            <a:r>
              <a:rPr lang="nl-BE" b="1"/>
              <a:t>5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8E2913F-2516-9D5A-C4B2-EE17B673D2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/>
              <a:t>Voorgenomen doelstelling </a:t>
            </a:r>
            <a:r>
              <a:rPr lang="nl-BE">
                <a:sym typeface="Wingdings" panose="05000000000000000000" pitchFamily="2" charset="2"/>
              </a:rPr>
              <a:t> kostendekkingsgraad 75%</a:t>
            </a:r>
          </a:p>
          <a:p>
            <a:pPr lvl="1"/>
            <a:r>
              <a:rPr lang="nl-BE">
                <a:sym typeface="Wingdings" panose="05000000000000000000" pitchFamily="2" charset="2"/>
              </a:rPr>
              <a:t>Momenteel is kostendekkingsgraad 66% in 2025</a:t>
            </a:r>
          </a:p>
          <a:p>
            <a:pPr lvl="1"/>
            <a:r>
              <a:rPr lang="nl-BE">
                <a:sym typeface="Wingdings" panose="05000000000000000000" pitchFamily="2" charset="2"/>
              </a:rPr>
              <a:t>Na verhoging vaste afvalbelasting evolueert kostendekkingsgraad naar 71,5%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491682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6025633-3C7B-0656-6926-B3CB8FAFC3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9374226" cy="706964"/>
          </a:xfrm>
        </p:spPr>
        <p:txBody>
          <a:bodyPr/>
          <a:lstStyle/>
          <a:p>
            <a:pPr algn="ctr"/>
            <a:r>
              <a:rPr lang="nl-BE"/>
              <a:t>Variabele afvalbijdrage v.a. 01/01/202</a:t>
            </a:r>
            <a:r>
              <a:rPr lang="nl-BE" b="1"/>
              <a:t>6</a:t>
            </a:r>
            <a:br>
              <a:rPr lang="nl-BE" b="1"/>
            </a:br>
            <a:r>
              <a:rPr lang="nl-BE" b="1"/>
              <a:t>DIFTAR</a:t>
            </a:r>
          </a:p>
        </p:txBody>
      </p:sp>
      <p:graphicFrame>
        <p:nvGraphicFramePr>
          <p:cNvPr id="5" name="Tijdelijke aanduiding voor inhoud 4">
            <a:extLst>
              <a:ext uri="{FF2B5EF4-FFF2-40B4-BE49-F238E27FC236}">
                <a16:creationId xmlns:a16="http://schemas.microsoft.com/office/drawing/2014/main" id="{DF6D246C-0B45-DAA9-3423-71BC2BB6F7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6546719"/>
              </p:ext>
            </p:extLst>
          </p:nvPr>
        </p:nvGraphicFramePr>
        <p:xfrm>
          <a:off x="467637" y="2593553"/>
          <a:ext cx="10822035" cy="2268155"/>
        </p:xfrm>
        <a:graphic>
          <a:graphicData uri="http://schemas.openxmlformats.org/drawingml/2006/table">
            <a:tbl>
              <a:tblPr/>
              <a:tblGrid>
                <a:gridCol w="3404239">
                  <a:extLst>
                    <a:ext uri="{9D8B030D-6E8A-4147-A177-3AD203B41FA5}">
                      <a16:colId xmlns:a16="http://schemas.microsoft.com/office/drawing/2014/main" val="1422026920"/>
                    </a:ext>
                  </a:extLst>
                </a:gridCol>
                <a:gridCol w="3854605">
                  <a:extLst>
                    <a:ext uri="{9D8B030D-6E8A-4147-A177-3AD203B41FA5}">
                      <a16:colId xmlns:a16="http://schemas.microsoft.com/office/drawing/2014/main" val="3568186956"/>
                    </a:ext>
                  </a:extLst>
                </a:gridCol>
                <a:gridCol w="3563191">
                  <a:extLst>
                    <a:ext uri="{9D8B030D-6E8A-4147-A177-3AD203B41FA5}">
                      <a16:colId xmlns:a16="http://schemas.microsoft.com/office/drawing/2014/main" val="3627267438"/>
                    </a:ext>
                  </a:extLst>
                </a:gridCol>
              </a:tblGrid>
              <a:tr h="213593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Huisvuil</a:t>
                      </a:r>
                      <a:endParaRPr lang="nl-BE" sz="1100" b="1" i="0" u="none" strike="noStrike">
                        <a:solidFill>
                          <a:srgbClr val="FFFFFF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l-BE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Periode 2020-2025</a:t>
                      </a:r>
                    </a:p>
                  </a:txBody>
                  <a:tcPr marL="8101" marR="8101" marT="8101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l-BE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Periode 2026-2031</a:t>
                      </a:r>
                    </a:p>
                  </a:txBody>
                  <a:tcPr marL="8101" marR="8101" marT="8101" marB="0" anchor="ctr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2665150"/>
                  </a:ext>
                </a:extLst>
              </a:tr>
              <a:tr h="203422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Rolcontainers*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0,30 euro per kg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0,33 euro per kg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6414091"/>
                  </a:ext>
                </a:extLst>
              </a:tr>
              <a:tr h="203422"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vermeerderd met een aanbiedingskostprijs van: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vermeerderd met een aanbiedingskostprijs van: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9929351"/>
                  </a:ext>
                </a:extLst>
              </a:tr>
              <a:tr h="203422"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       0,94    euro per  40 liter container</a:t>
                      </a: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        1,00    euro per  40 liter container</a:t>
                      </a: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1727172"/>
                  </a:ext>
                </a:extLst>
              </a:tr>
              <a:tr h="203422"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        1,61    euro per 140 liter container</a:t>
                      </a: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        1,71    euro per 140 liter container</a:t>
                      </a: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6842943"/>
                  </a:ext>
                </a:extLst>
              </a:tr>
              <a:tr h="203422"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        2,28    euro per 240 liter container</a:t>
                      </a: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        2,43    euro per 240 liter container</a:t>
                      </a: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7855344"/>
                  </a:ext>
                </a:extLst>
              </a:tr>
              <a:tr h="203422"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        5,82    euro per 770 liter container</a:t>
                      </a: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        6,37    euro per 770 liter container</a:t>
                      </a: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9294358"/>
                  </a:ext>
                </a:extLst>
              </a:tr>
              <a:tr h="213593"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        8,03    euro per 1 100 liter container</a:t>
                      </a: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        8,79    euro per 1 100 liter container</a:t>
                      </a: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3203785"/>
                  </a:ext>
                </a:extLst>
              </a:tr>
              <a:tr h="203422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Verzamelcontainers*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1,18 euro per 20 liter vulsluis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1,26 euro per 20 liter vulsluis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8371956"/>
                  </a:ext>
                </a:extLst>
              </a:tr>
              <a:tr h="213593"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3,53 euro per 60 liter vulsluis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3,76 euro per 60 liter vulsluis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4344370"/>
                  </a:ext>
                </a:extLst>
              </a:tr>
              <a:tr h="203422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Piekzak*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3,53 euro per zak (max. 15 kg per zak)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3,76 euro per zak (max. 15 kg per zak)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5346459"/>
                  </a:ext>
                </a:extLst>
              </a:tr>
            </a:tbl>
          </a:graphicData>
        </a:graphic>
      </p:graphicFrame>
      <p:graphicFrame>
        <p:nvGraphicFramePr>
          <p:cNvPr id="7" name="Tabel 6">
            <a:extLst>
              <a:ext uri="{FF2B5EF4-FFF2-40B4-BE49-F238E27FC236}">
                <a16:creationId xmlns:a16="http://schemas.microsoft.com/office/drawing/2014/main" id="{128E9941-0332-E082-078B-3DFC185B8D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5787453"/>
              </p:ext>
            </p:extLst>
          </p:nvPr>
        </p:nvGraphicFramePr>
        <p:xfrm>
          <a:off x="467637" y="5152757"/>
          <a:ext cx="10822036" cy="1329523"/>
        </p:xfrm>
        <a:graphic>
          <a:graphicData uri="http://schemas.openxmlformats.org/drawingml/2006/table">
            <a:tbl>
              <a:tblPr/>
              <a:tblGrid>
                <a:gridCol w="3404239">
                  <a:extLst>
                    <a:ext uri="{9D8B030D-6E8A-4147-A177-3AD203B41FA5}">
                      <a16:colId xmlns:a16="http://schemas.microsoft.com/office/drawing/2014/main" val="3528938339"/>
                    </a:ext>
                  </a:extLst>
                </a:gridCol>
                <a:gridCol w="3854605">
                  <a:extLst>
                    <a:ext uri="{9D8B030D-6E8A-4147-A177-3AD203B41FA5}">
                      <a16:colId xmlns:a16="http://schemas.microsoft.com/office/drawing/2014/main" val="167848662"/>
                    </a:ext>
                  </a:extLst>
                </a:gridCol>
                <a:gridCol w="3563192">
                  <a:extLst>
                    <a:ext uri="{9D8B030D-6E8A-4147-A177-3AD203B41FA5}">
                      <a16:colId xmlns:a16="http://schemas.microsoft.com/office/drawing/2014/main" val="1600870728"/>
                    </a:ext>
                  </a:extLst>
                </a:gridCol>
              </a:tblGrid>
              <a:tr h="457705">
                <a:tc>
                  <a:txBody>
                    <a:bodyPr/>
                    <a:lstStyle/>
                    <a:p>
                      <a:pPr algn="l" fontAlgn="ctr"/>
                      <a:r>
                        <a:rPr lang="nl-NL" sz="12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Grofvuil</a:t>
                      </a:r>
                      <a:endParaRPr lang="nl-BE" sz="1200" b="1" i="0" u="none" strike="noStrike">
                        <a:solidFill>
                          <a:srgbClr val="FFFFFF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l-BE" sz="12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Periode 2020-2025</a:t>
                      </a:r>
                    </a:p>
                  </a:txBody>
                  <a:tcPr marL="8043" marR="8043" marT="8043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l-BE" sz="12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Periode 2026-2031</a:t>
                      </a:r>
                    </a:p>
                  </a:txBody>
                  <a:tcPr marL="8043" marR="8043" marT="8043" marB="0" anchor="ctr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165793"/>
                  </a:ext>
                </a:extLst>
              </a:tr>
              <a:tr h="435909">
                <a:tc>
                  <a:txBody>
                    <a:bodyPr/>
                    <a:lstStyle/>
                    <a:p>
                      <a:pPr algn="l" fontAlgn="ctr"/>
                      <a:r>
                        <a:rPr lang="nl-NL" sz="12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per ophaaladres</a:t>
                      </a:r>
                      <a:endParaRPr lang="nl-BE" sz="12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2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 euro/ophaaladres</a:t>
                      </a:r>
                      <a:endParaRPr lang="nl-BE" sz="12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2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25 euro/ophaaladres</a:t>
                      </a:r>
                      <a:endParaRPr lang="nl-BE" sz="12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6802629"/>
                  </a:ext>
                </a:extLst>
              </a:tr>
              <a:tr h="435909">
                <a:tc>
                  <a:txBody>
                    <a:bodyPr/>
                    <a:lstStyle/>
                    <a:p>
                      <a:pPr algn="l" fontAlgn="ctr"/>
                      <a:r>
                        <a:rPr lang="nl-NL" sz="12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per gewicht*</a:t>
                      </a:r>
                      <a:endParaRPr lang="nl-BE" sz="12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2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0,39 euro/kg*</a:t>
                      </a:r>
                      <a:endParaRPr lang="nl-BE" sz="12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2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0,39 euro/kg*</a:t>
                      </a:r>
                      <a:endParaRPr lang="nl-BE" sz="12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67217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67089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7C846D2-98F4-98F3-4DC2-A3D866C29B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7"/>
            <a:ext cx="9998915" cy="1316859"/>
          </a:xfrm>
        </p:spPr>
        <p:txBody>
          <a:bodyPr/>
          <a:lstStyle/>
          <a:p>
            <a:pPr algn="ctr"/>
            <a:r>
              <a:rPr lang="nl-BE"/>
              <a:t>Variabele afvalbijdrage v.a. 01/01/202</a:t>
            </a:r>
            <a:r>
              <a:rPr lang="nl-BE" b="1"/>
              <a:t>6</a:t>
            </a:r>
            <a:br>
              <a:rPr lang="nl-BE" b="1"/>
            </a:br>
            <a:r>
              <a:rPr lang="nl-BE" b="1"/>
              <a:t>DIFTAR</a:t>
            </a:r>
            <a:endParaRPr lang="nl-BE"/>
          </a:p>
        </p:txBody>
      </p:sp>
      <p:graphicFrame>
        <p:nvGraphicFramePr>
          <p:cNvPr id="4" name="Tijdelijke aanduiding voor inhoud 3">
            <a:extLst>
              <a:ext uri="{FF2B5EF4-FFF2-40B4-BE49-F238E27FC236}">
                <a16:creationId xmlns:a16="http://schemas.microsoft.com/office/drawing/2014/main" id="{46F875A1-CE56-1264-FE4B-F3449F72C62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5618191"/>
              </p:ext>
            </p:extLst>
          </p:nvPr>
        </p:nvGraphicFramePr>
        <p:xfrm>
          <a:off x="549118" y="2712484"/>
          <a:ext cx="10152077" cy="1560752"/>
        </p:xfrm>
        <a:graphic>
          <a:graphicData uri="http://schemas.openxmlformats.org/drawingml/2006/table">
            <a:tbl>
              <a:tblPr/>
              <a:tblGrid>
                <a:gridCol w="3193493">
                  <a:extLst>
                    <a:ext uri="{9D8B030D-6E8A-4147-A177-3AD203B41FA5}">
                      <a16:colId xmlns:a16="http://schemas.microsoft.com/office/drawing/2014/main" val="3106041018"/>
                    </a:ext>
                  </a:extLst>
                </a:gridCol>
                <a:gridCol w="3615979">
                  <a:extLst>
                    <a:ext uri="{9D8B030D-6E8A-4147-A177-3AD203B41FA5}">
                      <a16:colId xmlns:a16="http://schemas.microsoft.com/office/drawing/2014/main" val="3383227487"/>
                    </a:ext>
                  </a:extLst>
                </a:gridCol>
                <a:gridCol w="3342605">
                  <a:extLst>
                    <a:ext uri="{9D8B030D-6E8A-4147-A177-3AD203B41FA5}">
                      <a16:colId xmlns:a16="http://schemas.microsoft.com/office/drawing/2014/main" val="822254494"/>
                    </a:ext>
                  </a:extLst>
                </a:gridCol>
              </a:tblGrid>
              <a:tr h="321331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PMD-afval</a:t>
                      </a:r>
                      <a:endParaRPr lang="nl-BE" sz="1100" b="1" i="0" u="none" strike="noStrike">
                        <a:solidFill>
                          <a:srgbClr val="FFFFFF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l-BE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Periode 2020-2025</a:t>
                      </a:r>
                    </a:p>
                  </a:txBody>
                  <a:tcPr marL="8101" marR="8101" marT="8101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l-BE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Periode 2026-2031</a:t>
                      </a:r>
                    </a:p>
                  </a:txBody>
                  <a:tcPr marL="8101" marR="8101" marT="8101" marB="0" anchor="ctr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6765936"/>
                  </a:ext>
                </a:extLst>
              </a:tr>
              <a:tr h="306030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Blauwe PMD-zakken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0,15 euro/60 liter zak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0,15 euro/60 liter zak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2519591"/>
                  </a:ext>
                </a:extLst>
              </a:tr>
              <a:tr h="321331"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0,30 euro/120 liter zak</a:t>
                      </a: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0,30 euro/120 liter zak</a:t>
                      </a: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5468200"/>
                  </a:ext>
                </a:extLst>
              </a:tr>
              <a:tr h="306030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Verzamelcontainers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0,05 euro/20 liter vulsluis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0,05 euro/20 liter vulsluis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6752175"/>
                  </a:ext>
                </a:extLst>
              </a:tr>
              <a:tr h="306030"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0,15 euro/60 liter vulsluis</a:t>
                      </a: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0,15 euro/60 liter vulsluis</a:t>
                      </a:r>
                    </a:p>
                  </a:txBody>
                  <a:tcPr marL="8101" marR="8101" marT="8101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81390484"/>
                  </a:ext>
                </a:extLst>
              </a:tr>
            </a:tbl>
          </a:graphicData>
        </a:graphic>
      </p:graphicFrame>
      <p:graphicFrame>
        <p:nvGraphicFramePr>
          <p:cNvPr id="5" name="Tabel 4">
            <a:extLst>
              <a:ext uri="{FF2B5EF4-FFF2-40B4-BE49-F238E27FC236}">
                <a16:creationId xmlns:a16="http://schemas.microsoft.com/office/drawing/2014/main" id="{B95E5B89-BD7B-302D-5B9E-19370259BE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5420536"/>
              </p:ext>
            </p:extLst>
          </p:nvPr>
        </p:nvGraphicFramePr>
        <p:xfrm>
          <a:off x="549118" y="4695194"/>
          <a:ext cx="10152077" cy="1434001"/>
        </p:xfrm>
        <a:graphic>
          <a:graphicData uri="http://schemas.openxmlformats.org/drawingml/2006/table">
            <a:tbl>
              <a:tblPr/>
              <a:tblGrid>
                <a:gridCol w="3193493">
                  <a:extLst>
                    <a:ext uri="{9D8B030D-6E8A-4147-A177-3AD203B41FA5}">
                      <a16:colId xmlns:a16="http://schemas.microsoft.com/office/drawing/2014/main" val="1862518560"/>
                    </a:ext>
                  </a:extLst>
                </a:gridCol>
                <a:gridCol w="3615978">
                  <a:extLst>
                    <a:ext uri="{9D8B030D-6E8A-4147-A177-3AD203B41FA5}">
                      <a16:colId xmlns:a16="http://schemas.microsoft.com/office/drawing/2014/main" val="4128207724"/>
                    </a:ext>
                  </a:extLst>
                </a:gridCol>
                <a:gridCol w="3342606">
                  <a:extLst>
                    <a:ext uri="{9D8B030D-6E8A-4147-A177-3AD203B41FA5}">
                      <a16:colId xmlns:a16="http://schemas.microsoft.com/office/drawing/2014/main" val="2295841073"/>
                    </a:ext>
                  </a:extLst>
                </a:gridCol>
              </a:tblGrid>
              <a:tr h="244829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GFT</a:t>
                      </a:r>
                      <a:endParaRPr lang="nl-BE" sz="1100" b="1" i="0" u="none" strike="noStrike">
                        <a:solidFill>
                          <a:srgbClr val="FFFFFF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l-BE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Periode 2020-2025</a:t>
                      </a:r>
                    </a:p>
                  </a:txBody>
                  <a:tcPr marL="8043" marR="8043" marT="8043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l-BE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Periode 2026-2031</a:t>
                      </a:r>
                    </a:p>
                  </a:txBody>
                  <a:tcPr marL="8043" marR="8043" marT="8043" marB="0" anchor="ctr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2223221"/>
                  </a:ext>
                </a:extLst>
              </a:tr>
              <a:tr h="71117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Rolcontainers*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0,21 euro per kg vermeerderd met een aanbiedingskostprijs van 1,14 euro per rolcontainer van 40 liter of 140 liter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0,22 euro per kg vermeerderd met een aanbiedingskostprijs van 1,14 euro per rolcontainer van 40 liter of 140 liter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3062201"/>
                  </a:ext>
                </a:extLst>
              </a:tr>
              <a:tr h="244829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Verzamelcontainers (GFT-cocon)*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0,44 euro per 10 liter vulsluis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4223884"/>
                  </a:ext>
                </a:extLst>
              </a:tr>
              <a:tr h="233171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Papieren gft-zakjes (8 liter)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6 euro per bundel van 80 zakjes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8380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36609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26EDF4-1A35-E0C6-5AE3-A57EE1D79E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ED39547-94E7-3149-EEA2-9B965EF32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7"/>
            <a:ext cx="9998915" cy="1316859"/>
          </a:xfrm>
        </p:spPr>
        <p:txBody>
          <a:bodyPr/>
          <a:lstStyle/>
          <a:p>
            <a:pPr algn="ctr"/>
            <a:r>
              <a:rPr lang="nl-BE"/>
              <a:t>Variabele afvalbijdrage v.a. 01/01/202</a:t>
            </a:r>
            <a:r>
              <a:rPr lang="nl-BE" b="1"/>
              <a:t>6</a:t>
            </a:r>
            <a:br>
              <a:rPr lang="nl-BE" b="1"/>
            </a:br>
            <a:r>
              <a:rPr lang="nl-BE" b="1"/>
              <a:t>DIFTAR</a:t>
            </a:r>
            <a:endParaRPr lang="nl-BE"/>
          </a:p>
        </p:txBody>
      </p:sp>
      <p:graphicFrame>
        <p:nvGraphicFramePr>
          <p:cNvPr id="7" name="Tabel 6">
            <a:extLst>
              <a:ext uri="{FF2B5EF4-FFF2-40B4-BE49-F238E27FC236}">
                <a16:creationId xmlns:a16="http://schemas.microsoft.com/office/drawing/2014/main" id="{79494E1F-E608-D2B6-AD9D-D42E37BD02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1769677"/>
              </p:ext>
            </p:extLst>
          </p:nvPr>
        </p:nvGraphicFramePr>
        <p:xfrm>
          <a:off x="721133" y="2851820"/>
          <a:ext cx="9672245" cy="3259268"/>
        </p:xfrm>
        <a:graphic>
          <a:graphicData uri="http://schemas.openxmlformats.org/drawingml/2006/table">
            <a:tbl>
              <a:tblPr/>
              <a:tblGrid>
                <a:gridCol w="3042554">
                  <a:extLst>
                    <a:ext uri="{9D8B030D-6E8A-4147-A177-3AD203B41FA5}">
                      <a16:colId xmlns:a16="http://schemas.microsoft.com/office/drawing/2014/main" val="1972425001"/>
                    </a:ext>
                  </a:extLst>
                </a:gridCol>
                <a:gridCol w="3445071">
                  <a:extLst>
                    <a:ext uri="{9D8B030D-6E8A-4147-A177-3AD203B41FA5}">
                      <a16:colId xmlns:a16="http://schemas.microsoft.com/office/drawing/2014/main" val="2401225772"/>
                    </a:ext>
                  </a:extLst>
                </a:gridCol>
                <a:gridCol w="3184620">
                  <a:extLst>
                    <a:ext uri="{9D8B030D-6E8A-4147-A177-3AD203B41FA5}">
                      <a16:colId xmlns:a16="http://schemas.microsoft.com/office/drawing/2014/main" val="3553647958"/>
                    </a:ext>
                  </a:extLst>
                </a:gridCol>
              </a:tblGrid>
              <a:tr h="387333"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Plaatsing en  vervangingen bij rolcontainers en verzamelcontainer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l-BE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Periode 2020-2025</a:t>
                      </a:r>
                    </a:p>
                  </a:txBody>
                  <a:tcPr marL="8043" marR="8043" marT="8043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l-BE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Periode 2026-2031</a:t>
                      </a:r>
                    </a:p>
                  </a:txBody>
                  <a:tcPr marL="8043" marR="8043" marT="8043" marB="0" anchor="ctr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4986858"/>
                  </a:ext>
                </a:extLst>
              </a:tr>
              <a:tr h="188943"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slot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Plaatsen van een slot 40 euro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Plaatsen van een slot 40 euro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2499305"/>
                  </a:ext>
                </a:extLst>
              </a:tr>
              <a:tr h="198390"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Verwijderen van een slot 15 euro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Verwijderen van een slot 15 euro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0741383"/>
                  </a:ext>
                </a:extLst>
              </a:tr>
              <a:tr h="387333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vervanging of bijkomende aanmeldkaart naast container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12 euro per aanmeldkaart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15 euro per aanmeldkaart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6207897"/>
                  </a:ext>
                </a:extLst>
              </a:tr>
              <a:tr h="198390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omruiling container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12 euro (eerste omruiling gratis)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15 euro (eerste omruiling gratis)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5762475"/>
                  </a:ext>
                </a:extLst>
              </a:tr>
              <a:tr h="377887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vervanging of herstelling containers (incl. chip en interventie)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46 euro per 40 liter container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46 euro per 40 liter container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3885533"/>
                  </a:ext>
                </a:extLst>
              </a:tr>
              <a:tr h="188943"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46 euro per 140 liter container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46 euro per 140 liter container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9947583"/>
                  </a:ext>
                </a:extLst>
              </a:tr>
              <a:tr h="188943"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53 euro per 240 liter container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53 euro per 240 liter container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8423415"/>
                  </a:ext>
                </a:extLst>
              </a:tr>
              <a:tr h="188943"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145 euro per 770 liter container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145 euro per 770 liter container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8260548"/>
                  </a:ext>
                </a:extLst>
              </a:tr>
              <a:tr h="188943"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235 euro per 1100 liter container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235 euro per 1100 liter container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0943112"/>
                  </a:ext>
                </a:extLst>
              </a:tr>
              <a:tr h="198390"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Vervanging van enkel chip 15 euro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Vervanging van enkel chip 15 euro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7812863"/>
                  </a:ext>
                </a:extLst>
              </a:tr>
              <a:tr h="377887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plaatsingstarieven voor tijdelijke huisvuil containers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15 euro per container van 140 liter of 240 liter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0941929"/>
                  </a:ext>
                </a:extLst>
              </a:tr>
              <a:tr h="188943"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25 euro per container van 1 100 liter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4835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36261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851281-217F-0085-14C8-2C59823C78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03299AC-B8D1-B378-C3E8-730D004FC6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7"/>
            <a:ext cx="9998915" cy="1316859"/>
          </a:xfrm>
        </p:spPr>
        <p:txBody>
          <a:bodyPr/>
          <a:lstStyle/>
          <a:p>
            <a:pPr algn="ctr"/>
            <a:r>
              <a:rPr lang="nl-BE"/>
              <a:t>Variabele afvalbijdrage v.a. 01/01/202</a:t>
            </a:r>
            <a:r>
              <a:rPr lang="nl-BE" b="1"/>
              <a:t>6</a:t>
            </a:r>
            <a:br>
              <a:rPr lang="nl-BE" b="1"/>
            </a:br>
            <a:r>
              <a:rPr lang="nl-BE" b="1"/>
              <a:t>CONTAINERPARK</a:t>
            </a:r>
            <a:endParaRPr lang="nl-BE"/>
          </a:p>
        </p:txBody>
      </p:sp>
      <p:graphicFrame>
        <p:nvGraphicFramePr>
          <p:cNvPr id="3" name="Tabel 2">
            <a:extLst>
              <a:ext uri="{FF2B5EF4-FFF2-40B4-BE49-F238E27FC236}">
                <a16:creationId xmlns:a16="http://schemas.microsoft.com/office/drawing/2014/main" id="{19EC4548-E06B-74A6-F6FC-A03386EBE7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8178621"/>
              </p:ext>
            </p:extLst>
          </p:nvPr>
        </p:nvGraphicFramePr>
        <p:xfrm>
          <a:off x="893149" y="2589291"/>
          <a:ext cx="9998915" cy="1611517"/>
        </p:xfrm>
        <a:graphic>
          <a:graphicData uri="http://schemas.openxmlformats.org/drawingml/2006/table">
            <a:tbl>
              <a:tblPr/>
              <a:tblGrid>
                <a:gridCol w="3145313">
                  <a:extLst>
                    <a:ext uri="{9D8B030D-6E8A-4147-A177-3AD203B41FA5}">
                      <a16:colId xmlns:a16="http://schemas.microsoft.com/office/drawing/2014/main" val="2242724036"/>
                    </a:ext>
                  </a:extLst>
                </a:gridCol>
                <a:gridCol w="3561425">
                  <a:extLst>
                    <a:ext uri="{9D8B030D-6E8A-4147-A177-3AD203B41FA5}">
                      <a16:colId xmlns:a16="http://schemas.microsoft.com/office/drawing/2014/main" val="1149307673"/>
                    </a:ext>
                  </a:extLst>
                </a:gridCol>
                <a:gridCol w="3292177">
                  <a:extLst>
                    <a:ext uri="{9D8B030D-6E8A-4147-A177-3AD203B41FA5}">
                      <a16:colId xmlns:a16="http://schemas.microsoft.com/office/drawing/2014/main" val="2201813780"/>
                    </a:ext>
                  </a:extLst>
                </a:gridCol>
              </a:tblGrid>
              <a:tr h="240123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Grofvuil</a:t>
                      </a:r>
                      <a:endParaRPr lang="nl-BE" sz="1100" b="1" i="0" u="none" strike="noStrike">
                        <a:solidFill>
                          <a:srgbClr val="FFFFFF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l-BE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Periode 2020-2025</a:t>
                      </a:r>
                    </a:p>
                  </a:txBody>
                  <a:tcPr marL="8043" marR="8043" marT="8043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l-BE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Periode 2026-2031</a:t>
                      </a:r>
                    </a:p>
                  </a:txBody>
                  <a:tcPr marL="8043" marR="8043" marT="8043" marB="0" anchor="ctr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255746"/>
                  </a:ext>
                </a:extLst>
              </a:tr>
              <a:tr h="506551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Per gewicht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0,33 euro per kg met een minimum van 3,3 euro per weging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0,33 euro per kg met een minimum van 3,3 euro per weging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4078106"/>
                  </a:ext>
                </a:extLst>
              </a:tr>
              <a:tr h="370647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Per volume: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1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(omgerekend aan 135 kg per m³ afgerond op 0,5 euro)</a:t>
                      </a:r>
                      <a:endParaRPr lang="nl-BE" sz="1100" b="0" i="1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1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(omgerekend aan 135 kg per m³ afgerond op 0,5 euro)</a:t>
                      </a:r>
                      <a:endParaRPr lang="nl-BE" sz="1100" b="0" i="1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7389991"/>
                  </a:ext>
                </a:extLst>
              </a:tr>
              <a:tr h="247098"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- zetels en zitbanken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11 euro per zitplaats 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11 euro per zitplaats 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8185849"/>
                  </a:ext>
                </a:extLst>
              </a:tr>
              <a:tr h="247098"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- ander grofvuil (per volume)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11 euro per begonnen ¼ m³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11 euro per begonnen ¼ m³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1821834"/>
                  </a:ext>
                </a:extLst>
              </a:tr>
            </a:tbl>
          </a:graphicData>
        </a:graphic>
      </p:graphicFrame>
      <p:graphicFrame>
        <p:nvGraphicFramePr>
          <p:cNvPr id="4" name="Tabel 3">
            <a:extLst>
              <a:ext uri="{FF2B5EF4-FFF2-40B4-BE49-F238E27FC236}">
                <a16:creationId xmlns:a16="http://schemas.microsoft.com/office/drawing/2014/main" id="{9F104DB5-0F95-C4F9-31DE-4CF2B988CC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8838389"/>
              </p:ext>
            </p:extLst>
          </p:nvPr>
        </p:nvGraphicFramePr>
        <p:xfrm>
          <a:off x="889259" y="4499572"/>
          <a:ext cx="9998915" cy="1828799"/>
        </p:xfrm>
        <a:graphic>
          <a:graphicData uri="http://schemas.openxmlformats.org/drawingml/2006/table">
            <a:tbl>
              <a:tblPr/>
              <a:tblGrid>
                <a:gridCol w="3145313">
                  <a:extLst>
                    <a:ext uri="{9D8B030D-6E8A-4147-A177-3AD203B41FA5}">
                      <a16:colId xmlns:a16="http://schemas.microsoft.com/office/drawing/2014/main" val="595161018"/>
                    </a:ext>
                  </a:extLst>
                </a:gridCol>
                <a:gridCol w="3561425">
                  <a:extLst>
                    <a:ext uri="{9D8B030D-6E8A-4147-A177-3AD203B41FA5}">
                      <a16:colId xmlns:a16="http://schemas.microsoft.com/office/drawing/2014/main" val="687703186"/>
                    </a:ext>
                  </a:extLst>
                </a:gridCol>
                <a:gridCol w="3292177">
                  <a:extLst>
                    <a:ext uri="{9D8B030D-6E8A-4147-A177-3AD203B41FA5}">
                      <a16:colId xmlns:a16="http://schemas.microsoft.com/office/drawing/2014/main" val="2070364192"/>
                    </a:ext>
                  </a:extLst>
                </a:gridCol>
              </a:tblGrid>
              <a:tr h="225777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Betalende zone</a:t>
                      </a:r>
                      <a:endParaRPr lang="nl-BE" sz="1100" b="1" i="0" u="none" strike="noStrike">
                        <a:solidFill>
                          <a:srgbClr val="FFFFFF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l-BE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Periode 2020-2025</a:t>
                      </a:r>
                    </a:p>
                  </a:txBody>
                  <a:tcPr marL="8043" marR="8043" marT="8043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l-BE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Periode 2026-2031</a:t>
                      </a:r>
                    </a:p>
                  </a:txBody>
                  <a:tcPr marL="8043" marR="8043" marT="8043" marB="0" anchor="ctr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3301819"/>
                  </a:ext>
                </a:extLst>
              </a:tr>
              <a:tr h="462844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(asbestcement, grond, houtafval, vlak glas, steenpuin, kalk, gips, porselein , treinbielzen)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043" marR="8043" marT="80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043" marR="8043" marT="8043" marB="0" anchor="ctr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2363423"/>
                  </a:ext>
                </a:extLst>
              </a:tr>
              <a:tr h="451556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toegang tot de betalende zone met de wagen via slagboom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7,5 euro per begonnen m³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10 euro per begonnen m³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7791806"/>
                  </a:ext>
                </a:extLst>
              </a:tr>
              <a:tr h="237066"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asbestcement is gratis tot 1 m³/jaar per gezin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asbestcement is gratis tot 1 m³/jaar per gezin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8084005"/>
                  </a:ext>
                </a:extLst>
              </a:tr>
              <a:tr h="451556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toegang tot de betalende zone te voet via draaikruis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 x gratis per bezoek en per gezin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 x gratis per bezoek en per gezin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10725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0427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4A9522-DEAE-F13C-0A67-5EE5416476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3CC893C-92F1-7103-2685-49A084065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7"/>
            <a:ext cx="9998915" cy="1316859"/>
          </a:xfrm>
        </p:spPr>
        <p:txBody>
          <a:bodyPr/>
          <a:lstStyle/>
          <a:p>
            <a:pPr algn="ctr"/>
            <a:r>
              <a:rPr lang="nl-BE"/>
              <a:t>Variabele afvalbijdrage v.a. 01/01/202</a:t>
            </a:r>
            <a:r>
              <a:rPr lang="nl-BE" b="1"/>
              <a:t>6</a:t>
            </a:r>
            <a:br>
              <a:rPr lang="nl-BE" b="1"/>
            </a:br>
            <a:r>
              <a:rPr lang="nl-BE" b="1"/>
              <a:t>CONTAINERPARK</a:t>
            </a:r>
            <a:endParaRPr lang="nl-BE"/>
          </a:p>
        </p:txBody>
      </p:sp>
      <p:graphicFrame>
        <p:nvGraphicFramePr>
          <p:cNvPr id="3" name="Tabel 2">
            <a:extLst>
              <a:ext uri="{FF2B5EF4-FFF2-40B4-BE49-F238E27FC236}">
                <a16:creationId xmlns:a16="http://schemas.microsoft.com/office/drawing/2014/main" id="{0B51DAEE-45D3-9311-6714-DC4760151D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0087616"/>
              </p:ext>
            </p:extLst>
          </p:nvPr>
        </p:nvGraphicFramePr>
        <p:xfrm>
          <a:off x="992737" y="2665633"/>
          <a:ext cx="9518336" cy="1452952"/>
        </p:xfrm>
        <a:graphic>
          <a:graphicData uri="http://schemas.openxmlformats.org/drawingml/2006/table">
            <a:tbl>
              <a:tblPr/>
              <a:tblGrid>
                <a:gridCol w="2994140">
                  <a:extLst>
                    <a:ext uri="{9D8B030D-6E8A-4147-A177-3AD203B41FA5}">
                      <a16:colId xmlns:a16="http://schemas.microsoft.com/office/drawing/2014/main" val="322382102"/>
                    </a:ext>
                  </a:extLst>
                </a:gridCol>
                <a:gridCol w="3390252">
                  <a:extLst>
                    <a:ext uri="{9D8B030D-6E8A-4147-A177-3AD203B41FA5}">
                      <a16:colId xmlns:a16="http://schemas.microsoft.com/office/drawing/2014/main" val="2821991573"/>
                    </a:ext>
                  </a:extLst>
                </a:gridCol>
                <a:gridCol w="3133944">
                  <a:extLst>
                    <a:ext uri="{9D8B030D-6E8A-4147-A177-3AD203B41FA5}">
                      <a16:colId xmlns:a16="http://schemas.microsoft.com/office/drawing/2014/main" val="3872642993"/>
                    </a:ext>
                  </a:extLst>
                </a:gridCol>
              </a:tblGrid>
              <a:tr h="198921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Gratis zone</a:t>
                      </a:r>
                      <a:endParaRPr lang="nl-BE" sz="1100" b="1" i="0" u="none" strike="noStrike">
                        <a:solidFill>
                          <a:srgbClr val="FFFFFF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l-BE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Periode 2020-2025</a:t>
                      </a:r>
                    </a:p>
                  </a:txBody>
                  <a:tcPr marL="8043" marR="8043" marT="8043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l-BE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Periode 2026-2031</a:t>
                      </a:r>
                    </a:p>
                  </a:txBody>
                  <a:tcPr marL="8043" marR="8043" marT="8043" marB="0" anchor="ctr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1531454"/>
                  </a:ext>
                </a:extLst>
              </a:tr>
              <a:tr h="710150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(papier en karton, hol glas, KGA, batterijen, textiel, oude metalen, groenafval, AEEA, herbruikbare voorwerpen, piepschuim, harde kunststoffen, matrassen, snoeihout en kleine boomstronken)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043" marR="8043" marT="80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043" marR="8043" marT="8043" marB="0" anchor="ctr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4521381"/>
                  </a:ext>
                </a:extLst>
              </a:tr>
              <a:tr h="208867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PMD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aan te leveren in blauwe zakken van IVAREM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aan te leveren in blauwe zakken van IVAREM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9228165"/>
                  </a:ext>
                </a:extLst>
              </a:tr>
              <a:tr h="198921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Incontinentiemateriaal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aan te leveren in inco-zakken van IVAREM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aan te leveren in </a:t>
                      </a:r>
                      <a:r>
                        <a:rPr lang="nl-NL" sz="1100" b="0" i="0" u="none" strike="noStrike" err="1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inco</a:t>
                      </a:r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-zakken van IVAREM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9594585"/>
                  </a:ext>
                </a:extLst>
              </a:tr>
            </a:tbl>
          </a:graphicData>
        </a:graphic>
      </p:graphicFrame>
      <p:graphicFrame>
        <p:nvGraphicFramePr>
          <p:cNvPr id="4" name="Tabel 3">
            <a:extLst>
              <a:ext uri="{FF2B5EF4-FFF2-40B4-BE49-F238E27FC236}">
                <a16:creationId xmlns:a16="http://schemas.microsoft.com/office/drawing/2014/main" id="{A193D845-C87D-305D-61A0-D82C8BBB8D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7124615"/>
              </p:ext>
            </p:extLst>
          </p:nvPr>
        </p:nvGraphicFramePr>
        <p:xfrm>
          <a:off x="992737" y="4267723"/>
          <a:ext cx="9581710" cy="2215458"/>
        </p:xfrm>
        <a:graphic>
          <a:graphicData uri="http://schemas.openxmlformats.org/drawingml/2006/table">
            <a:tbl>
              <a:tblPr/>
              <a:tblGrid>
                <a:gridCol w="3014075">
                  <a:extLst>
                    <a:ext uri="{9D8B030D-6E8A-4147-A177-3AD203B41FA5}">
                      <a16:colId xmlns:a16="http://schemas.microsoft.com/office/drawing/2014/main" val="3007591051"/>
                    </a:ext>
                  </a:extLst>
                </a:gridCol>
                <a:gridCol w="3412824">
                  <a:extLst>
                    <a:ext uri="{9D8B030D-6E8A-4147-A177-3AD203B41FA5}">
                      <a16:colId xmlns:a16="http://schemas.microsoft.com/office/drawing/2014/main" val="2132480825"/>
                    </a:ext>
                  </a:extLst>
                </a:gridCol>
                <a:gridCol w="3154811">
                  <a:extLst>
                    <a:ext uri="{9D8B030D-6E8A-4147-A177-3AD203B41FA5}">
                      <a16:colId xmlns:a16="http://schemas.microsoft.com/office/drawing/2014/main" val="2849281026"/>
                    </a:ext>
                  </a:extLst>
                </a:gridCol>
              </a:tblGrid>
              <a:tr h="204954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Andere artikelen/diensten</a:t>
                      </a:r>
                      <a:endParaRPr lang="nl-BE" sz="1100" b="1" i="0" u="none" strike="noStrike">
                        <a:solidFill>
                          <a:srgbClr val="FFFFFF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l-BE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Periode 2020-2025</a:t>
                      </a:r>
                    </a:p>
                  </a:txBody>
                  <a:tcPr marL="8043" marR="8043" marT="8043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l-BE" sz="1100" b="1" i="0" u="none" strike="noStrike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Periode 2026-2031</a:t>
                      </a:r>
                    </a:p>
                  </a:txBody>
                  <a:tcPr marL="8043" marR="8043" marT="8043" marB="0" anchor="ctr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0412548"/>
                  </a:ext>
                </a:extLst>
              </a:tr>
              <a:tr h="204954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terbeschikkingstelling van naaldcontainer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Gratis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Gratis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5733957"/>
                  </a:ext>
                </a:extLst>
              </a:tr>
              <a:tr h="204954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ter beschikking stellen van blauwe zak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1,50 euro per rol van 10 zakken van 60 liter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1,50 euro per rol van 10 zakken van 60 liter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459373"/>
                  </a:ext>
                </a:extLst>
              </a:tr>
              <a:tr h="195195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ter beschikking stellen van inco zak*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10,50 euro per rol van 10 zakken van 30 liter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12,50 euro per rol van 10 zakken van 30 liter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4851491"/>
                  </a:ext>
                </a:extLst>
              </a:tr>
              <a:tr h="204954"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BE" sz="1100" b="0" i="1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1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(indexeren afgerond op 0,5 euro)</a:t>
                      </a:r>
                      <a:endParaRPr lang="nl-BE" sz="1100" b="0" i="1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4210268"/>
                  </a:ext>
                </a:extLst>
              </a:tr>
              <a:tr h="400149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ter beschikking stellen van plaat-en kuubzakken voor hechtgebonden asbest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30 euro voor de eerste zak en 20 euro per volgende zak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30 euro voor de eerste zak en 20 euro per volgende zak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533450"/>
                  </a:ext>
                </a:extLst>
              </a:tr>
              <a:tr h="204954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ter beschikking stellen van piekzak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3,53 euro per zak (max. 15 kg per zak)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3,76 euro per zak (max. 15 kg per zak)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4411375"/>
                  </a:ext>
                </a:extLst>
              </a:tr>
              <a:tr h="400149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extra toegang bovenop de basis toegekende 28 gratis beurten per jaar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5 euro/bezoek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5 euro/bezoek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521333"/>
                  </a:ext>
                </a:extLst>
              </a:tr>
              <a:tr h="195195"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toegangskaart per aansluitpunt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15 euro per toegangskaart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100" b="0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15 euro per toegangskaart</a:t>
                      </a:r>
                      <a:endParaRPr lang="nl-BE" sz="11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8043" marR="8043" marT="8043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86D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04883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0926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A1EEDB1-1EA2-8BC7-57B5-6CCC5F8DC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VRAGEN?</a:t>
            </a:r>
          </a:p>
        </p:txBody>
      </p:sp>
    </p:spTree>
    <p:extLst>
      <p:ext uri="{BB962C8B-B14F-4D97-AF65-F5344CB8AC3E}">
        <p14:creationId xmlns:p14="http://schemas.microsoft.com/office/powerpoint/2010/main" val="19883781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-directiekamer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{9279BE36-DDFD-4BED-8E67-903D0143C433}tf02900722</Template>
  <Application>Microsoft Office PowerPoint</Application>
  <PresentationFormat>Widescreen</PresentationFormat>
  <Slides>13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Ion-directiekamer</vt:lpstr>
      <vt:lpstr>AFVALBELASTING</vt:lpstr>
      <vt:lpstr>AGENDA</vt:lpstr>
      <vt:lpstr>Historiek</vt:lpstr>
      <vt:lpstr>Vaste afvalbijdrage v.a. 01/01/2025</vt:lpstr>
      <vt:lpstr>Vaste afvalbijdrage v.a. 01/01/2025</vt:lpstr>
      <vt:lpstr>Vaste afvalbijdrage v.a. 01/01/2025</vt:lpstr>
      <vt:lpstr>Vaste afvalbijdrage v.a. 01/01/2025</vt:lpstr>
      <vt:lpstr>Variabele afvalbijdrage v.a. 01/01/2026 DIFTAR</vt:lpstr>
      <vt:lpstr>Variabele afvalbijdrage v.a. 01/01/2026 DIFTAR</vt:lpstr>
      <vt:lpstr>Variabele afvalbijdrage v.a. 01/01/2026 DIFTAR</vt:lpstr>
      <vt:lpstr>Variabele afvalbijdrage v.a. 01/01/2026 CONTAINERPARK</vt:lpstr>
      <vt:lpstr>Variabele afvalbijdrage v.a. 01/01/2026 CONTAINERPARK</vt:lpstr>
      <vt:lpstr>VRAGEN?</vt:lpstr>
    </vt:vector>
  </TitlesOfParts>
  <Company>Gemeente Bonheiden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Els Van Bever</dc:creator>
  <cp:revision>1</cp:revision>
  <cp:lastPrinted>2025-04-22T09:25:58Z</cp:lastPrinted>
  <dcterms:created xsi:type="dcterms:W3CDTF">2025-04-10T07:18:06Z</dcterms:created>
  <dcterms:modified xsi:type="dcterms:W3CDTF">2025-04-22T09:44:55Z</dcterms:modified>
</cp:coreProperties>
</file>