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3.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4.xml" ContentType="application/vnd.openxmlformats-officedocument.themeOverride+xml"/>
  <Override PartName="/ppt/notesSlides/notesSlide25.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5.xml" ContentType="application/vnd.openxmlformats-officedocument.themeOverride+xml"/>
  <Override PartName="/ppt/notesSlides/notesSlide26.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6.xml" ContentType="application/vnd.openxmlformats-officedocument.themeOverr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7.xml" ContentType="application/vnd.openxmlformats-officedocument.themeOverr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9"/>
  </p:notesMasterIdLst>
  <p:handoutMasterIdLst>
    <p:handoutMasterId r:id="rId40"/>
  </p:handoutMasterIdLst>
  <p:sldIdLst>
    <p:sldId id="256" r:id="rId2"/>
    <p:sldId id="257" r:id="rId3"/>
    <p:sldId id="258" r:id="rId4"/>
    <p:sldId id="340" r:id="rId5"/>
    <p:sldId id="341" r:id="rId6"/>
    <p:sldId id="319" r:id="rId7"/>
    <p:sldId id="259" r:id="rId8"/>
    <p:sldId id="296" r:id="rId9"/>
    <p:sldId id="303" r:id="rId10"/>
    <p:sldId id="283" r:id="rId11"/>
    <p:sldId id="284" r:id="rId12"/>
    <p:sldId id="260" r:id="rId13"/>
    <p:sldId id="321" r:id="rId14"/>
    <p:sldId id="261" r:id="rId15"/>
    <p:sldId id="317" r:id="rId16"/>
    <p:sldId id="263" r:id="rId17"/>
    <p:sldId id="342" r:id="rId18"/>
    <p:sldId id="323" r:id="rId19"/>
    <p:sldId id="324" r:id="rId20"/>
    <p:sldId id="325" r:id="rId21"/>
    <p:sldId id="291" r:id="rId22"/>
    <p:sldId id="326" r:id="rId23"/>
    <p:sldId id="305" r:id="rId24"/>
    <p:sldId id="268" r:id="rId25"/>
    <p:sldId id="269" r:id="rId26"/>
    <p:sldId id="343" r:id="rId27"/>
    <p:sldId id="270" r:id="rId28"/>
    <p:sldId id="271" r:id="rId29"/>
    <p:sldId id="292" r:id="rId30"/>
    <p:sldId id="345" r:id="rId31"/>
    <p:sldId id="274" r:id="rId32"/>
    <p:sldId id="276" r:id="rId33"/>
    <p:sldId id="306" r:id="rId34"/>
    <p:sldId id="346" r:id="rId35"/>
    <p:sldId id="334" r:id="rId36"/>
    <p:sldId id="336" r:id="rId37"/>
    <p:sldId id="281" r:id="rId38"/>
  </p:sldIdLst>
  <p:sldSz cx="12192000" cy="6858000"/>
  <p:notesSz cx="9926638" cy="6797675"/>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8454" autoAdjust="0"/>
  </p:normalViewPr>
  <p:slideViewPr>
    <p:cSldViewPr snapToGrid="0">
      <p:cViewPr varScale="1">
        <p:scale>
          <a:sx n="76" d="100"/>
          <a:sy n="76" d="100"/>
        </p:scale>
        <p:origin x="195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8.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r>
              <a:rPr lang="nl-BE"/>
              <a:t>Autofinancieringsmarge</a:t>
            </a:r>
          </a:p>
        </c:rich>
      </c:tx>
      <c:overlay val="0"/>
      <c:spPr>
        <a:noFill/>
        <a:ln>
          <a:noFill/>
        </a:ln>
        <a:effectLst/>
      </c:spPr>
      <c:txPr>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endParaRPr lang="nl-BE"/>
        </a:p>
      </c:txPr>
    </c:title>
    <c:autoTitleDeleted val="0"/>
    <c:plotArea>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strRef>
              <c:f>Evolutie_AFM!$B$10:$L$10</c:f>
              <c:strCache>
                <c:ptCount val="11"/>
                <c:pt idx="0">
                  <c:v>2014</c:v>
                </c:pt>
                <c:pt idx="1">
                  <c:v>2015</c:v>
                </c:pt>
                <c:pt idx="2">
                  <c:v>2016</c:v>
                </c:pt>
                <c:pt idx="3">
                  <c:v>2017</c:v>
                </c:pt>
                <c:pt idx="4">
                  <c:v>2018</c:v>
                </c:pt>
                <c:pt idx="5">
                  <c:v>2019</c:v>
                </c:pt>
                <c:pt idx="6">
                  <c:v>2020</c:v>
                </c:pt>
                <c:pt idx="7">
                  <c:v>2021</c:v>
                </c:pt>
                <c:pt idx="8">
                  <c:v>2022</c:v>
                </c:pt>
                <c:pt idx="9">
                  <c:v>2023</c:v>
                </c:pt>
                <c:pt idx="10">
                  <c:v>2024</c:v>
                </c:pt>
              </c:strCache>
            </c:strRef>
          </c:cat>
          <c:val>
            <c:numRef>
              <c:f>Evolutie_AFM!$B$11:$L$11</c:f>
              <c:numCache>
                <c:formatCode>#,##0.00</c:formatCode>
                <c:ptCount val="11"/>
                <c:pt idx="0">
                  <c:v>-526836</c:v>
                </c:pt>
                <c:pt idx="1">
                  <c:v>2022125.6</c:v>
                </c:pt>
                <c:pt idx="2">
                  <c:v>3283751.95</c:v>
                </c:pt>
                <c:pt idx="3">
                  <c:v>1034434.34</c:v>
                </c:pt>
                <c:pt idx="4">
                  <c:v>1380734.81</c:v>
                </c:pt>
                <c:pt idx="5">
                  <c:v>2884797.51</c:v>
                </c:pt>
                <c:pt idx="6">
                  <c:v>3159418</c:v>
                </c:pt>
                <c:pt idx="7">
                  <c:v>2691199</c:v>
                </c:pt>
                <c:pt idx="8">
                  <c:v>2378510</c:v>
                </c:pt>
                <c:pt idx="9">
                  <c:v>5660926</c:v>
                </c:pt>
                <c:pt idx="10">
                  <c:v>3279402</c:v>
                </c:pt>
              </c:numCache>
            </c:numRef>
          </c:val>
          <c:extLst>
            <c:ext xmlns:c16="http://schemas.microsoft.com/office/drawing/2014/chart" uri="{C3380CC4-5D6E-409C-BE32-E72D297353CC}">
              <c16:uniqueId val="{00000000-AB16-4CD9-9623-F3C1072D019A}"/>
            </c:ext>
          </c:extLst>
        </c:ser>
        <c:dLbls>
          <c:showLegendKey val="0"/>
          <c:showVal val="0"/>
          <c:showCatName val="0"/>
          <c:showSerName val="0"/>
          <c:showPercent val="0"/>
          <c:showBubbleSize val="0"/>
        </c:dLbls>
        <c:gapWidth val="164"/>
        <c:overlap val="-22"/>
        <c:axId val="1124318144"/>
        <c:axId val="1124317664"/>
      </c:barChart>
      <c:catAx>
        <c:axId val="1124318144"/>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124317664"/>
        <c:crosses val="autoZero"/>
        <c:auto val="1"/>
        <c:lblAlgn val="ctr"/>
        <c:lblOffset val="100"/>
        <c:noMultiLvlLbl val="0"/>
      </c:catAx>
      <c:valAx>
        <c:axId val="1124317664"/>
        <c:scaling>
          <c:orientation val="minMax"/>
        </c:scaling>
        <c:delete val="0"/>
        <c:axPos val="l"/>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1243181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2.7682737169517902E-2"/>
          <c:y val="3.0263726761781237E-2"/>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nl-BE"/>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8.0163837932356291E-2"/>
          <c:y val="0.19778713097825235"/>
          <c:w val="0.83613953568589228"/>
          <c:h val="0.7293705878273562"/>
        </c:manualLayout>
      </c:layout>
      <c:pie3DChart>
        <c:varyColors val="1"/>
        <c:ser>
          <c:idx val="0"/>
          <c:order val="0"/>
          <c:tx>
            <c:strRef>
              <c:f>Exploitatieuitgaven!$B$26</c:f>
              <c:strCache>
                <c:ptCount val="1"/>
                <c:pt idx="0">
                  <c:v>2024</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80C2-4286-89AA-27310E3781CB}"/>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80C2-4286-89AA-27310E3781CB}"/>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80C2-4286-89AA-27310E3781CB}"/>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80C2-4286-89AA-27310E3781CB}"/>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80C2-4286-89AA-27310E3781CB}"/>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80C2-4286-89AA-27310E3781CB}"/>
              </c:ext>
            </c:extLst>
          </c:dPt>
          <c:dLbls>
            <c:dLbl>
              <c:idx val="0"/>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1"/>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1-80C2-4286-89AA-27310E3781CB}"/>
                </c:ext>
              </c:extLst>
            </c:dLbl>
            <c:dLbl>
              <c:idx val="1"/>
              <c:layout>
                <c:manualLayout>
                  <c:x val="0.12182477967858994"/>
                  <c:y val="-1.7293558149589279E-2"/>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2"/>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80C2-4286-89AA-27310E3781CB}"/>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3"/>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5-80C2-4286-89AA-27310E3781CB}"/>
                </c:ext>
              </c:extLst>
            </c:dLbl>
            <c:dLbl>
              <c:idx val="3"/>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7-80C2-4286-89AA-27310E3781CB}"/>
                </c:ext>
              </c:extLst>
            </c:dLbl>
            <c:dLbl>
              <c:idx val="4"/>
              <c:layout>
                <c:manualLayout>
                  <c:x val="-8.5536547433903626E-2"/>
                  <c:y val="4.3233895373973198E-3"/>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80C2-4286-89AA-27310E3781CB}"/>
                </c:ext>
              </c:extLst>
            </c:dLbl>
            <c:dLbl>
              <c:idx val="5"/>
              <c:layout>
                <c:manualLayout>
                  <c:x val="9.5904613789528248E-2"/>
                  <c:y val="-8.6467790747946395E-3"/>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80C2-4286-89AA-27310E3781CB}"/>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Exploitatieuitgaven!$A$27:$A$32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Exploitatieuitgaven!$B$27:$B$32</c:f>
              <c:numCache>
                <c:formatCode>#,##0.00</c:formatCode>
                <c:ptCount val="6"/>
                <c:pt idx="0">
                  <c:v>4317079</c:v>
                </c:pt>
                <c:pt idx="1">
                  <c:v>13221303</c:v>
                </c:pt>
                <c:pt idx="2">
                  <c:v>1155643</c:v>
                </c:pt>
                <c:pt idx="3">
                  <c:v>6054646</c:v>
                </c:pt>
                <c:pt idx="4">
                  <c:v>130636</c:v>
                </c:pt>
                <c:pt idx="5">
                  <c:v>124522</c:v>
                </c:pt>
              </c:numCache>
            </c:numRef>
          </c:val>
          <c:extLst>
            <c:ext xmlns:c16="http://schemas.microsoft.com/office/drawing/2014/chart" uri="{C3380CC4-5D6E-409C-BE32-E72D297353CC}">
              <c16:uniqueId val="{0000000C-80C2-4286-89AA-27310E3781CB}"/>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260" b="0" i="0" u="none" strike="noStrike" kern="1200" spc="0" baseline="0">
                <a:solidFill>
                  <a:schemeClr val="tx1">
                    <a:lumMod val="65000"/>
                    <a:lumOff val="35000"/>
                  </a:schemeClr>
                </a:solidFill>
                <a:latin typeface="+mn-lt"/>
                <a:ea typeface="+mn-ea"/>
                <a:cs typeface="+mn-cs"/>
              </a:defRPr>
            </a:pPr>
            <a:r>
              <a:rPr lang="nl-BE"/>
              <a:t>Evolutie exploitatieuitgaven</a:t>
            </a:r>
          </a:p>
        </c:rich>
      </c:tx>
      <c:overlay val="0"/>
      <c:spPr>
        <a:noFill/>
        <a:ln>
          <a:noFill/>
        </a:ln>
        <a:effectLst/>
      </c:spPr>
      <c:txPr>
        <a:bodyPr rot="0" spcFirstLastPara="1" vertOverflow="ellipsis" vert="horz" wrap="square" anchor="ctr" anchorCtr="1"/>
        <a:lstStyle/>
        <a:p>
          <a:pPr>
            <a:defRPr sz="126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bar"/>
        <c:grouping val="clustered"/>
        <c:varyColors val="0"/>
        <c:ser>
          <c:idx val="0"/>
          <c:order val="0"/>
          <c:tx>
            <c:strRef>
              <c:f>Exploitatieuitgaven!$B$16</c:f>
              <c:strCache>
                <c:ptCount val="1"/>
                <c:pt idx="0">
                  <c:v>2020</c:v>
                </c:pt>
              </c:strCache>
            </c:strRef>
          </c:tx>
          <c:spPr>
            <a:solidFill>
              <a:schemeClr val="accent1"/>
            </a:solidFill>
            <a:ln>
              <a:noFill/>
            </a:ln>
            <a:effectLst/>
          </c:spPr>
          <c:invertIfNegative val="0"/>
          <c:cat>
            <c:strRef>
              <c:f>Exploitatieuitgaven!$A$17:$A$22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Exploitatieuitgaven!$B$17:$B$22</c:f>
              <c:numCache>
                <c:formatCode>#,##0</c:formatCode>
                <c:ptCount val="6"/>
                <c:pt idx="0">
                  <c:v>3368486</c:v>
                </c:pt>
                <c:pt idx="1">
                  <c:v>10399611</c:v>
                </c:pt>
                <c:pt idx="2">
                  <c:v>774488</c:v>
                </c:pt>
                <c:pt idx="3">
                  <c:v>4659826</c:v>
                </c:pt>
                <c:pt idx="4">
                  <c:v>98761</c:v>
                </c:pt>
                <c:pt idx="5">
                  <c:v>98630</c:v>
                </c:pt>
              </c:numCache>
            </c:numRef>
          </c:val>
          <c:extLst>
            <c:ext xmlns:c16="http://schemas.microsoft.com/office/drawing/2014/chart" uri="{C3380CC4-5D6E-409C-BE32-E72D297353CC}">
              <c16:uniqueId val="{00000000-D43A-4623-9401-060EA678BA1E}"/>
            </c:ext>
          </c:extLst>
        </c:ser>
        <c:ser>
          <c:idx val="1"/>
          <c:order val="1"/>
          <c:tx>
            <c:strRef>
              <c:f>Exploitatieuitgaven!$C$16</c:f>
              <c:strCache>
                <c:ptCount val="1"/>
                <c:pt idx="0">
                  <c:v>2021</c:v>
                </c:pt>
              </c:strCache>
            </c:strRef>
          </c:tx>
          <c:spPr>
            <a:solidFill>
              <a:schemeClr val="accent2"/>
            </a:solidFill>
            <a:ln>
              <a:noFill/>
            </a:ln>
            <a:effectLst/>
          </c:spPr>
          <c:invertIfNegative val="0"/>
          <c:cat>
            <c:strRef>
              <c:f>Exploitatieuitgaven!$A$17:$A$22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Exploitatieuitgaven!$C$17:$C$22</c:f>
              <c:numCache>
                <c:formatCode>#,##0</c:formatCode>
                <c:ptCount val="6"/>
                <c:pt idx="0">
                  <c:v>3217579</c:v>
                </c:pt>
                <c:pt idx="1">
                  <c:v>10649306</c:v>
                </c:pt>
                <c:pt idx="2">
                  <c:v>735313</c:v>
                </c:pt>
                <c:pt idx="3">
                  <c:v>4338626</c:v>
                </c:pt>
                <c:pt idx="4">
                  <c:v>117350</c:v>
                </c:pt>
                <c:pt idx="5">
                  <c:v>78198</c:v>
                </c:pt>
              </c:numCache>
            </c:numRef>
          </c:val>
          <c:extLst>
            <c:ext xmlns:c16="http://schemas.microsoft.com/office/drawing/2014/chart" uri="{C3380CC4-5D6E-409C-BE32-E72D297353CC}">
              <c16:uniqueId val="{00000001-D43A-4623-9401-060EA678BA1E}"/>
            </c:ext>
          </c:extLst>
        </c:ser>
        <c:ser>
          <c:idx val="2"/>
          <c:order val="2"/>
          <c:tx>
            <c:strRef>
              <c:f>Exploitatieuitgaven!$D$16</c:f>
              <c:strCache>
                <c:ptCount val="1"/>
                <c:pt idx="0">
                  <c:v>2022</c:v>
                </c:pt>
              </c:strCache>
            </c:strRef>
          </c:tx>
          <c:spPr>
            <a:solidFill>
              <a:schemeClr val="accent3"/>
            </a:solidFill>
            <a:ln>
              <a:noFill/>
            </a:ln>
            <a:effectLst/>
          </c:spPr>
          <c:invertIfNegative val="0"/>
          <c:cat>
            <c:strRef>
              <c:f>Exploitatieuitgaven!$A$17:$A$22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Exploitatieuitgaven!$D$17:$D$22</c:f>
              <c:numCache>
                <c:formatCode>#,##0.00</c:formatCode>
                <c:ptCount val="6"/>
                <c:pt idx="0">
                  <c:v>3641358</c:v>
                </c:pt>
                <c:pt idx="1">
                  <c:v>11534765</c:v>
                </c:pt>
                <c:pt idx="2">
                  <c:v>1015590</c:v>
                </c:pt>
                <c:pt idx="3">
                  <c:v>4948687</c:v>
                </c:pt>
                <c:pt idx="4">
                  <c:v>134804</c:v>
                </c:pt>
                <c:pt idx="5">
                  <c:v>72280</c:v>
                </c:pt>
              </c:numCache>
            </c:numRef>
          </c:val>
          <c:extLst>
            <c:ext xmlns:c16="http://schemas.microsoft.com/office/drawing/2014/chart" uri="{C3380CC4-5D6E-409C-BE32-E72D297353CC}">
              <c16:uniqueId val="{00000002-D43A-4623-9401-060EA678BA1E}"/>
            </c:ext>
          </c:extLst>
        </c:ser>
        <c:ser>
          <c:idx val="3"/>
          <c:order val="3"/>
          <c:tx>
            <c:strRef>
              <c:f>Exploitatieuitgaven!$E$16</c:f>
              <c:strCache>
                <c:ptCount val="1"/>
                <c:pt idx="0">
                  <c:v>2023</c:v>
                </c:pt>
              </c:strCache>
            </c:strRef>
          </c:tx>
          <c:spPr>
            <a:solidFill>
              <a:schemeClr val="accent4"/>
            </a:solidFill>
            <a:ln>
              <a:noFill/>
            </a:ln>
            <a:effectLst/>
          </c:spPr>
          <c:invertIfNegative val="0"/>
          <c:cat>
            <c:strRef>
              <c:f>Exploitatieuitgaven!$A$17:$A$22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Exploitatieuitgaven!$E$17:$E$22</c:f>
              <c:numCache>
                <c:formatCode>#,##0.00</c:formatCode>
                <c:ptCount val="6"/>
                <c:pt idx="0">
                  <c:v>3432803</c:v>
                </c:pt>
                <c:pt idx="1">
                  <c:v>12594723</c:v>
                </c:pt>
                <c:pt idx="2">
                  <c:v>1204173</c:v>
                </c:pt>
                <c:pt idx="3">
                  <c:v>5339295</c:v>
                </c:pt>
                <c:pt idx="4">
                  <c:v>104557</c:v>
                </c:pt>
                <c:pt idx="5">
                  <c:v>69085</c:v>
                </c:pt>
              </c:numCache>
            </c:numRef>
          </c:val>
          <c:extLst>
            <c:ext xmlns:c16="http://schemas.microsoft.com/office/drawing/2014/chart" uri="{C3380CC4-5D6E-409C-BE32-E72D297353CC}">
              <c16:uniqueId val="{00000003-D43A-4623-9401-060EA678BA1E}"/>
            </c:ext>
          </c:extLst>
        </c:ser>
        <c:ser>
          <c:idx val="4"/>
          <c:order val="4"/>
          <c:tx>
            <c:strRef>
              <c:f>Exploitatieuitgaven!$F$16</c:f>
              <c:strCache>
                <c:ptCount val="1"/>
                <c:pt idx="0">
                  <c:v>2024</c:v>
                </c:pt>
              </c:strCache>
            </c:strRef>
          </c:tx>
          <c:spPr>
            <a:solidFill>
              <a:schemeClr val="accent5"/>
            </a:solidFill>
            <a:ln>
              <a:noFill/>
            </a:ln>
            <a:effectLst/>
          </c:spPr>
          <c:invertIfNegative val="0"/>
          <c:cat>
            <c:strRef>
              <c:f>Exploitatieuitgaven!$A$17:$A$22</c:f>
              <c:strCache>
                <c:ptCount val="6"/>
                <c:pt idx="0">
                  <c:v>Goederen en diensten</c:v>
                </c:pt>
                <c:pt idx="1">
                  <c:v>Bezoldigingen, sociale lasten en pensioenen</c:v>
                </c:pt>
                <c:pt idx="2">
                  <c:v>Individuele hulpverlening door het O.C.M.W.</c:v>
                </c:pt>
                <c:pt idx="3">
                  <c:v>Toegestane werkingssubsidies</c:v>
                </c:pt>
                <c:pt idx="4">
                  <c:v>Andere operationele uitgaven</c:v>
                </c:pt>
                <c:pt idx="5">
                  <c:v>Financiële uitgaven</c:v>
                </c:pt>
              </c:strCache>
            </c:strRef>
          </c:cat>
          <c:val>
            <c:numRef>
              <c:f>Exploitatieuitgaven!$F$17:$F$22</c:f>
              <c:numCache>
                <c:formatCode>#,##0.00</c:formatCode>
                <c:ptCount val="6"/>
                <c:pt idx="0">
                  <c:v>4317079</c:v>
                </c:pt>
                <c:pt idx="1">
                  <c:v>13221303</c:v>
                </c:pt>
                <c:pt idx="2">
                  <c:v>1155643</c:v>
                </c:pt>
                <c:pt idx="3">
                  <c:v>6054646</c:v>
                </c:pt>
                <c:pt idx="4">
                  <c:v>130636</c:v>
                </c:pt>
                <c:pt idx="5">
                  <c:v>124522</c:v>
                </c:pt>
              </c:numCache>
            </c:numRef>
          </c:val>
          <c:extLst>
            <c:ext xmlns:c16="http://schemas.microsoft.com/office/drawing/2014/chart" uri="{C3380CC4-5D6E-409C-BE32-E72D297353CC}">
              <c16:uniqueId val="{00000004-D43A-4623-9401-060EA678BA1E}"/>
            </c:ext>
          </c:extLst>
        </c:ser>
        <c:dLbls>
          <c:showLegendKey val="0"/>
          <c:showVal val="0"/>
          <c:showCatName val="0"/>
          <c:showSerName val="0"/>
          <c:showPercent val="0"/>
          <c:showBubbleSize val="0"/>
        </c:dLbls>
        <c:gapWidth val="182"/>
        <c:axId val="386802240"/>
        <c:axId val="386802656"/>
      </c:barChart>
      <c:catAx>
        <c:axId val="3868022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nl-BE"/>
          </a:p>
        </c:txPr>
        <c:crossAx val="386802656"/>
        <c:crosses val="autoZero"/>
        <c:auto val="1"/>
        <c:lblAlgn val="ctr"/>
        <c:lblOffset val="100"/>
        <c:noMultiLvlLbl val="0"/>
      </c:catAx>
      <c:valAx>
        <c:axId val="386802656"/>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nl-BE"/>
          </a:p>
        </c:txPr>
        <c:crossAx val="3868022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sz="1050"/>
      </a:pPr>
      <a:endParaRPr lang="nl-BE"/>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r>
              <a:rPr lang="nl-BE"/>
              <a:t>Evolutie uitgaven leefloon</a:t>
            </a:r>
          </a:p>
        </c:rich>
      </c:tx>
      <c:overlay val="0"/>
      <c:spPr>
        <a:noFill/>
        <a:ln>
          <a:noFill/>
        </a:ln>
        <a:effectLst/>
      </c:spPr>
      <c:txPr>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endParaRPr lang="nl-BE"/>
        </a:p>
      </c:txPr>
    </c:title>
    <c:autoTitleDeleted val="0"/>
    <c:plotArea>
      <c:layout/>
      <c:barChart>
        <c:barDir val="col"/>
        <c:grouping val="clustered"/>
        <c:varyColors val="0"/>
        <c:ser>
          <c:idx val="0"/>
          <c:order val="0"/>
          <c:tx>
            <c:strRef>
              <c:f>Leefloon!$C$23</c:f>
              <c:strCache>
                <c:ptCount val="1"/>
                <c:pt idx="0">
                  <c:v>Rekening 2017</c:v>
                </c:pt>
              </c:strCache>
            </c:strRef>
          </c:tx>
          <c:spPr>
            <a:solidFill>
              <a:schemeClr val="accent1"/>
            </a:solidFill>
            <a:ln>
              <a:noFill/>
            </a:ln>
            <a:effectLst/>
          </c:spPr>
          <c:invertIfNegative val="0"/>
          <c:cat>
            <c:strRef>
              <c:f>Leefloon!$D$22</c:f>
              <c:strCache>
                <c:ptCount val="1"/>
                <c:pt idx="0">
                  <c:v>Bedrag</c:v>
                </c:pt>
              </c:strCache>
            </c:strRef>
          </c:cat>
          <c:val>
            <c:numRef>
              <c:f>Leefloon!$D$23</c:f>
              <c:numCache>
                <c:formatCode>#,##0.00</c:formatCode>
                <c:ptCount val="1"/>
                <c:pt idx="0">
                  <c:v>213701.07</c:v>
                </c:pt>
              </c:numCache>
            </c:numRef>
          </c:val>
          <c:extLst>
            <c:ext xmlns:c16="http://schemas.microsoft.com/office/drawing/2014/chart" uri="{C3380CC4-5D6E-409C-BE32-E72D297353CC}">
              <c16:uniqueId val="{00000000-BF6A-47A7-9193-6BAEDF505829}"/>
            </c:ext>
          </c:extLst>
        </c:ser>
        <c:ser>
          <c:idx val="1"/>
          <c:order val="1"/>
          <c:tx>
            <c:strRef>
              <c:f>Leefloon!$C$24</c:f>
              <c:strCache>
                <c:ptCount val="1"/>
                <c:pt idx="0">
                  <c:v>Rekening 2018</c:v>
                </c:pt>
              </c:strCache>
            </c:strRef>
          </c:tx>
          <c:spPr>
            <a:solidFill>
              <a:schemeClr val="accent2"/>
            </a:solidFill>
            <a:ln>
              <a:noFill/>
            </a:ln>
            <a:effectLst/>
          </c:spPr>
          <c:invertIfNegative val="0"/>
          <c:cat>
            <c:strRef>
              <c:f>Leefloon!$D$22</c:f>
              <c:strCache>
                <c:ptCount val="1"/>
                <c:pt idx="0">
                  <c:v>Bedrag</c:v>
                </c:pt>
              </c:strCache>
            </c:strRef>
          </c:cat>
          <c:val>
            <c:numRef>
              <c:f>Leefloon!$D$24</c:f>
              <c:numCache>
                <c:formatCode>#,##0.00</c:formatCode>
                <c:ptCount val="1"/>
                <c:pt idx="0">
                  <c:v>285896.77</c:v>
                </c:pt>
              </c:numCache>
            </c:numRef>
          </c:val>
          <c:extLst>
            <c:ext xmlns:c16="http://schemas.microsoft.com/office/drawing/2014/chart" uri="{C3380CC4-5D6E-409C-BE32-E72D297353CC}">
              <c16:uniqueId val="{00000001-BF6A-47A7-9193-6BAEDF505829}"/>
            </c:ext>
          </c:extLst>
        </c:ser>
        <c:ser>
          <c:idx val="2"/>
          <c:order val="2"/>
          <c:tx>
            <c:strRef>
              <c:f>Leefloon!$C$25</c:f>
              <c:strCache>
                <c:ptCount val="1"/>
                <c:pt idx="0">
                  <c:v>Rekening 2019</c:v>
                </c:pt>
              </c:strCache>
            </c:strRef>
          </c:tx>
          <c:spPr>
            <a:solidFill>
              <a:schemeClr val="accent3"/>
            </a:solidFill>
            <a:ln>
              <a:noFill/>
            </a:ln>
            <a:effectLst/>
          </c:spPr>
          <c:invertIfNegative val="0"/>
          <c:cat>
            <c:strRef>
              <c:f>Leefloon!$D$22</c:f>
              <c:strCache>
                <c:ptCount val="1"/>
                <c:pt idx="0">
                  <c:v>Bedrag</c:v>
                </c:pt>
              </c:strCache>
            </c:strRef>
          </c:cat>
          <c:val>
            <c:numRef>
              <c:f>Leefloon!$D$25</c:f>
              <c:numCache>
                <c:formatCode>#,##0.00</c:formatCode>
                <c:ptCount val="1"/>
                <c:pt idx="0">
                  <c:v>332281.65000000002</c:v>
                </c:pt>
              </c:numCache>
            </c:numRef>
          </c:val>
          <c:extLst>
            <c:ext xmlns:c16="http://schemas.microsoft.com/office/drawing/2014/chart" uri="{C3380CC4-5D6E-409C-BE32-E72D297353CC}">
              <c16:uniqueId val="{00000002-BF6A-47A7-9193-6BAEDF505829}"/>
            </c:ext>
          </c:extLst>
        </c:ser>
        <c:ser>
          <c:idx val="3"/>
          <c:order val="3"/>
          <c:tx>
            <c:strRef>
              <c:f>Leefloon!$C$26</c:f>
              <c:strCache>
                <c:ptCount val="1"/>
                <c:pt idx="0">
                  <c:v>Rekening 2020</c:v>
                </c:pt>
              </c:strCache>
            </c:strRef>
          </c:tx>
          <c:spPr>
            <a:solidFill>
              <a:schemeClr val="accent4"/>
            </a:solidFill>
            <a:ln>
              <a:noFill/>
            </a:ln>
            <a:effectLst/>
          </c:spPr>
          <c:invertIfNegative val="0"/>
          <c:cat>
            <c:strRef>
              <c:f>Leefloon!$D$22</c:f>
              <c:strCache>
                <c:ptCount val="1"/>
                <c:pt idx="0">
                  <c:v>Bedrag</c:v>
                </c:pt>
              </c:strCache>
            </c:strRef>
          </c:cat>
          <c:val>
            <c:numRef>
              <c:f>Leefloon!$D$26</c:f>
              <c:numCache>
                <c:formatCode>#,##0.00</c:formatCode>
                <c:ptCount val="1"/>
                <c:pt idx="0">
                  <c:v>400800.18</c:v>
                </c:pt>
              </c:numCache>
            </c:numRef>
          </c:val>
          <c:extLst>
            <c:ext xmlns:c16="http://schemas.microsoft.com/office/drawing/2014/chart" uri="{C3380CC4-5D6E-409C-BE32-E72D297353CC}">
              <c16:uniqueId val="{00000003-BF6A-47A7-9193-6BAEDF505829}"/>
            </c:ext>
          </c:extLst>
        </c:ser>
        <c:ser>
          <c:idx val="4"/>
          <c:order val="4"/>
          <c:tx>
            <c:strRef>
              <c:f>Leefloon!$C$27</c:f>
              <c:strCache>
                <c:ptCount val="1"/>
                <c:pt idx="0">
                  <c:v>Rekening 2021</c:v>
                </c:pt>
              </c:strCache>
            </c:strRef>
          </c:tx>
          <c:spPr>
            <a:solidFill>
              <a:schemeClr val="accent5"/>
            </a:solidFill>
            <a:ln>
              <a:noFill/>
            </a:ln>
            <a:effectLst/>
          </c:spPr>
          <c:invertIfNegative val="0"/>
          <c:cat>
            <c:strRef>
              <c:f>Leefloon!$D$22</c:f>
              <c:strCache>
                <c:ptCount val="1"/>
                <c:pt idx="0">
                  <c:v>Bedrag</c:v>
                </c:pt>
              </c:strCache>
            </c:strRef>
          </c:cat>
          <c:val>
            <c:numRef>
              <c:f>Leefloon!$D$27</c:f>
              <c:numCache>
                <c:formatCode>#,##0.00</c:formatCode>
                <c:ptCount val="1"/>
                <c:pt idx="0">
                  <c:v>431440.35</c:v>
                </c:pt>
              </c:numCache>
            </c:numRef>
          </c:val>
          <c:extLst>
            <c:ext xmlns:c16="http://schemas.microsoft.com/office/drawing/2014/chart" uri="{C3380CC4-5D6E-409C-BE32-E72D297353CC}">
              <c16:uniqueId val="{00000004-BF6A-47A7-9193-6BAEDF505829}"/>
            </c:ext>
          </c:extLst>
        </c:ser>
        <c:ser>
          <c:idx val="5"/>
          <c:order val="5"/>
          <c:tx>
            <c:strRef>
              <c:f>Leefloon!$C$28</c:f>
              <c:strCache>
                <c:ptCount val="1"/>
                <c:pt idx="0">
                  <c:v>Rekening 2022</c:v>
                </c:pt>
              </c:strCache>
            </c:strRef>
          </c:tx>
          <c:spPr>
            <a:solidFill>
              <a:schemeClr val="accent6"/>
            </a:solidFill>
            <a:ln>
              <a:noFill/>
            </a:ln>
            <a:effectLst/>
          </c:spPr>
          <c:invertIfNegative val="0"/>
          <c:cat>
            <c:strRef>
              <c:f>Leefloon!$D$22</c:f>
              <c:strCache>
                <c:ptCount val="1"/>
                <c:pt idx="0">
                  <c:v>Bedrag</c:v>
                </c:pt>
              </c:strCache>
            </c:strRef>
          </c:cat>
          <c:val>
            <c:numRef>
              <c:f>Leefloon!$D$28</c:f>
              <c:numCache>
                <c:formatCode>#,##0.00</c:formatCode>
                <c:ptCount val="1"/>
                <c:pt idx="0">
                  <c:v>431029.89</c:v>
                </c:pt>
              </c:numCache>
            </c:numRef>
          </c:val>
          <c:extLst>
            <c:ext xmlns:c16="http://schemas.microsoft.com/office/drawing/2014/chart" uri="{C3380CC4-5D6E-409C-BE32-E72D297353CC}">
              <c16:uniqueId val="{00000005-BF6A-47A7-9193-6BAEDF505829}"/>
            </c:ext>
          </c:extLst>
        </c:ser>
        <c:ser>
          <c:idx val="6"/>
          <c:order val="6"/>
          <c:tx>
            <c:strRef>
              <c:f>Leefloon!$C$29</c:f>
              <c:strCache>
                <c:ptCount val="1"/>
                <c:pt idx="0">
                  <c:v>Rekening 2023</c:v>
                </c:pt>
              </c:strCache>
            </c:strRef>
          </c:tx>
          <c:spPr>
            <a:solidFill>
              <a:schemeClr val="accent1">
                <a:lumMod val="60000"/>
              </a:schemeClr>
            </a:solidFill>
            <a:ln>
              <a:noFill/>
            </a:ln>
            <a:effectLst/>
          </c:spPr>
          <c:invertIfNegative val="0"/>
          <c:cat>
            <c:strRef>
              <c:f>Leefloon!$D$22</c:f>
              <c:strCache>
                <c:ptCount val="1"/>
                <c:pt idx="0">
                  <c:v>Bedrag</c:v>
                </c:pt>
              </c:strCache>
            </c:strRef>
          </c:cat>
          <c:val>
            <c:numRef>
              <c:f>Leefloon!$D$29</c:f>
              <c:numCache>
                <c:formatCode>#,##0.00</c:formatCode>
                <c:ptCount val="1"/>
                <c:pt idx="0">
                  <c:v>652789.62</c:v>
                </c:pt>
              </c:numCache>
            </c:numRef>
          </c:val>
          <c:extLst>
            <c:ext xmlns:c16="http://schemas.microsoft.com/office/drawing/2014/chart" uri="{C3380CC4-5D6E-409C-BE32-E72D297353CC}">
              <c16:uniqueId val="{00000006-BF6A-47A7-9193-6BAEDF505829}"/>
            </c:ext>
          </c:extLst>
        </c:ser>
        <c:ser>
          <c:idx val="7"/>
          <c:order val="7"/>
          <c:tx>
            <c:strRef>
              <c:f>Leefloon!$C$30</c:f>
              <c:strCache>
                <c:ptCount val="1"/>
                <c:pt idx="0">
                  <c:v>Rekening 2024</c:v>
                </c:pt>
              </c:strCache>
            </c:strRef>
          </c:tx>
          <c:spPr>
            <a:solidFill>
              <a:schemeClr val="accent2">
                <a:lumMod val="60000"/>
              </a:schemeClr>
            </a:solidFill>
            <a:ln>
              <a:noFill/>
            </a:ln>
            <a:effectLst/>
          </c:spPr>
          <c:invertIfNegative val="0"/>
          <c:cat>
            <c:strRef>
              <c:f>Leefloon!$D$22</c:f>
              <c:strCache>
                <c:ptCount val="1"/>
                <c:pt idx="0">
                  <c:v>Bedrag</c:v>
                </c:pt>
              </c:strCache>
            </c:strRef>
          </c:cat>
          <c:val>
            <c:numRef>
              <c:f>Leefloon!$D$30</c:f>
              <c:numCache>
                <c:formatCode>#,##0.00</c:formatCode>
                <c:ptCount val="1"/>
                <c:pt idx="0">
                  <c:v>684014.39</c:v>
                </c:pt>
              </c:numCache>
            </c:numRef>
          </c:val>
          <c:extLst>
            <c:ext xmlns:c16="http://schemas.microsoft.com/office/drawing/2014/chart" uri="{C3380CC4-5D6E-409C-BE32-E72D297353CC}">
              <c16:uniqueId val="{00000007-BF6A-47A7-9193-6BAEDF505829}"/>
            </c:ext>
          </c:extLst>
        </c:ser>
        <c:dLbls>
          <c:showLegendKey val="0"/>
          <c:showVal val="0"/>
          <c:showCatName val="0"/>
          <c:showSerName val="0"/>
          <c:showPercent val="0"/>
          <c:showBubbleSize val="0"/>
        </c:dLbls>
        <c:gapWidth val="267"/>
        <c:overlap val="-43"/>
        <c:axId val="2092847407"/>
        <c:axId val="2092847823"/>
      </c:barChart>
      <c:catAx>
        <c:axId val="2092847407"/>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nl-BE"/>
          </a:p>
        </c:txPr>
        <c:crossAx val="2092847823"/>
        <c:crosses val="autoZero"/>
        <c:auto val="1"/>
        <c:lblAlgn val="ctr"/>
        <c:lblOffset val="100"/>
        <c:noMultiLvlLbl val="0"/>
      </c:catAx>
      <c:valAx>
        <c:axId val="2092847823"/>
        <c:scaling>
          <c:orientation val="minMax"/>
        </c:scaling>
        <c:delete val="0"/>
        <c:axPos val="l"/>
        <c:majorGridlines>
          <c:spPr>
            <a:ln w="9525" cap="flat" cmpd="sng" algn="ctr">
              <a:solidFill>
                <a:schemeClr val="dk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nl-BE"/>
          </a:p>
        </c:txPr>
        <c:crossAx val="2092847407"/>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nl-BE"/>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nl-B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cap="none" spc="0" normalizeH="0" baseline="0">
                <a:solidFill>
                  <a:schemeClr val="tx1">
                    <a:lumMod val="65000"/>
                    <a:lumOff val="35000"/>
                  </a:schemeClr>
                </a:solidFill>
                <a:latin typeface="+mj-lt"/>
                <a:ea typeface="+mj-ea"/>
                <a:cs typeface="+mj-cs"/>
              </a:defRPr>
            </a:pPr>
            <a:r>
              <a:rPr lang="nl-BE"/>
              <a:t>Evolutie saldo leefloon</a:t>
            </a:r>
          </a:p>
        </c:rich>
      </c:tx>
      <c:layout>
        <c:manualLayout>
          <c:xMode val="edge"/>
          <c:yMode val="edge"/>
          <c:x val="0.26191666666666669"/>
          <c:y val="3.7037037037037035E-2"/>
        </c:manualLayout>
      </c:layout>
      <c:overlay val="0"/>
      <c:spPr>
        <a:noFill/>
        <a:ln>
          <a:noFill/>
        </a:ln>
        <a:effectLst/>
      </c:spPr>
      <c:txPr>
        <a:bodyPr rot="0" spcFirstLastPara="1" vertOverflow="ellipsis" vert="horz" wrap="square" anchor="ctr" anchorCtr="1"/>
        <a:lstStyle/>
        <a:p>
          <a:pPr>
            <a:defRPr sz="2000" b="0" i="0" u="none" strike="noStrike" kern="1200" cap="none" spc="0" normalizeH="0" baseline="0">
              <a:solidFill>
                <a:schemeClr val="tx1">
                  <a:lumMod val="65000"/>
                  <a:lumOff val="35000"/>
                </a:schemeClr>
              </a:solidFill>
              <a:latin typeface="+mj-lt"/>
              <a:ea typeface="+mj-ea"/>
              <a:cs typeface="+mj-cs"/>
            </a:defRPr>
          </a:pPr>
          <a:endParaRPr lang="nl-BE"/>
        </a:p>
      </c:txPr>
    </c:title>
    <c:autoTitleDeleted val="0"/>
    <c:plotArea>
      <c:layout/>
      <c:barChart>
        <c:barDir val="col"/>
        <c:grouping val="clustered"/>
        <c:varyColors val="0"/>
        <c:ser>
          <c:idx val="0"/>
          <c:order val="0"/>
          <c:tx>
            <c:strRef>
              <c:f>Leefloon!$C$12</c:f>
              <c:strCache>
                <c:ptCount val="1"/>
                <c:pt idx="0">
                  <c:v>Saldo 2017</c:v>
                </c:pt>
              </c:strCache>
            </c:strRef>
          </c:tx>
          <c:spPr>
            <a:solidFill>
              <a:schemeClr val="accent1"/>
            </a:solidFill>
            <a:ln>
              <a:noFill/>
            </a:ln>
            <a:effectLst/>
          </c:spPr>
          <c:invertIfNegative val="0"/>
          <c:cat>
            <c:strRef>
              <c:f>Leefloon!$D$11</c:f>
              <c:strCache>
                <c:ptCount val="1"/>
                <c:pt idx="0">
                  <c:v>Bedrag</c:v>
                </c:pt>
              </c:strCache>
            </c:strRef>
          </c:cat>
          <c:val>
            <c:numRef>
              <c:f>Leefloon!$D$12</c:f>
              <c:numCache>
                <c:formatCode>#,##0.00</c:formatCode>
                <c:ptCount val="1"/>
                <c:pt idx="0">
                  <c:v>-59468.42</c:v>
                </c:pt>
              </c:numCache>
            </c:numRef>
          </c:val>
          <c:extLst>
            <c:ext xmlns:c16="http://schemas.microsoft.com/office/drawing/2014/chart" uri="{C3380CC4-5D6E-409C-BE32-E72D297353CC}">
              <c16:uniqueId val="{00000000-AF85-45F9-A0D2-FBF4103F3AFA}"/>
            </c:ext>
          </c:extLst>
        </c:ser>
        <c:ser>
          <c:idx val="1"/>
          <c:order val="1"/>
          <c:tx>
            <c:strRef>
              <c:f>Leefloon!$C$13</c:f>
              <c:strCache>
                <c:ptCount val="1"/>
                <c:pt idx="0">
                  <c:v>Saldo 2018</c:v>
                </c:pt>
              </c:strCache>
            </c:strRef>
          </c:tx>
          <c:spPr>
            <a:solidFill>
              <a:schemeClr val="accent2"/>
            </a:solidFill>
            <a:ln>
              <a:noFill/>
            </a:ln>
            <a:effectLst/>
          </c:spPr>
          <c:invertIfNegative val="0"/>
          <c:cat>
            <c:strRef>
              <c:f>Leefloon!$D$11</c:f>
              <c:strCache>
                <c:ptCount val="1"/>
                <c:pt idx="0">
                  <c:v>Bedrag</c:v>
                </c:pt>
              </c:strCache>
            </c:strRef>
          </c:cat>
          <c:val>
            <c:numRef>
              <c:f>Leefloon!$D$13</c:f>
              <c:numCache>
                <c:formatCode>#,##0.00</c:formatCode>
                <c:ptCount val="1"/>
                <c:pt idx="0">
                  <c:v>-78178.28</c:v>
                </c:pt>
              </c:numCache>
            </c:numRef>
          </c:val>
          <c:extLst>
            <c:ext xmlns:c16="http://schemas.microsoft.com/office/drawing/2014/chart" uri="{C3380CC4-5D6E-409C-BE32-E72D297353CC}">
              <c16:uniqueId val="{00000001-AF85-45F9-A0D2-FBF4103F3AFA}"/>
            </c:ext>
          </c:extLst>
        </c:ser>
        <c:ser>
          <c:idx val="2"/>
          <c:order val="2"/>
          <c:tx>
            <c:strRef>
              <c:f>Leefloon!$C$14</c:f>
              <c:strCache>
                <c:ptCount val="1"/>
                <c:pt idx="0">
                  <c:v>Saldo 2019</c:v>
                </c:pt>
              </c:strCache>
            </c:strRef>
          </c:tx>
          <c:spPr>
            <a:solidFill>
              <a:schemeClr val="accent3"/>
            </a:solidFill>
            <a:ln>
              <a:noFill/>
            </a:ln>
            <a:effectLst/>
          </c:spPr>
          <c:invertIfNegative val="0"/>
          <c:cat>
            <c:strRef>
              <c:f>Leefloon!$D$11</c:f>
              <c:strCache>
                <c:ptCount val="1"/>
                <c:pt idx="0">
                  <c:v>Bedrag</c:v>
                </c:pt>
              </c:strCache>
            </c:strRef>
          </c:cat>
          <c:val>
            <c:numRef>
              <c:f>Leefloon!$D$14</c:f>
              <c:numCache>
                <c:formatCode>#,##0.00</c:formatCode>
                <c:ptCount val="1"/>
                <c:pt idx="0">
                  <c:v>-87338.22</c:v>
                </c:pt>
              </c:numCache>
            </c:numRef>
          </c:val>
          <c:extLst>
            <c:ext xmlns:c16="http://schemas.microsoft.com/office/drawing/2014/chart" uri="{C3380CC4-5D6E-409C-BE32-E72D297353CC}">
              <c16:uniqueId val="{00000002-AF85-45F9-A0D2-FBF4103F3AFA}"/>
            </c:ext>
          </c:extLst>
        </c:ser>
        <c:ser>
          <c:idx val="3"/>
          <c:order val="3"/>
          <c:tx>
            <c:strRef>
              <c:f>Leefloon!$C$15</c:f>
              <c:strCache>
                <c:ptCount val="1"/>
                <c:pt idx="0">
                  <c:v>Saldo 2020</c:v>
                </c:pt>
              </c:strCache>
            </c:strRef>
          </c:tx>
          <c:spPr>
            <a:solidFill>
              <a:schemeClr val="accent4"/>
            </a:solidFill>
            <a:ln>
              <a:noFill/>
            </a:ln>
            <a:effectLst/>
          </c:spPr>
          <c:invertIfNegative val="0"/>
          <c:cat>
            <c:strRef>
              <c:f>Leefloon!$D$11</c:f>
              <c:strCache>
                <c:ptCount val="1"/>
                <c:pt idx="0">
                  <c:v>Bedrag</c:v>
                </c:pt>
              </c:strCache>
            </c:strRef>
          </c:cat>
          <c:val>
            <c:numRef>
              <c:f>Leefloon!$D$15</c:f>
              <c:numCache>
                <c:formatCode>#,##0.00</c:formatCode>
                <c:ptCount val="1"/>
                <c:pt idx="0">
                  <c:v>-71111.64</c:v>
                </c:pt>
              </c:numCache>
            </c:numRef>
          </c:val>
          <c:extLst>
            <c:ext xmlns:c16="http://schemas.microsoft.com/office/drawing/2014/chart" uri="{C3380CC4-5D6E-409C-BE32-E72D297353CC}">
              <c16:uniqueId val="{00000003-AF85-45F9-A0D2-FBF4103F3AFA}"/>
            </c:ext>
          </c:extLst>
        </c:ser>
        <c:ser>
          <c:idx val="4"/>
          <c:order val="4"/>
          <c:tx>
            <c:strRef>
              <c:f>Leefloon!$C$16</c:f>
              <c:strCache>
                <c:ptCount val="1"/>
                <c:pt idx="0">
                  <c:v>Saldo 2021</c:v>
                </c:pt>
              </c:strCache>
            </c:strRef>
          </c:tx>
          <c:spPr>
            <a:solidFill>
              <a:schemeClr val="accent5"/>
            </a:solidFill>
            <a:ln>
              <a:noFill/>
            </a:ln>
            <a:effectLst/>
          </c:spPr>
          <c:invertIfNegative val="0"/>
          <c:cat>
            <c:strRef>
              <c:f>Leefloon!$D$11</c:f>
              <c:strCache>
                <c:ptCount val="1"/>
                <c:pt idx="0">
                  <c:v>Bedrag</c:v>
                </c:pt>
              </c:strCache>
            </c:strRef>
          </c:cat>
          <c:val>
            <c:numRef>
              <c:f>Leefloon!$D$16</c:f>
              <c:numCache>
                <c:formatCode>#,##0.00</c:formatCode>
                <c:ptCount val="1"/>
                <c:pt idx="0">
                  <c:v>-27768.979999999981</c:v>
                </c:pt>
              </c:numCache>
            </c:numRef>
          </c:val>
          <c:extLst>
            <c:ext xmlns:c16="http://schemas.microsoft.com/office/drawing/2014/chart" uri="{C3380CC4-5D6E-409C-BE32-E72D297353CC}">
              <c16:uniqueId val="{00000004-AF85-45F9-A0D2-FBF4103F3AFA}"/>
            </c:ext>
          </c:extLst>
        </c:ser>
        <c:ser>
          <c:idx val="5"/>
          <c:order val="5"/>
          <c:tx>
            <c:strRef>
              <c:f>Leefloon!$C$17</c:f>
              <c:strCache>
                <c:ptCount val="1"/>
                <c:pt idx="0">
                  <c:v>Saldo 2022</c:v>
                </c:pt>
              </c:strCache>
            </c:strRef>
          </c:tx>
          <c:spPr>
            <a:solidFill>
              <a:schemeClr val="accent6"/>
            </a:solidFill>
            <a:ln>
              <a:noFill/>
            </a:ln>
            <a:effectLst/>
          </c:spPr>
          <c:invertIfNegative val="0"/>
          <c:cat>
            <c:strRef>
              <c:f>Leefloon!$D$11</c:f>
              <c:strCache>
                <c:ptCount val="1"/>
                <c:pt idx="0">
                  <c:v>Bedrag</c:v>
                </c:pt>
              </c:strCache>
            </c:strRef>
          </c:cat>
          <c:val>
            <c:numRef>
              <c:f>Leefloon!$D$17</c:f>
              <c:numCache>
                <c:formatCode>#,##0.00</c:formatCode>
                <c:ptCount val="1"/>
                <c:pt idx="0">
                  <c:v>-116355.47000000003</c:v>
                </c:pt>
              </c:numCache>
            </c:numRef>
          </c:val>
          <c:extLst>
            <c:ext xmlns:c16="http://schemas.microsoft.com/office/drawing/2014/chart" uri="{C3380CC4-5D6E-409C-BE32-E72D297353CC}">
              <c16:uniqueId val="{00000005-AF85-45F9-A0D2-FBF4103F3AFA}"/>
            </c:ext>
          </c:extLst>
        </c:ser>
        <c:ser>
          <c:idx val="6"/>
          <c:order val="6"/>
          <c:tx>
            <c:strRef>
              <c:f>Leefloon!$C$18</c:f>
              <c:strCache>
                <c:ptCount val="1"/>
                <c:pt idx="0">
                  <c:v>Saldo 2023</c:v>
                </c:pt>
              </c:strCache>
            </c:strRef>
          </c:tx>
          <c:spPr>
            <a:solidFill>
              <a:schemeClr val="accent1">
                <a:lumMod val="60000"/>
              </a:schemeClr>
            </a:solidFill>
            <a:ln>
              <a:noFill/>
            </a:ln>
            <a:effectLst/>
          </c:spPr>
          <c:invertIfNegative val="0"/>
          <c:cat>
            <c:strRef>
              <c:f>Leefloon!$D$11</c:f>
              <c:strCache>
                <c:ptCount val="1"/>
                <c:pt idx="0">
                  <c:v>Bedrag</c:v>
                </c:pt>
              </c:strCache>
            </c:strRef>
          </c:cat>
          <c:val>
            <c:numRef>
              <c:f>Leefloon!$D$18</c:f>
              <c:numCache>
                <c:formatCode>#,##0.00</c:formatCode>
                <c:ptCount val="1"/>
                <c:pt idx="0">
                  <c:v>-206658.15000000002</c:v>
                </c:pt>
              </c:numCache>
            </c:numRef>
          </c:val>
          <c:extLst>
            <c:ext xmlns:c16="http://schemas.microsoft.com/office/drawing/2014/chart" uri="{C3380CC4-5D6E-409C-BE32-E72D297353CC}">
              <c16:uniqueId val="{00000006-AF85-45F9-A0D2-FBF4103F3AFA}"/>
            </c:ext>
          </c:extLst>
        </c:ser>
        <c:ser>
          <c:idx val="7"/>
          <c:order val="7"/>
          <c:tx>
            <c:strRef>
              <c:f>Leefloon!$C$19</c:f>
              <c:strCache>
                <c:ptCount val="1"/>
                <c:pt idx="0">
                  <c:v>Saldo 2024</c:v>
                </c:pt>
              </c:strCache>
            </c:strRef>
          </c:tx>
          <c:spPr>
            <a:solidFill>
              <a:schemeClr val="accent2">
                <a:lumMod val="60000"/>
              </a:schemeClr>
            </a:solidFill>
            <a:ln>
              <a:noFill/>
            </a:ln>
            <a:effectLst/>
          </c:spPr>
          <c:invertIfNegative val="0"/>
          <c:cat>
            <c:strRef>
              <c:f>Leefloon!$D$11</c:f>
              <c:strCache>
                <c:ptCount val="1"/>
                <c:pt idx="0">
                  <c:v>Bedrag</c:v>
                </c:pt>
              </c:strCache>
            </c:strRef>
          </c:cat>
          <c:val>
            <c:numRef>
              <c:f>Leefloon!$D$19</c:f>
              <c:numCache>
                <c:formatCode>#,##0.00</c:formatCode>
                <c:ptCount val="1"/>
                <c:pt idx="0">
                  <c:v>-239298.52999999991</c:v>
                </c:pt>
              </c:numCache>
            </c:numRef>
          </c:val>
          <c:extLst>
            <c:ext xmlns:c16="http://schemas.microsoft.com/office/drawing/2014/chart" uri="{C3380CC4-5D6E-409C-BE32-E72D297353CC}">
              <c16:uniqueId val="{00000007-AF85-45F9-A0D2-FBF4103F3AFA}"/>
            </c:ext>
          </c:extLst>
        </c:ser>
        <c:dLbls>
          <c:showLegendKey val="0"/>
          <c:showVal val="0"/>
          <c:showCatName val="0"/>
          <c:showSerName val="0"/>
          <c:showPercent val="0"/>
          <c:showBubbleSize val="0"/>
        </c:dLbls>
        <c:gapWidth val="199"/>
        <c:axId val="1372310688"/>
        <c:axId val="1372330368"/>
      </c:barChart>
      <c:catAx>
        <c:axId val="1372310688"/>
        <c:scaling>
          <c:orientation val="minMax"/>
        </c:scaling>
        <c:delete val="1"/>
        <c:axPos val="b"/>
        <c:numFmt formatCode="General" sourceLinked="1"/>
        <c:majorTickMark val="none"/>
        <c:minorTickMark val="none"/>
        <c:tickLblPos val="nextTo"/>
        <c:crossAx val="1372330368"/>
        <c:crosses val="autoZero"/>
        <c:auto val="1"/>
        <c:lblAlgn val="ctr"/>
        <c:lblOffset val="100"/>
        <c:noMultiLvlLbl val="0"/>
      </c:catAx>
      <c:valAx>
        <c:axId val="137233036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3723106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96E7-4D40-93F5-FBEF062C2C5D}"/>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96E7-4D40-93F5-FBEF062C2C5D}"/>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96E7-4D40-93F5-FBEF062C2C5D}"/>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96E7-4D40-93F5-FBEF062C2C5D}"/>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96E7-4D40-93F5-FBEF062C2C5D}"/>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96E7-4D40-93F5-FBEF062C2C5D}"/>
              </c:ext>
            </c:extLst>
          </c:dPt>
          <c:dLbls>
            <c:dLbl>
              <c:idx val="0"/>
              <c:layout>
                <c:manualLayout>
                  <c:x val="0.14432417429919511"/>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1"/>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96E7-4D40-93F5-FBEF062C2C5D}"/>
                </c:ext>
              </c:extLst>
            </c:dLbl>
            <c:dLbl>
              <c:idx val="1"/>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2"/>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3-96E7-4D40-93F5-FBEF062C2C5D}"/>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3"/>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5-96E7-4D40-93F5-FBEF062C2C5D}"/>
                </c:ext>
              </c:extLst>
            </c:dLbl>
            <c:dLbl>
              <c:idx val="3"/>
              <c:layout>
                <c:manualLayout>
                  <c:x val="-0.13599777962808773"/>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96E7-4D40-93F5-FBEF062C2C5D}"/>
                </c:ext>
              </c:extLst>
            </c:dLbl>
            <c:dLbl>
              <c:idx val="4"/>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mn-lt"/>
                      <a:ea typeface="+mn-ea"/>
                      <a:cs typeface="+mn-cs"/>
                    </a:defRPr>
                  </a:pPr>
                  <a:endParaRPr lang="nl-BE"/>
                </a:p>
              </c:txPr>
              <c:dLblPos val="outEnd"/>
              <c:showLegendKey val="0"/>
              <c:showVal val="0"/>
              <c:showCatName val="1"/>
              <c:showSerName val="0"/>
              <c:showPercent val="1"/>
              <c:showBubbleSize val="0"/>
              <c:extLst>
                <c:ext xmlns:c16="http://schemas.microsoft.com/office/drawing/2014/chart" uri="{C3380CC4-5D6E-409C-BE32-E72D297353CC}">
                  <c16:uniqueId val="{00000009-96E7-4D40-93F5-FBEF062C2C5D}"/>
                </c:ext>
              </c:extLst>
            </c:dLbl>
            <c:dLbl>
              <c:idx val="5"/>
              <c:layout>
                <c:manualLayout>
                  <c:x val="8.3263946711074108E-2"/>
                  <c:y val="0"/>
                </c:manualLayout>
              </c:layout>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mn-lt"/>
                      <a:ea typeface="+mn-ea"/>
                      <a:cs typeface="+mn-cs"/>
                    </a:defRPr>
                  </a:pPr>
                  <a:endParaRPr lang="nl-BE"/>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96E7-4D40-93F5-FBEF062C2C5D}"/>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Exploitatieontvangsten!$B$37:$B$42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Exploitatieontvangsten!$C$37:$C$42</c:f>
              <c:numCache>
                <c:formatCode>#,##0.00</c:formatCode>
                <c:ptCount val="6"/>
                <c:pt idx="0">
                  <c:v>1135907</c:v>
                </c:pt>
                <c:pt idx="1">
                  <c:v>18412021</c:v>
                </c:pt>
                <c:pt idx="2">
                  <c:v>8618429</c:v>
                </c:pt>
                <c:pt idx="3">
                  <c:v>142094</c:v>
                </c:pt>
                <c:pt idx="4">
                  <c:v>145924</c:v>
                </c:pt>
                <c:pt idx="5">
                  <c:v>383420</c:v>
                </c:pt>
              </c:numCache>
            </c:numRef>
          </c:val>
          <c:extLst>
            <c:ext xmlns:c16="http://schemas.microsoft.com/office/drawing/2014/chart" uri="{C3380CC4-5D6E-409C-BE32-E72D297353CC}">
              <c16:uniqueId val="{0000000C-96E7-4D40-93F5-FBEF062C2C5D}"/>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BE"/>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Evolutie exploitatieontvangsten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bar"/>
        <c:grouping val="clustered"/>
        <c:varyColors val="0"/>
        <c:ser>
          <c:idx val="0"/>
          <c:order val="0"/>
          <c:tx>
            <c:strRef>
              <c:f>Exploitatieontvangsten!$C$26</c:f>
              <c:strCache>
                <c:ptCount val="1"/>
                <c:pt idx="0">
                  <c:v>2020</c:v>
                </c:pt>
              </c:strCache>
            </c:strRef>
          </c:tx>
          <c:spPr>
            <a:solidFill>
              <a:schemeClr val="accent1"/>
            </a:solidFill>
            <a:ln>
              <a:noFill/>
            </a:ln>
            <a:effectLst/>
          </c:spPr>
          <c:invertIfNegative val="0"/>
          <c:cat>
            <c:strRef>
              <c:f>Exploitatieontvangsten!$B$27:$B$32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Exploitatieontvangsten!$C$27:$C$32</c:f>
              <c:numCache>
                <c:formatCode>#,##0.00</c:formatCode>
                <c:ptCount val="6"/>
                <c:pt idx="0">
                  <c:v>989299</c:v>
                </c:pt>
                <c:pt idx="1">
                  <c:v>14018399</c:v>
                </c:pt>
                <c:pt idx="2">
                  <c:v>7221349</c:v>
                </c:pt>
                <c:pt idx="3">
                  <c:v>256786</c:v>
                </c:pt>
                <c:pt idx="4">
                  <c:v>86366</c:v>
                </c:pt>
                <c:pt idx="5">
                  <c:v>575116</c:v>
                </c:pt>
              </c:numCache>
            </c:numRef>
          </c:val>
          <c:extLst>
            <c:ext xmlns:c16="http://schemas.microsoft.com/office/drawing/2014/chart" uri="{C3380CC4-5D6E-409C-BE32-E72D297353CC}">
              <c16:uniqueId val="{00000000-587E-46B7-AD2E-0DA6EB10E5B5}"/>
            </c:ext>
          </c:extLst>
        </c:ser>
        <c:ser>
          <c:idx val="1"/>
          <c:order val="1"/>
          <c:tx>
            <c:strRef>
              <c:f>Exploitatieontvangsten!$D$26</c:f>
              <c:strCache>
                <c:ptCount val="1"/>
                <c:pt idx="0">
                  <c:v>2021</c:v>
                </c:pt>
              </c:strCache>
            </c:strRef>
          </c:tx>
          <c:spPr>
            <a:solidFill>
              <a:schemeClr val="accent2"/>
            </a:solidFill>
            <a:ln>
              <a:noFill/>
            </a:ln>
            <a:effectLst/>
          </c:spPr>
          <c:invertIfNegative val="0"/>
          <c:cat>
            <c:strRef>
              <c:f>Exploitatieontvangsten!$B$27:$B$32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Exploitatieontvangsten!$D$27:$D$32</c:f>
              <c:numCache>
                <c:formatCode>#,##0.00</c:formatCode>
                <c:ptCount val="6"/>
                <c:pt idx="0">
                  <c:v>1062547</c:v>
                </c:pt>
                <c:pt idx="1">
                  <c:v>13217373</c:v>
                </c:pt>
                <c:pt idx="2">
                  <c:v>7234464</c:v>
                </c:pt>
                <c:pt idx="3">
                  <c:v>174924</c:v>
                </c:pt>
                <c:pt idx="4">
                  <c:v>82544</c:v>
                </c:pt>
                <c:pt idx="5">
                  <c:v>585935</c:v>
                </c:pt>
              </c:numCache>
            </c:numRef>
          </c:val>
          <c:extLst>
            <c:ext xmlns:c16="http://schemas.microsoft.com/office/drawing/2014/chart" uri="{C3380CC4-5D6E-409C-BE32-E72D297353CC}">
              <c16:uniqueId val="{00000001-587E-46B7-AD2E-0DA6EB10E5B5}"/>
            </c:ext>
          </c:extLst>
        </c:ser>
        <c:ser>
          <c:idx val="2"/>
          <c:order val="2"/>
          <c:tx>
            <c:strRef>
              <c:f>Exploitatieontvangsten!$E$26</c:f>
              <c:strCache>
                <c:ptCount val="1"/>
                <c:pt idx="0">
                  <c:v>2022</c:v>
                </c:pt>
              </c:strCache>
            </c:strRef>
          </c:tx>
          <c:spPr>
            <a:solidFill>
              <a:schemeClr val="accent3"/>
            </a:solidFill>
            <a:ln>
              <a:noFill/>
            </a:ln>
            <a:effectLst/>
          </c:spPr>
          <c:invertIfNegative val="0"/>
          <c:cat>
            <c:strRef>
              <c:f>Exploitatieontvangsten!$B$27:$B$32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Exploitatieontvangsten!$E$27:$E$32</c:f>
              <c:numCache>
                <c:formatCode>#,##0.00</c:formatCode>
                <c:ptCount val="6"/>
                <c:pt idx="0">
                  <c:v>1078462</c:v>
                </c:pt>
                <c:pt idx="1">
                  <c:v>14735342</c:v>
                </c:pt>
                <c:pt idx="2">
                  <c:v>7808133</c:v>
                </c:pt>
                <c:pt idx="3">
                  <c:v>231177</c:v>
                </c:pt>
                <c:pt idx="4">
                  <c:v>81465</c:v>
                </c:pt>
                <c:pt idx="5">
                  <c:v>368623</c:v>
                </c:pt>
              </c:numCache>
            </c:numRef>
          </c:val>
          <c:extLst>
            <c:ext xmlns:c16="http://schemas.microsoft.com/office/drawing/2014/chart" uri="{C3380CC4-5D6E-409C-BE32-E72D297353CC}">
              <c16:uniqueId val="{00000002-587E-46B7-AD2E-0DA6EB10E5B5}"/>
            </c:ext>
          </c:extLst>
        </c:ser>
        <c:ser>
          <c:idx val="3"/>
          <c:order val="3"/>
          <c:tx>
            <c:strRef>
              <c:f>Exploitatieontvangsten!$F$26</c:f>
              <c:strCache>
                <c:ptCount val="1"/>
                <c:pt idx="0">
                  <c:v>2023</c:v>
                </c:pt>
              </c:strCache>
            </c:strRef>
          </c:tx>
          <c:spPr>
            <a:solidFill>
              <a:schemeClr val="accent4"/>
            </a:solidFill>
            <a:ln>
              <a:noFill/>
            </a:ln>
            <a:effectLst/>
          </c:spPr>
          <c:invertIfNegative val="0"/>
          <c:cat>
            <c:strRef>
              <c:f>Exploitatieontvangsten!$B$27:$B$32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Exploitatieontvangsten!$F$27:$F$32</c:f>
              <c:numCache>
                <c:formatCode>#,##0.00</c:formatCode>
                <c:ptCount val="6"/>
                <c:pt idx="0">
                  <c:v>1040808</c:v>
                </c:pt>
                <c:pt idx="1">
                  <c:v>18808900</c:v>
                </c:pt>
                <c:pt idx="2">
                  <c:v>8375172</c:v>
                </c:pt>
                <c:pt idx="3">
                  <c:v>194151</c:v>
                </c:pt>
                <c:pt idx="4">
                  <c:v>94989</c:v>
                </c:pt>
                <c:pt idx="5">
                  <c:v>360887</c:v>
                </c:pt>
              </c:numCache>
            </c:numRef>
          </c:val>
          <c:extLst>
            <c:ext xmlns:c16="http://schemas.microsoft.com/office/drawing/2014/chart" uri="{C3380CC4-5D6E-409C-BE32-E72D297353CC}">
              <c16:uniqueId val="{00000003-587E-46B7-AD2E-0DA6EB10E5B5}"/>
            </c:ext>
          </c:extLst>
        </c:ser>
        <c:ser>
          <c:idx val="4"/>
          <c:order val="4"/>
          <c:tx>
            <c:strRef>
              <c:f>Exploitatieontvangsten!$G$26</c:f>
              <c:strCache>
                <c:ptCount val="1"/>
                <c:pt idx="0">
                  <c:v>2024</c:v>
                </c:pt>
              </c:strCache>
            </c:strRef>
          </c:tx>
          <c:spPr>
            <a:solidFill>
              <a:schemeClr val="accent5"/>
            </a:solidFill>
            <a:ln>
              <a:noFill/>
            </a:ln>
            <a:effectLst/>
          </c:spPr>
          <c:invertIfNegative val="0"/>
          <c:cat>
            <c:strRef>
              <c:f>Exploitatieontvangsten!$B$27:$B$32</c:f>
              <c:strCache>
                <c:ptCount val="6"/>
                <c:pt idx="0">
                  <c:v>Ontvangsten uit de werking</c:v>
                </c:pt>
                <c:pt idx="1">
                  <c:v>Fiscale ontvangsten en boetes</c:v>
                </c:pt>
                <c:pt idx="2">
                  <c:v>Werkingssubsidies</c:v>
                </c:pt>
                <c:pt idx="3">
                  <c:v>Recuperatie individuele hulpverlening</c:v>
                </c:pt>
                <c:pt idx="4">
                  <c:v>Andere operationele ontvangsten</c:v>
                </c:pt>
                <c:pt idx="5">
                  <c:v>Financiële ontvangsten</c:v>
                </c:pt>
              </c:strCache>
            </c:strRef>
          </c:cat>
          <c:val>
            <c:numRef>
              <c:f>Exploitatieontvangsten!$G$27:$G$32</c:f>
              <c:numCache>
                <c:formatCode>#,##0.00</c:formatCode>
                <c:ptCount val="6"/>
                <c:pt idx="0">
                  <c:v>1135907</c:v>
                </c:pt>
                <c:pt idx="1">
                  <c:v>18412021</c:v>
                </c:pt>
                <c:pt idx="2">
                  <c:v>8618429</c:v>
                </c:pt>
                <c:pt idx="3">
                  <c:v>142094</c:v>
                </c:pt>
                <c:pt idx="4">
                  <c:v>145924</c:v>
                </c:pt>
                <c:pt idx="5">
                  <c:v>383420</c:v>
                </c:pt>
              </c:numCache>
            </c:numRef>
          </c:val>
          <c:extLst>
            <c:ext xmlns:c16="http://schemas.microsoft.com/office/drawing/2014/chart" uri="{C3380CC4-5D6E-409C-BE32-E72D297353CC}">
              <c16:uniqueId val="{00000004-587E-46B7-AD2E-0DA6EB10E5B5}"/>
            </c:ext>
          </c:extLst>
        </c:ser>
        <c:dLbls>
          <c:showLegendKey val="0"/>
          <c:showVal val="0"/>
          <c:showCatName val="0"/>
          <c:showSerName val="0"/>
          <c:showPercent val="0"/>
          <c:showBubbleSize val="0"/>
        </c:dLbls>
        <c:gapWidth val="182"/>
        <c:axId val="1004623967"/>
        <c:axId val="1004626879"/>
      </c:barChart>
      <c:catAx>
        <c:axId val="100462396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004626879"/>
        <c:crosses val="autoZero"/>
        <c:auto val="1"/>
        <c:lblAlgn val="ctr"/>
        <c:lblOffset val="100"/>
        <c:noMultiLvlLbl val="0"/>
      </c:catAx>
      <c:valAx>
        <c:axId val="1004626879"/>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00462396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r>
              <a:rPr lang="nl-BE"/>
              <a:t>Evolutie saldo exploitatie</a:t>
            </a:r>
          </a:p>
        </c:rich>
      </c:tx>
      <c:layout>
        <c:manualLayout>
          <c:xMode val="edge"/>
          <c:yMode val="edge"/>
          <c:x val="0.1384582239720035"/>
          <c:y val="1.8518518518518517E-2"/>
        </c:manualLayout>
      </c:layout>
      <c:overlay val="0"/>
      <c:spPr>
        <a:noFill/>
        <a:ln>
          <a:noFill/>
        </a:ln>
        <a:effectLst/>
      </c:spPr>
      <c:txPr>
        <a:bodyPr rot="0" spcFirstLastPara="1" vertOverflow="ellipsis" vert="horz" wrap="square" anchor="ctr" anchorCtr="1"/>
        <a:lstStyle/>
        <a:p>
          <a:pPr>
            <a:defRPr sz="1800" b="1" i="0" u="none" strike="noStrike" kern="1200" cap="all" spc="150" baseline="0">
              <a:solidFill>
                <a:schemeClr val="tx1">
                  <a:lumMod val="50000"/>
                  <a:lumOff val="50000"/>
                </a:schemeClr>
              </a:solidFill>
              <a:latin typeface="+mn-lt"/>
              <a:ea typeface="+mn-ea"/>
              <a:cs typeface="+mn-cs"/>
            </a:defRPr>
          </a:pPr>
          <a:endParaRPr lang="nl-BE"/>
        </a:p>
      </c:txPr>
    </c:title>
    <c:autoTitleDeleted val="0"/>
    <c:plotArea>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strRef>
              <c:f>'Evolutie saldo exploitatie'!$B$20:$F$20</c:f>
              <c:strCache>
                <c:ptCount val="5"/>
                <c:pt idx="0">
                  <c:v>2020</c:v>
                </c:pt>
                <c:pt idx="1">
                  <c:v>2021</c:v>
                </c:pt>
                <c:pt idx="2">
                  <c:v>2022</c:v>
                </c:pt>
                <c:pt idx="3">
                  <c:v>2023</c:v>
                </c:pt>
                <c:pt idx="4">
                  <c:v>2024</c:v>
                </c:pt>
              </c:strCache>
            </c:strRef>
          </c:cat>
          <c:val>
            <c:numRef>
              <c:f>'Evolutie saldo exploitatie'!$B$21:$F$21</c:f>
              <c:numCache>
                <c:formatCode>#,##0.00</c:formatCode>
                <c:ptCount val="5"/>
                <c:pt idx="0">
                  <c:v>3747513</c:v>
                </c:pt>
                <c:pt idx="1">
                  <c:v>3221415</c:v>
                </c:pt>
                <c:pt idx="2">
                  <c:v>2955718</c:v>
                </c:pt>
                <c:pt idx="3">
                  <c:v>6130271</c:v>
                </c:pt>
                <c:pt idx="4">
                  <c:v>3833966</c:v>
                </c:pt>
              </c:numCache>
            </c:numRef>
          </c:val>
          <c:extLst>
            <c:ext xmlns:c16="http://schemas.microsoft.com/office/drawing/2014/chart" uri="{C3380CC4-5D6E-409C-BE32-E72D297353CC}">
              <c16:uniqueId val="{00000000-AE54-4FE2-8C8C-2DC6FDA3F9AE}"/>
            </c:ext>
          </c:extLst>
        </c:ser>
        <c:dLbls>
          <c:showLegendKey val="0"/>
          <c:showVal val="0"/>
          <c:showCatName val="0"/>
          <c:showSerName val="0"/>
          <c:showPercent val="0"/>
          <c:showBubbleSize val="0"/>
        </c:dLbls>
        <c:gapWidth val="164"/>
        <c:overlap val="-22"/>
        <c:axId val="958565567"/>
        <c:axId val="958552127"/>
      </c:barChart>
      <c:catAx>
        <c:axId val="958565567"/>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958552127"/>
        <c:crosses val="autoZero"/>
        <c:auto val="1"/>
        <c:lblAlgn val="ctr"/>
        <c:lblOffset val="100"/>
        <c:noMultiLvlLbl val="0"/>
      </c:catAx>
      <c:valAx>
        <c:axId val="958552127"/>
        <c:scaling>
          <c:orientation val="minMax"/>
        </c:scaling>
        <c:delete val="0"/>
        <c:axPos val="l"/>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95856556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Personenbelasting</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manualLayout>
          <c:layoutTarget val="inner"/>
          <c:xMode val="edge"/>
          <c:yMode val="edge"/>
          <c:x val="0.20467178997638427"/>
          <c:y val="0.18926459825026279"/>
          <c:w val="0.79532821002361576"/>
          <c:h val="0.6169412312573489"/>
        </c:manualLayout>
      </c:layout>
      <c:lineChart>
        <c:grouping val="standard"/>
        <c:varyColors val="0"/>
        <c:ser>
          <c:idx val="0"/>
          <c:order val="0"/>
          <c:tx>
            <c:strRef>
              <c:f>'Overzicht inkohieringen '!$P$97</c:f>
              <c:strCache>
                <c:ptCount val="1"/>
                <c:pt idx="0">
                  <c:v>Effectieve inkohieringen</c:v>
                </c:pt>
              </c:strCache>
            </c:strRef>
          </c:tx>
          <c:spPr>
            <a:ln w="28575" cap="rnd">
              <a:solidFill>
                <a:schemeClr val="accent1"/>
              </a:solidFill>
              <a:round/>
            </a:ln>
            <a:effectLst/>
          </c:spPr>
          <c:marker>
            <c:symbol val="none"/>
          </c:marker>
          <c:cat>
            <c:numRef>
              <c:f>'Overzicht inkohieringen '!$O$98:$O$108</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'Overzicht inkohieringen '!$P$98:$P$108</c:f>
              <c:numCache>
                <c:formatCode>#,##0.00</c:formatCode>
                <c:ptCount val="11"/>
                <c:pt idx="0">
                  <c:v>6651185.3700000001</c:v>
                </c:pt>
                <c:pt idx="1">
                  <c:v>6997106.8099999996</c:v>
                </c:pt>
                <c:pt idx="2">
                  <c:v>6985737.7700000005</c:v>
                </c:pt>
                <c:pt idx="3">
                  <c:v>7172017.8200000003</c:v>
                </c:pt>
                <c:pt idx="4">
                  <c:v>7454716.5199999986</c:v>
                </c:pt>
                <c:pt idx="5">
                  <c:v>7538624.9399999976</c:v>
                </c:pt>
                <c:pt idx="6">
                  <c:v>7422669.3200000031</c:v>
                </c:pt>
                <c:pt idx="7">
                  <c:v>7906342.009999997</c:v>
                </c:pt>
                <c:pt idx="8">
                  <c:v>8312624.7199999997</c:v>
                </c:pt>
                <c:pt idx="9">
                  <c:v>9101957.5500000026</c:v>
                </c:pt>
                <c:pt idx="10">
                  <c:v>9380521.6199999899</c:v>
                </c:pt>
              </c:numCache>
            </c:numRef>
          </c:val>
          <c:smooth val="0"/>
          <c:extLst>
            <c:ext xmlns:c16="http://schemas.microsoft.com/office/drawing/2014/chart" uri="{C3380CC4-5D6E-409C-BE32-E72D297353CC}">
              <c16:uniqueId val="{00000000-95C1-49F8-9829-395B83F59154}"/>
            </c:ext>
          </c:extLst>
        </c:ser>
        <c:ser>
          <c:idx val="1"/>
          <c:order val="1"/>
          <c:tx>
            <c:strRef>
              <c:f>'Overzicht inkohieringen '!$Q$97</c:f>
              <c:strCache>
                <c:ptCount val="1"/>
                <c:pt idx="0">
                  <c:v>Stortingen</c:v>
                </c:pt>
              </c:strCache>
            </c:strRef>
          </c:tx>
          <c:spPr>
            <a:ln w="28575" cap="rnd">
              <a:solidFill>
                <a:schemeClr val="accent2"/>
              </a:solidFill>
              <a:round/>
            </a:ln>
            <a:effectLst/>
          </c:spPr>
          <c:marker>
            <c:symbol val="none"/>
          </c:marker>
          <c:cat>
            <c:numRef>
              <c:f>'Overzicht inkohieringen '!$O$98:$O$108</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numRef>
          </c:cat>
          <c:val>
            <c:numRef>
              <c:f>'Overzicht inkohieringen '!$Q$98:$Q$108</c:f>
              <c:numCache>
                <c:formatCode>#,##0.00</c:formatCode>
                <c:ptCount val="11"/>
                <c:pt idx="0">
                  <c:v>5056527.6399999997</c:v>
                </c:pt>
                <c:pt idx="1">
                  <c:v>6743657.7300000004</c:v>
                </c:pt>
                <c:pt idx="2">
                  <c:v>7588592.7999999998</c:v>
                </c:pt>
                <c:pt idx="3">
                  <c:v>6749629.4100000001</c:v>
                </c:pt>
                <c:pt idx="4">
                  <c:v>6684808</c:v>
                </c:pt>
                <c:pt idx="5">
                  <c:v>8042317.3399999999</c:v>
                </c:pt>
                <c:pt idx="6">
                  <c:v>8126227.4799999995</c:v>
                </c:pt>
                <c:pt idx="7">
                  <c:v>7240680</c:v>
                </c:pt>
                <c:pt idx="8">
                  <c:v>8519764.3699999992</c:v>
                </c:pt>
                <c:pt idx="9">
                  <c:v>11550756.289999999</c:v>
                </c:pt>
                <c:pt idx="10">
                  <c:v>9032365.1799999997</c:v>
                </c:pt>
              </c:numCache>
            </c:numRef>
          </c:val>
          <c:smooth val="0"/>
          <c:extLst>
            <c:ext xmlns:c16="http://schemas.microsoft.com/office/drawing/2014/chart" uri="{C3380CC4-5D6E-409C-BE32-E72D297353CC}">
              <c16:uniqueId val="{00000001-95C1-49F8-9829-395B83F59154}"/>
            </c:ext>
          </c:extLst>
        </c:ser>
        <c:dLbls>
          <c:showLegendKey val="0"/>
          <c:showVal val="0"/>
          <c:showCatName val="0"/>
          <c:showSerName val="0"/>
          <c:showPercent val="0"/>
          <c:showBubbleSize val="0"/>
        </c:dLbls>
        <c:smooth val="0"/>
        <c:axId val="1668055199"/>
        <c:axId val="1668056863"/>
      </c:lineChart>
      <c:catAx>
        <c:axId val="16680551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668056863"/>
        <c:crosses val="autoZero"/>
        <c:auto val="1"/>
        <c:lblAlgn val="ctr"/>
        <c:lblOffset val="100"/>
        <c:noMultiLvlLbl val="0"/>
      </c:catAx>
      <c:valAx>
        <c:axId val="1668056863"/>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16680551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legend>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5.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0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550F3B-CD3F-4822-AF6A-F26F1DF53781}" type="doc">
      <dgm:prSet loTypeId="urn:microsoft.com/office/officeart/2005/8/layout/hProcess11" loCatId="process" qsTypeId="urn:microsoft.com/office/officeart/2005/8/quickstyle/simple1" qsCatId="simple" csTypeId="urn:microsoft.com/office/officeart/2005/8/colors/accent1_2" csCatId="accent1" phldr="1"/>
      <dgm:spPr/>
    </dgm:pt>
    <dgm:pt modelId="{E10EF5EE-B17B-43A4-8AFD-2731A5FF8CAE}">
      <dgm:prSet phldrT="[Tekst]" custT="1"/>
      <dgm:spPr/>
      <dgm:t>
        <a:bodyPr/>
        <a:lstStyle/>
        <a:p>
          <a:r>
            <a:rPr lang="nl-BE" sz="1400" dirty="0"/>
            <a:t>JAN </a:t>
          </a:r>
          <a:r>
            <a:rPr lang="nl-BE" sz="1400" dirty="0" err="1"/>
            <a:t>Bomenaan</a:t>
          </a:r>
          <a:r>
            <a:rPr lang="nl-BE" sz="1400" dirty="0"/>
            <a:t>-plantacties</a:t>
          </a:r>
        </a:p>
      </dgm:t>
    </dgm:pt>
    <dgm:pt modelId="{41D9F333-FED7-40EA-A9A5-9D7F09500C9E}" type="parTrans" cxnId="{5FAF5B46-C182-4590-B012-03C8DB780D9F}">
      <dgm:prSet/>
      <dgm:spPr/>
      <dgm:t>
        <a:bodyPr/>
        <a:lstStyle/>
        <a:p>
          <a:endParaRPr lang="nl-BE"/>
        </a:p>
      </dgm:t>
    </dgm:pt>
    <dgm:pt modelId="{823F7B60-67D8-4AB0-AD7F-D5C2A91D44C0}" type="sibTrans" cxnId="{5FAF5B46-C182-4590-B012-03C8DB780D9F}">
      <dgm:prSet/>
      <dgm:spPr/>
      <dgm:t>
        <a:bodyPr/>
        <a:lstStyle/>
        <a:p>
          <a:endParaRPr lang="nl-BE"/>
        </a:p>
      </dgm:t>
    </dgm:pt>
    <dgm:pt modelId="{CA4E7776-192D-4720-9F52-E5CB77CC87DE}">
      <dgm:prSet phldrT="[Tekst]" custT="1"/>
      <dgm:spPr/>
      <dgm:t>
        <a:bodyPr/>
        <a:lstStyle/>
        <a:p>
          <a:r>
            <a:rPr lang="nl-BE" sz="1400" dirty="0"/>
            <a:t>FEB </a:t>
          </a:r>
        </a:p>
        <a:p>
          <a:r>
            <a:rPr lang="nl-BE" sz="1400" dirty="0"/>
            <a:t>Registratie sterrenkind-</a:t>
          </a:r>
          <a:r>
            <a:rPr lang="nl-BE" sz="1400" dirty="0" err="1"/>
            <a:t>jes</a:t>
          </a:r>
          <a:r>
            <a:rPr lang="nl-BE" sz="1400" dirty="0"/>
            <a:t> mogelijk</a:t>
          </a:r>
        </a:p>
      </dgm:t>
    </dgm:pt>
    <dgm:pt modelId="{8E34B9AB-B908-47D8-825E-31E73711D071}" type="parTrans" cxnId="{BE0588CF-C93C-4025-8354-0E69B8791D37}">
      <dgm:prSet/>
      <dgm:spPr/>
      <dgm:t>
        <a:bodyPr/>
        <a:lstStyle/>
        <a:p>
          <a:endParaRPr lang="nl-BE"/>
        </a:p>
      </dgm:t>
    </dgm:pt>
    <dgm:pt modelId="{0AD11147-DA9D-428F-A4D5-26468ABDD052}" type="sibTrans" cxnId="{BE0588CF-C93C-4025-8354-0E69B8791D37}">
      <dgm:prSet/>
      <dgm:spPr/>
      <dgm:t>
        <a:bodyPr/>
        <a:lstStyle/>
        <a:p>
          <a:endParaRPr lang="nl-BE"/>
        </a:p>
      </dgm:t>
    </dgm:pt>
    <dgm:pt modelId="{5BF989D4-7354-4FE5-A833-BD4FE41E5333}">
      <dgm:prSet phldrT="[Tekst]" custT="1"/>
      <dgm:spPr/>
      <dgm:t>
        <a:bodyPr/>
        <a:lstStyle/>
        <a:p>
          <a:r>
            <a:rPr lang="nl-BE" sz="1400" dirty="0"/>
            <a:t>APRIL </a:t>
          </a:r>
          <a:r>
            <a:rPr lang="nl-NL" sz="1400" dirty="0" err="1"/>
            <a:t>Flexbus</a:t>
          </a:r>
          <a:r>
            <a:rPr lang="nl-NL" sz="1400" dirty="0"/>
            <a:t> zorgt voor verkeer op maat</a:t>
          </a:r>
          <a:endParaRPr lang="nl-BE" sz="1400" dirty="0"/>
        </a:p>
      </dgm:t>
    </dgm:pt>
    <dgm:pt modelId="{C3F078C0-22C3-460C-9B03-9FBD5AC112B9}" type="parTrans" cxnId="{82052CA9-0CEC-47D5-9537-1BAAFECED9ED}">
      <dgm:prSet/>
      <dgm:spPr/>
      <dgm:t>
        <a:bodyPr/>
        <a:lstStyle/>
        <a:p>
          <a:endParaRPr lang="nl-BE"/>
        </a:p>
      </dgm:t>
    </dgm:pt>
    <dgm:pt modelId="{A224E2E8-C02F-4BDD-89E8-D476D0A7BE4E}" type="sibTrans" cxnId="{82052CA9-0CEC-47D5-9537-1BAAFECED9ED}">
      <dgm:prSet/>
      <dgm:spPr/>
      <dgm:t>
        <a:bodyPr/>
        <a:lstStyle/>
        <a:p>
          <a:endParaRPr lang="nl-BE"/>
        </a:p>
      </dgm:t>
    </dgm:pt>
    <dgm:pt modelId="{4B9AB73D-B497-442F-9336-EAC55D0296E9}">
      <dgm:prSet phldrT="[Tekst]" custT="1"/>
      <dgm:spPr/>
      <dgm:t>
        <a:bodyPr/>
        <a:lstStyle/>
        <a:p>
          <a:r>
            <a:rPr lang="nl-BE" sz="1400" dirty="0"/>
            <a:t>MEI</a:t>
          </a:r>
        </a:p>
        <a:p>
          <a:r>
            <a:rPr lang="nl-BE" sz="1400" dirty="0"/>
            <a:t>Urban </a:t>
          </a:r>
          <a:r>
            <a:rPr lang="nl-BE" sz="1400" dirty="0" err="1"/>
            <a:t>day</a:t>
          </a:r>
          <a:r>
            <a:rPr lang="nl-BE" sz="1400" dirty="0"/>
            <a:t>/Family-</a:t>
          </a:r>
          <a:r>
            <a:rPr lang="nl-BE" sz="1400" dirty="0" err="1"/>
            <a:t>fun</a:t>
          </a:r>
          <a:r>
            <a:rPr lang="nl-BE" sz="1400" dirty="0"/>
            <a:t>-dag/Roefel/KRANK festival</a:t>
          </a:r>
        </a:p>
      </dgm:t>
    </dgm:pt>
    <dgm:pt modelId="{65D812E5-3B6F-4AEE-9585-291185AE9FEE}" type="parTrans" cxnId="{8D9F2A57-AE6B-476D-9AF1-AEA213426666}">
      <dgm:prSet/>
      <dgm:spPr/>
      <dgm:t>
        <a:bodyPr/>
        <a:lstStyle/>
        <a:p>
          <a:endParaRPr lang="nl-BE"/>
        </a:p>
      </dgm:t>
    </dgm:pt>
    <dgm:pt modelId="{C27A0D67-A745-4FDB-BA72-23DD5315220C}" type="sibTrans" cxnId="{8D9F2A57-AE6B-476D-9AF1-AEA213426666}">
      <dgm:prSet/>
      <dgm:spPr/>
      <dgm:t>
        <a:bodyPr/>
        <a:lstStyle/>
        <a:p>
          <a:endParaRPr lang="nl-BE"/>
        </a:p>
      </dgm:t>
    </dgm:pt>
    <dgm:pt modelId="{7333CB64-25AA-457A-AADD-D6DF8500B646}">
      <dgm:prSet phldrT="[Tekst]" custT="1"/>
      <dgm:spPr/>
      <dgm:t>
        <a:bodyPr/>
        <a:lstStyle/>
        <a:p>
          <a:r>
            <a:rPr lang="nl-BE" sz="1400" dirty="0"/>
            <a:t>JUNI </a:t>
          </a:r>
          <a:r>
            <a:rPr lang="nl-NL" sz="1400" dirty="0"/>
            <a:t>Chocolade asperge is nieuw streekproduct / Open bib</a:t>
          </a:r>
          <a:endParaRPr lang="nl-BE" sz="1400" dirty="0"/>
        </a:p>
      </dgm:t>
    </dgm:pt>
    <dgm:pt modelId="{C4C204AB-25CE-4E2A-AF0E-0389E2A276DB}" type="parTrans" cxnId="{1D9B3800-0B46-4874-807C-7C8334EDE4D5}">
      <dgm:prSet/>
      <dgm:spPr/>
      <dgm:t>
        <a:bodyPr/>
        <a:lstStyle/>
        <a:p>
          <a:endParaRPr lang="nl-BE"/>
        </a:p>
      </dgm:t>
    </dgm:pt>
    <dgm:pt modelId="{A6052FFE-7563-4837-8FD7-C8799EDDE78E}" type="sibTrans" cxnId="{1D9B3800-0B46-4874-807C-7C8334EDE4D5}">
      <dgm:prSet/>
      <dgm:spPr/>
      <dgm:t>
        <a:bodyPr/>
        <a:lstStyle/>
        <a:p>
          <a:endParaRPr lang="nl-BE"/>
        </a:p>
      </dgm:t>
    </dgm:pt>
    <dgm:pt modelId="{CD554471-FA69-469A-9515-22430A859331}">
      <dgm:prSet phldrT="[Tekst]" custT="1"/>
      <dgm:spPr/>
      <dgm:t>
        <a:bodyPr/>
        <a:lstStyle/>
        <a:p>
          <a:r>
            <a:rPr lang="nl-BE" sz="1400" dirty="0"/>
            <a:t>MAART Naamsverandering Sport &amp; Recreatiecentrum </a:t>
          </a:r>
          <a:r>
            <a:rPr lang="nl-BE" sz="1400" dirty="0" err="1"/>
            <a:t>Adler</a:t>
          </a:r>
          <a:endParaRPr lang="nl-BE" sz="1400" dirty="0"/>
        </a:p>
      </dgm:t>
    </dgm:pt>
    <dgm:pt modelId="{CE9DD92C-71E3-4CC7-AD3C-90E9ED992FFB}" type="parTrans" cxnId="{FD71477E-5E2B-4F29-AE9E-61AA64BA20D4}">
      <dgm:prSet/>
      <dgm:spPr/>
      <dgm:t>
        <a:bodyPr/>
        <a:lstStyle/>
        <a:p>
          <a:endParaRPr lang="nl-BE"/>
        </a:p>
      </dgm:t>
    </dgm:pt>
    <dgm:pt modelId="{74BA9B5D-E786-4954-9F8A-4006393D3027}" type="sibTrans" cxnId="{FD71477E-5E2B-4F29-AE9E-61AA64BA20D4}">
      <dgm:prSet/>
      <dgm:spPr/>
      <dgm:t>
        <a:bodyPr/>
        <a:lstStyle/>
        <a:p>
          <a:endParaRPr lang="nl-BE"/>
        </a:p>
      </dgm:t>
    </dgm:pt>
    <dgm:pt modelId="{2209550F-8B13-4D65-851A-DD1AB2E4FBFF}" type="pres">
      <dgm:prSet presAssocID="{16550F3B-CD3F-4822-AF6A-F26F1DF53781}" presName="Name0" presStyleCnt="0">
        <dgm:presLayoutVars>
          <dgm:dir/>
          <dgm:resizeHandles val="exact"/>
        </dgm:presLayoutVars>
      </dgm:prSet>
      <dgm:spPr/>
    </dgm:pt>
    <dgm:pt modelId="{E7BDDBA6-4162-4B1F-A36A-5B8C867C4834}" type="pres">
      <dgm:prSet presAssocID="{16550F3B-CD3F-4822-AF6A-F26F1DF53781}" presName="arrow" presStyleLbl="bgShp" presStyleIdx="0" presStyleCnt="1"/>
      <dgm:spPr/>
    </dgm:pt>
    <dgm:pt modelId="{2EDB1500-51CF-45CC-A3E9-7F563C37A0D1}" type="pres">
      <dgm:prSet presAssocID="{16550F3B-CD3F-4822-AF6A-F26F1DF53781}" presName="points" presStyleCnt="0"/>
      <dgm:spPr/>
    </dgm:pt>
    <dgm:pt modelId="{6F8A6C89-0D43-4B93-8388-7A4DDCFF98E0}" type="pres">
      <dgm:prSet presAssocID="{E10EF5EE-B17B-43A4-8AFD-2731A5FF8CAE}" presName="compositeA" presStyleCnt="0"/>
      <dgm:spPr/>
    </dgm:pt>
    <dgm:pt modelId="{4A4733F2-F566-4AD1-8C12-6891861A3A87}" type="pres">
      <dgm:prSet presAssocID="{E10EF5EE-B17B-43A4-8AFD-2731A5FF8CAE}" presName="textA" presStyleLbl="revTx" presStyleIdx="0" presStyleCnt="6">
        <dgm:presLayoutVars>
          <dgm:bulletEnabled val="1"/>
        </dgm:presLayoutVars>
      </dgm:prSet>
      <dgm:spPr/>
    </dgm:pt>
    <dgm:pt modelId="{24B93C3D-CAF3-49ED-9CCD-C501BF105D4C}" type="pres">
      <dgm:prSet presAssocID="{E10EF5EE-B17B-43A4-8AFD-2731A5FF8CAE}" presName="circleA" presStyleLbl="node1" presStyleIdx="0" presStyleCnt="6"/>
      <dgm:spPr/>
    </dgm:pt>
    <dgm:pt modelId="{3DB132AD-2C5C-46F3-B1C0-87DBF66FC46A}" type="pres">
      <dgm:prSet presAssocID="{E10EF5EE-B17B-43A4-8AFD-2731A5FF8CAE}" presName="spaceA" presStyleCnt="0"/>
      <dgm:spPr/>
    </dgm:pt>
    <dgm:pt modelId="{5ECE06A0-3E66-417A-87AF-6E4CCCDC4C43}" type="pres">
      <dgm:prSet presAssocID="{823F7B60-67D8-4AB0-AD7F-D5C2A91D44C0}" presName="space" presStyleCnt="0"/>
      <dgm:spPr/>
    </dgm:pt>
    <dgm:pt modelId="{610AEB47-1A8B-4A59-97FD-B733315EB032}" type="pres">
      <dgm:prSet presAssocID="{CA4E7776-192D-4720-9F52-E5CB77CC87DE}" presName="compositeB" presStyleCnt="0"/>
      <dgm:spPr/>
    </dgm:pt>
    <dgm:pt modelId="{7ED85E4A-B808-41F3-BD1B-F7946BDAF5AF}" type="pres">
      <dgm:prSet presAssocID="{CA4E7776-192D-4720-9F52-E5CB77CC87DE}" presName="textB" presStyleLbl="revTx" presStyleIdx="1" presStyleCnt="6">
        <dgm:presLayoutVars>
          <dgm:bulletEnabled val="1"/>
        </dgm:presLayoutVars>
      </dgm:prSet>
      <dgm:spPr/>
    </dgm:pt>
    <dgm:pt modelId="{6104A202-01A7-4966-8578-1A952D9D3A4D}" type="pres">
      <dgm:prSet presAssocID="{CA4E7776-192D-4720-9F52-E5CB77CC87DE}" presName="circleB" presStyleLbl="node1" presStyleIdx="1" presStyleCnt="6"/>
      <dgm:spPr/>
    </dgm:pt>
    <dgm:pt modelId="{D97613EB-AB8F-452C-8D0C-00D33B167350}" type="pres">
      <dgm:prSet presAssocID="{CA4E7776-192D-4720-9F52-E5CB77CC87DE}" presName="spaceB" presStyleCnt="0"/>
      <dgm:spPr/>
    </dgm:pt>
    <dgm:pt modelId="{60AAC791-3812-4D37-9729-58DF4A6E40C3}" type="pres">
      <dgm:prSet presAssocID="{0AD11147-DA9D-428F-A4D5-26468ABDD052}" presName="space" presStyleCnt="0"/>
      <dgm:spPr/>
    </dgm:pt>
    <dgm:pt modelId="{C2E46AC7-432F-4322-AD8D-9DE19D3CEA0D}" type="pres">
      <dgm:prSet presAssocID="{CD554471-FA69-469A-9515-22430A859331}" presName="compositeA" presStyleCnt="0"/>
      <dgm:spPr/>
    </dgm:pt>
    <dgm:pt modelId="{10673073-8A2E-402C-8E03-0A3A26906FE7}" type="pres">
      <dgm:prSet presAssocID="{CD554471-FA69-469A-9515-22430A859331}" presName="textA" presStyleLbl="revTx" presStyleIdx="2" presStyleCnt="6" custScaleX="160322">
        <dgm:presLayoutVars>
          <dgm:bulletEnabled val="1"/>
        </dgm:presLayoutVars>
      </dgm:prSet>
      <dgm:spPr/>
    </dgm:pt>
    <dgm:pt modelId="{A4CAA7CF-BD7B-459E-87E2-6C913D411328}" type="pres">
      <dgm:prSet presAssocID="{CD554471-FA69-469A-9515-22430A859331}" presName="circleA" presStyleLbl="node1" presStyleIdx="2" presStyleCnt="6"/>
      <dgm:spPr/>
    </dgm:pt>
    <dgm:pt modelId="{5748E3F0-3B94-467F-A99E-DD39224A41D6}" type="pres">
      <dgm:prSet presAssocID="{CD554471-FA69-469A-9515-22430A859331}" presName="spaceA" presStyleCnt="0"/>
      <dgm:spPr/>
    </dgm:pt>
    <dgm:pt modelId="{25A2306A-B9E4-422C-803E-4A2C2D2D5774}" type="pres">
      <dgm:prSet presAssocID="{74BA9B5D-E786-4954-9F8A-4006393D3027}" presName="space" presStyleCnt="0"/>
      <dgm:spPr/>
    </dgm:pt>
    <dgm:pt modelId="{DAB6BD5C-BAD2-441B-9926-6764200A8A8B}" type="pres">
      <dgm:prSet presAssocID="{5BF989D4-7354-4FE5-A833-BD4FE41E5333}" presName="compositeB" presStyleCnt="0"/>
      <dgm:spPr/>
    </dgm:pt>
    <dgm:pt modelId="{E595C3C3-1E2D-467B-A716-39D9095F8AB5}" type="pres">
      <dgm:prSet presAssocID="{5BF989D4-7354-4FE5-A833-BD4FE41E5333}" presName="textB" presStyleLbl="revTx" presStyleIdx="3" presStyleCnt="6">
        <dgm:presLayoutVars>
          <dgm:bulletEnabled val="1"/>
        </dgm:presLayoutVars>
      </dgm:prSet>
      <dgm:spPr/>
    </dgm:pt>
    <dgm:pt modelId="{71DB3161-AC46-4268-9988-822A7C00EC00}" type="pres">
      <dgm:prSet presAssocID="{5BF989D4-7354-4FE5-A833-BD4FE41E5333}" presName="circleB" presStyleLbl="node1" presStyleIdx="3" presStyleCnt="6"/>
      <dgm:spPr/>
    </dgm:pt>
    <dgm:pt modelId="{3D9A2992-833E-4A1B-928A-289A74CD19A2}" type="pres">
      <dgm:prSet presAssocID="{5BF989D4-7354-4FE5-A833-BD4FE41E5333}" presName="spaceB" presStyleCnt="0"/>
      <dgm:spPr/>
    </dgm:pt>
    <dgm:pt modelId="{ACBEC606-82BB-4E98-BFFE-0E84CCCA686D}" type="pres">
      <dgm:prSet presAssocID="{A224E2E8-C02F-4BDD-89E8-D476D0A7BE4E}" presName="space" presStyleCnt="0"/>
      <dgm:spPr/>
    </dgm:pt>
    <dgm:pt modelId="{960FDAE0-F6A3-4B48-B28E-314B25037332}" type="pres">
      <dgm:prSet presAssocID="{4B9AB73D-B497-442F-9336-EAC55D0296E9}" presName="compositeA" presStyleCnt="0"/>
      <dgm:spPr/>
    </dgm:pt>
    <dgm:pt modelId="{084F47E8-5CDF-4E71-BC9B-CC3A69904A7C}" type="pres">
      <dgm:prSet presAssocID="{4B9AB73D-B497-442F-9336-EAC55D0296E9}" presName="textA" presStyleLbl="revTx" presStyleIdx="4" presStyleCnt="6">
        <dgm:presLayoutVars>
          <dgm:bulletEnabled val="1"/>
        </dgm:presLayoutVars>
      </dgm:prSet>
      <dgm:spPr/>
    </dgm:pt>
    <dgm:pt modelId="{7993C5D3-0D5B-4681-8BE9-E16D44E55EA0}" type="pres">
      <dgm:prSet presAssocID="{4B9AB73D-B497-442F-9336-EAC55D0296E9}" presName="circleA" presStyleLbl="node1" presStyleIdx="4" presStyleCnt="6"/>
      <dgm:spPr/>
    </dgm:pt>
    <dgm:pt modelId="{E2BE0564-0161-4157-8E35-96A58654988B}" type="pres">
      <dgm:prSet presAssocID="{4B9AB73D-B497-442F-9336-EAC55D0296E9}" presName="spaceA" presStyleCnt="0"/>
      <dgm:spPr/>
    </dgm:pt>
    <dgm:pt modelId="{679F652E-4557-45AB-AECD-68653CB631E2}" type="pres">
      <dgm:prSet presAssocID="{C27A0D67-A745-4FDB-BA72-23DD5315220C}" presName="space" presStyleCnt="0"/>
      <dgm:spPr/>
    </dgm:pt>
    <dgm:pt modelId="{84888A4E-6AC4-4EDE-999E-6DDF5CA9E61B}" type="pres">
      <dgm:prSet presAssocID="{7333CB64-25AA-457A-AADD-D6DF8500B646}" presName="compositeB" presStyleCnt="0"/>
      <dgm:spPr/>
    </dgm:pt>
    <dgm:pt modelId="{2437F349-7CA1-4A47-843D-E8722257FBCE}" type="pres">
      <dgm:prSet presAssocID="{7333CB64-25AA-457A-AADD-D6DF8500B646}" presName="textB" presStyleLbl="revTx" presStyleIdx="5" presStyleCnt="6" custScaleX="185318">
        <dgm:presLayoutVars>
          <dgm:bulletEnabled val="1"/>
        </dgm:presLayoutVars>
      </dgm:prSet>
      <dgm:spPr/>
    </dgm:pt>
    <dgm:pt modelId="{61AEBDAE-8D96-41F4-8822-66E38FA04656}" type="pres">
      <dgm:prSet presAssocID="{7333CB64-25AA-457A-AADD-D6DF8500B646}" presName="circleB" presStyleLbl="node1" presStyleIdx="5" presStyleCnt="6"/>
      <dgm:spPr/>
    </dgm:pt>
    <dgm:pt modelId="{EDD0B2CB-562D-4FA7-836D-9612038EC17B}" type="pres">
      <dgm:prSet presAssocID="{7333CB64-25AA-457A-AADD-D6DF8500B646}" presName="spaceB" presStyleCnt="0"/>
      <dgm:spPr/>
    </dgm:pt>
  </dgm:ptLst>
  <dgm:cxnLst>
    <dgm:cxn modelId="{1D9B3800-0B46-4874-807C-7C8334EDE4D5}" srcId="{16550F3B-CD3F-4822-AF6A-F26F1DF53781}" destId="{7333CB64-25AA-457A-AADD-D6DF8500B646}" srcOrd="5" destOrd="0" parTransId="{C4C204AB-25CE-4E2A-AF0E-0389E2A276DB}" sibTransId="{A6052FFE-7563-4837-8FD7-C8799EDDE78E}"/>
    <dgm:cxn modelId="{8052FE1D-1104-4353-9EF1-5C8735706A09}" type="presOf" srcId="{7333CB64-25AA-457A-AADD-D6DF8500B646}" destId="{2437F349-7CA1-4A47-843D-E8722257FBCE}" srcOrd="0" destOrd="0" presId="urn:microsoft.com/office/officeart/2005/8/layout/hProcess11"/>
    <dgm:cxn modelId="{E3292A22-A7DA-4DC9-A745-8CBEA6FAC1CF}" type="presOf" srcId="{CD554471-FA69-469A-9515-22430A859331}" destId="{10673073-8A2E-402C-8E03-0A3A26906FE7}" srcOrd="0" destOrd="0" presId="urn:microsoft.com/office/officeart/2005/8/layout/hProcess11"/>
    <dgm:cxn modelId="{5FC53B3D-B9C0-42F6-BD22-7650706FF4FA}" type="presOf" srcId="{E10EF5EE-B17B-43A4-8AFD-2731A5FF8CAE}" destId="{4A4733F2-F566-4AD1-8C12-6891861A3A87}" srcOrd="0" destOrd="0" presId="urn:microsoft.com/office/officeart/2005/8/layout/hProcess11"/>
    <dgm:cxn modelId="{5FAF5B46-C182-4590-B012-03C8DB780D9F}" srcId="{16550F3B-CD3F-4822-AF6A-F26F1DF53781}" destId="{E10EF5EE-B17B-43A4-8AFD-2731A5FF8CAE}" srcOrd="0" destOrd="0" parTransId="{41D9F333-FED7-40EA-A9A5-9D7F09500C9E}" sibTransId="{823F7B60-67D8-4AB0-AD7F-D5C2A91D44C0}"/>
    <dgm:cxn modelId="{4119676E-F24B-4441-9654-2554F2D0FB25}" type="presOf" srcId="{16550F3B-CD3F-4822-AF6A-F26F1DF53781}" destId="{2209550F-8B13-4D65-851A-DD1AB2E4FBFF}" srcOrd="0" destOrd="0" presId="urn:microsoft.com/office/officeart/2005/8/layout/hProcess11"/>
    <dgm:cxn modelId="{8D9F2A57-AE6B-476D-9AF1-AEA213426666}" srcId="{16550F3B-CD3F-4822-AF6A-F26F1DF53781}" destId="{4B9AB73D-B497-442F-9336-EAC55D0296E9}" srcOrd="4" destOrd="0" parTransId="{65D812E5-3B6F-4AEE-9585-291185AE9FEE}" sibTransId="{C27A0D67-A745-4FDB-BA72-23DD5315220C}"/>
    <dgm:cxn modelId="{FD71477E-5E2B-4F29-AE9E-61AA64BA20D4}" srcId="{16550F3B-CD3F-4822-AF6A-F26F1DF53781}" destId="{CD554471-FA69-469A-9515-22430A859331}" srcOrd="2" destOrd="0" parTransId="{CE9DD92C-71E3-4CC7-AD3C-90E9ED992FFB}" sibTransId="{74BA9B5D-E786-4954-9F8A-4006393D3027}"/>
    <dgm:cxn modelId="{3723178D-8789-444B-B216-1D9A42CA5265}" type="presOf" srcId="{5BF989D4-7354-4FE5-A833-BD4FE41E5333}" destId="{E595C3C3-1E2D-467B-A716-39D9095F8AB5}" srcOrd="0" destOrd="0" presId="urn:microsoft.com/office/officeart/2005/8/layout/hProcess11"/>
    <dgm:cxn modelId="{82052CA9-0CEC-47D5-9537-1BAAFECED9ED}" srcId="{16550F3B-CD3F-4822-AF6A-F26F1DF53781}" destId="{5BF989D4-7354-4FE5-A833-BD4FE41E5333}" srcOrd="3" destOrd="0" parTransId="{C3F078C0-22C3-460C-9B03-9FBD5AC112B9}" sibTransId="{A224E2E8-C02F-4BDD-89E8-D476D0A7BE4E}"/>
    <dgm:cxn modelId="{8D5A1DC5-2914-4E0B-A7BA-8EC73EC0E2C0}" type="presOf" srcId="{4B9AB73D-B497-442F-9336-EAC55D0296E9}" destId="{084F47E8-5CDF-4E71-BC9B-CC3A69904A7C}" srcOrd="0" destOrd="0" presId="urn:microsoft.com/office/officeart/2005/8/layout/hProcess11"/>
    <dgm:cxn modelId="{BE0588CF-C93C-4025-8354-0E69B8791D37}" srcId="{16550F3B-CD3F-4822-AF6A-F26F1DF53781}" destId="{CA4E7776-192D-4720-9F52-E5CB77CC87DE}" srcOrd="1" destOrd="0" parTransId="{8E34B9AB-B908-47D8-825E-31E73711D071}" sibTransId="{0AD11147-DA9D-428F-A4D5-26468ABDD052}"/>
    <dgm:cxn modelId="{505BC7FB-615B-4933-9A2B-E065415B39F2}" type="presOf" srcId="{CA4E7776-192D-4720-9F52-E5CB77CC87DE}" destId="{7ED85E4A-B808-41F3-BD1B-F7946BDAF5AF}" srcOrd="0" destOrd="0" presId="urn:microsoft.com/office/officeart/2005/8/layout/hProcess11"/>
    <dgm:cxn modelId="{5C4EE600-C8E2-48A9-9057-5C8DBC0A0A2C}" type="presParOf" srcId="{2209550F-8B13-4D65-851A-DD1AB2E4FBFF}" destId="{E7BDDBA6-4162-4B1F-A36A-5B8C867C4834}" srcOrd="0" destOrd="0" presId="urn:microsoft.com/office/officeart/2005/8/layout/hProcess11"/>
    <dgm:cxn modelId="{8A9E51B7-CF18-456F-BBDF-BDFE2DD1A4BF}" type="presParOf" srcId="{2209550F-8B13-4D65-851A-DD1AB2E4FBFF}" destId="{2EDB1500-51CF-45CC-A3E9-7F563C37A0D1}" srcOrd="1" destOrd="0" presId="urn:microsoft.com/office/officeart/2005/8/layout/hProcess11"/>
    <dgm:cxn modelId="{1D1EE01C-7E6D-4C05-8E5A-A1E713C42E4C}" type="presParOf" srcId="{2EDB1500-51CF-45CC-A3E9-7F563C37A0D1}" destId="{6F8A6C89-0D43-4B93-8388-7A4DDCFF98E0}" srcOrd="0" destOrd="0" presId="urn:microsoft.com/office/officeart/2005/8/layout/hProcess11"/>
    <dgm:cxn modelId="{DF7FF90D-D5A5-42B1-BF13-31C175DC1623}" type="presParOf" srcId="{6F8A6C89-0D43-4B93-8388-7A4DDCFF98E0}" destId="{4A4733F2-F566-4AD1-8C12-6891861A3A87}" srcOrd="0" destOrd="0" presId="urn:microsoft.com/office/officeart/2005/8/layout/hProcess11"/>
    <dgm:cxn modelId="{E8D08B63-5A18-4984-95E2-40EE0A80FBC7}" type="presParOf" srcId="{6F8A6C89-0D43-4B93-8388-7A4DDCFF98E0}" destId="{24B93C3D-CAF3-49ED-9CCD-C501BF105D4C}" srcOrd="1" destOrd="0" presId="urn:microsoft.com/office/officeart/2005/8/layout/hProcess11"/>
    <dgm:cxn modelId="{C5D94AD4-58EF-4F4A-8C58-579A23D5A4EC}" type="presParOf" srcId="{6F8A6C89-0D43-4B93-8388-7A4DDCFF98E0}" destId="{3DB132AD-2C5C-46F3-B1C0-87DBF66FC46A}" srcOrd="2" destOrd="0" presId="urn:microsoft.com/office/officeart/2005/8/layout/hProcess11"/>
    <dgm:cxn modelId="{3C475215-CAA0-4EC1-9F90-72B1630C9A11}" type="presParOf" srcId="{2EDB1500-51CF-45CC-A3E9-7F563C37A0D1}" destId="{5ECE06A0-3E66-417A-87AF-6E4CCCDC4C43}" srcOrd="1" destOrd="0" presId="urn:microsoft.com/office/officeart/2005/8/layout/hProcess11"/>
    <dgm:cxn modelId="{DF16D429-CF8C-40EF-AEF6-1084F960759D}" type="presParOf" srcId="{2EDB1500-51CF-45CC-A3E9-7F563C37A0D1}" destId="{610AEB47-1A8B-4A59-97FD-B733315EB032}" srcOrd="2" destOrd="0" presId="urn:microsoft.com/office/officeart/2005/8/layout/hProcess11"/>
    <dgm:cxn modelId="{BDCC8B3E-D2BE-45AE-9C18-7306B4151BD8}" type="presParOf" srcId="{610AEB47-1A8B-4A59-97FD-B733315EB032}" destId="{7ED85E4A-B808-41F3-BD1B-F7946BDAF5AF}" srcOrd="0" destOrd="0" presId="urn:microsoft.com/office/officeart/2005/8/layout/hProcess11"/>
    <dgm:cxn modelId="{6A54CC7D-7CD5-4230-B661-9FCF31924A31}" type="presParOf" srcId="{610AEB47-1A8B-4A59-97FD-B733315EB032}" destId="{6104A202-01A7-4966-8578-1A952D9D3A4D}" srcOrd="1" destOrd="0" presId="urn:microsoft.com/office/officeart/2005/8/layout/hProcess11"/>
    <dgm:cxn modelId="{CD7A349A-1721-4C59-910A-7EED2A06246C}" type="presParOf" srcId="{610AEB47-1A8B-4A59-97FD-B733315EB032}" destId="{D97613EB-AB8F-452C-8D0C-00D33B167350}" srcOrd="2" destOrd="0" presId="urn:microsoft.com/office/officeart/2005/8/layout/hProcess11"/>
    <dgm:cxn modelId="{E2198056-4B39-4AC6-A709-3373D7174570}" type="presParOf" srcId="{2EDB1500-51CF-45CC-A3E9-7F563C37A0D1}" destId="{60AAC791-3812-4D37-9729-58DF4A6E40C3}" srcOrd="3" destOrd="0" presId="urn:microsoft.com/office/officeart/2005/8/layout/hProcess11"/>
    <dgm:cxn modelId="{90EC2220-47EB-4D7F-9C6C-7380AD19BE7C}" type="presParOf" srcId="{2EDB1500-51CF-45CC-A3E9-7F563C37A0D1}" destId="{C2E46AC7-432F-4322-AD8D-9DE19D3CEA0D}" srcOrd="4" destOrd="0" presId="urn:microsoft.com/office/officeart/2005/8/layout/hProcess11"/>
    <dgm:cxn modelId="{ADB59D89-FAE7-4A42-A037-F3B5B7AD45B4}" type="presParOf" srcId="{C2E46AC7-432F-4322-AD8D-9DE19D3CEA0D}" destId="{10673073-8A2E-402C-8E03-0A3A26906FE7}" srcOrd="0" destOrd="0" presId="urn:microsoft.com/office/officeart/2005/8/layout/hProcess11"/>
    <dgm:cxn modelId="{45043BD5-CE7B-48F3-ABC2-A1F6F298B9B2}" type="presParOf" srcId="{C2E46AC7-432F-4322-AD8D-9DE19D3CEA0D}" destId="{A4CAA7CF-BD7B-459E-87E2-6C913D411328}" srcOrd="1" destOrd="0" presId="urn:microsoft.com/office/officeart/2005/8/layout/hProcess11"/>
    <dgm:cxn modelId="{BB5E8747-6480-441A-B4ED-330C38C9AF56}" type="presParOf" srcId="{C2E46AC7-432F-4322-AD8D-9DE19D3CEA0D}" destId="{5748E3F0-3B94-467F-A99E-DD39224A41D6}" srcOrd="2" destOrd="0" presId="urn:microsoft.com/office/officeart/2005/8/layout/hProcess11"/>
    <dgm:cxn modelId="{F362E1B6-AB53-415E-BF64-639C0FEE1D9B}" type="presParOf" srcId="{2EDB1500-51CF-45CC-A3E9-7F563C37A0D1}" destId="{25A2306A-B9E4-422C-803E-4A2C2D2D5774}" srcOrd="5" destOrd="0" presId="urn:microsoft.com/office/officeart/2005/8/layout/hProcess11"/>
    <dgm:cxn modelId="{B0AA51C1-B2E1-428A-8945-5C6C220056BE}" type="presParOf" srcId="{2EDB1500-51CF-45CC-A3E9-7F563C37A0D1}" destId="{DAB6BD5C-BAD2-441B-9926-6764200A8A8B}" srcOrd="6" destOrd="0" presId="urn:microsoft.com/office/officeart/2005/8/layout/hProcess11"/>
    <dgm:cxn modelId="{D215811C-387A-4D74-BAD4-81ACEDD3749A}" type="presParOf" srcId="{DAB6BD5C-BAD2-441B-9926-6764200A8A8B}" destId="{E595C3C3-1E2D-467B-A716-39D9095F8AB5}" srcOrd="0" destOrd="0" presId="urn:microsoft.com/office/officeart/2005/8/layout/hProcess11"/>
    <dgm:cxn modelId="{F737D7A1-3C05-433B-95D2-8CF8C50CC725}" type="presParOf" srcId="{DAB6BD5C-BAD2-441B-9926-6764200A8A8B}" destId="{71DB3161-AC46-4268-9988-822A7C00EC00}" srcOrd="1" destOrd="0" presId="urn:microsoft.com/office/officeart/2005/8/layout/hProcess11"/>
    <dgm:cxn modelId="{4709A657-4E75-4A98-8817-F150EE247E62}" type="presParOf" srcId="{DAB6BD5C-BAD2-441B-9926-6764200A8A8B}" destId="{3D9A2992-833E-4A1B-928A-289A74CD19A2}" srcOrd="2" destOrd="0" presId="urn:microsoft.com/office/officeart/2005/8/layout/hProcess11"/>
    <dgm:cxn modelId="{825D8A39-296C-49A5-B405-16B4ABFF6EC1}" type="presParOf" srcId="{2EDB1500-51CF-45CC-A3E9-7F563C37A0D1}" destId="{ACBEC606-82BB-4E98-BFFE-0E84CCCA686D}" srcOrd="7" destOrd="0" presId="urn:microsoft.com/office/officeart/2005/8/layout/hProcess11"/>
    <dgm:cxn modelId="{B2A22609-F8D7-46DD-8616-8D3F23F4BC04}" type="presParOf" srcId="{2EDB1500-51CF-45CC-A3E9-7F563C37A0D1}" destId="{960FDAE0-F6A3-4B48-B28E-314B25037332}" srcOrd="8" destOrd="0" presId="urn:microsoft.com/office/officeart/2005/8/layout/hProcess11"/>
    <dgm:cxn modelId="{3B051307-170A-40AE-AB76-AA5559631236}" type="presParOf" srcId="{960FDAE0-F6A3-4B48-B28E-314B25037332}" destId="{084F47E8-5CDF-4E71-BC9B-CC3A69904A7C}" srcOrd="0" destOrd="0" presId="urn:microsoft.com/office/officeart/2005/8/layout/hProcess11"/>
    <dgm:cxn modelId="{B6005506-BCA7-436C-9526-F3828398FEF2}" type="presParOf" srcId="{960FDAE0-F6A3-4B48-B28E-314B25037332}" destId="{7993C5D3-0D5B-4681-8BE9-E16D44E55EA0}" srcOrd="1" destOrd="0" presId="urn:microsoft.com/office/officeart/2005/8/layout/hProcess11"/>
    <dgm:cxn modelId="{F7DD8DBD-A565-4D29-91A7-05E53F9283C4}" type="presParOf" srcId="{960FDAE0-F6A3-4B48-B28E-314B25037332}" destId="{E2BE0564-0161-4157-8E35-96A58654988B}" srcOrd="2" destOrd="0" presId="urn:microsoft.com/office/officeart/2005/8/layout/hProcess11"/>
    <dgm:cxn modelId="{B797B61D-B783-4C4A-A7F4-59B45B750356}" type="presParOf" srcId="{2EDB1500-51CF-45CC-A3E9-7F563C37A0D1}" destId="{679F652E-4557-45AB-AECD-68653CB631E2}" srcOrd="9" destOrd="0" presId="urn:microsoft.com/office/officeart/2005/8/layout/hProcess11"/>
    <dgm:cxn modelId="{4765A69B-660D-4803-914D-34778C115968}" type="presParOf" srcId="{2EDB1500-51CF-45CC-A3E9-7F563C37A0D1}" destId="{84888A4E-6AC4-4EDE-999E-6DDF5CA9E61B}" srcOrd="10" destOrd="0" presId="urn:microsoft.com/office/officeart/2005/8/layout/hProcess11"/>
    <dgm:cxn modelId="{3ED161D3-FB45-40F5-AFAD-D87158B6F986}" type="presParOf" srcId="{84888A4E-6AC4-4EDE-999E-6DDF5CA9E61B}" destId="{2437F349-7CA1-4A47-843D-E8722257FBCE}" srcOrd="0" destOrd="0" presId="urn:microsoft.com/office/officeart/2005/8/layout/hProcess11"/>
    <dgm:cxn modelId="{82309C23-1836-4DB5-BC04-5BD11488C4E6}" type="presParOf" srcId="{84888A4E-6AC4-4EDE-999E-6DDF5CA9E61B}" destId="{61AEBDAE-8D96-41F4-8822-66E38FA04656}" srcOrd="1" destOrd="0" presId="urn:microsoft.com/office/officeart/2005/8/layout/hProcess11"/>
    <dgm:cxn modelId="{82082F31-0BCE-4FA0-9614-E05E696ACDB7}" type="presParOf" srcId="{84888A4E-6AC4-4EDE-999E-6DDF5CA9E61B}" destId="{EDD0B2CB-562D-4FA7-836D-9612038EC17B}"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550F3B-CD3F-4822-AF6A-F26F1DF53781}" type="doc">
      <dgm:prSet loTypeId="urn:microsoft.com/office/officeart/2005/8/layout/hProcess11" loCatId="process" qsTypeId="urn:microsoft.com/office/officeart/2005/8/quickstyle/simple1" qsCatId="simple" csTypeId="urn:microsoft.com/office/officeart/2005/8/colors/accent1_2" csCatId="accent1" phldr="1"/>
      <dgm:spPr/>
    </dgm:pt>
    <dgm:pt modelId="{893ABFA1-679C-4522-9530-E85A40C6DFAF}">
      <dgm:prSet phldrT="[Tekst]" custT="1"/>
      <dgm:spPr/>
      <dgm:t>
        <a:bodyPr/>
        <a:lstStyle/>
        <a:p>
          <a:r>
            <a:rPr lang="nl-BE" sz="1400" dirty="0"/>
            <a:t>SEP Feestelijke opening nieuwe sportkeet</a:t>
          </a:r>
        </a:p>
      </dgm:t>
    </dgm:pt>
    <dgm:pt modelId="{32EDF28E-D8C5-48D0-9A88-02CE8B8C3FEA}" type="parTrans" cxnId="{2BB6BE30-4C3B-471B-8385-83D0A082EFC0}">
      <dgm:prSet/>
      <dgm:spPr/>
      <dgm:t>
        <a:bodyPr/>
        <a:lstStyle/>
        <a:p>
          <a:endParaRPr lang="nl-BE"/>
        </a:p>
      </dgm:t>
    </dgm:pt>
    <dgm:pt modelId="{DC80BB8E-9B60-410C-9216-BD67854FAFD2}" type="sibTrans" cxnId="{2BB6BE30-4C3B-471B-8385-83D0A082EFC0}">
      <dgm:prSet/>
      <dgm:spPr/>
      <dgm:t>
        <a:bodyPr/>
        <a:lstStyle/>
        <a:p>
          <a:endParaRPr lang="nl-BE"/>
        </a:p>
      </dgm:t>
    </dgm:pt>
    <dgm:pt modelId="{67C6BF27-47B0-42DC-94C4-ABD31DBB1893}">
      <dgm:prSet phldrT="[Tekst]" custT="1"/>
      <dgm:spPr/>
      <dgm:t>
        <a:bodyPr/>
        <a:lstStyle/>
        <a:p>
          <a:r>
            <a:rPr lang="nl-BE" sz="1400" dirty="0"/>
            <a:t>DEC </a:t>
          </a:r>
        </a:p>
        <a:p>
          <a:r>
            <a:rPr lang="nl-NL" sz="1400" dirty="0"/>
            <a:t>Bonheiden eert dichter Mark Van </a:t>
          </a:r>
          <a:r>
            <a:rPr lang="nl-NL" sz="1400" dirty="0" err="1"/>
            <a:t>Tongele</a:t>
          </a:r>
          <a:endParaRPr lang="nl-BE" sz="1400" dirty="0"/>
        </a:p>
      </dgm:t>
    </dgm:pt>
    <dgm:pt modelId="{2637F052-822E-4CF6-9F24-77F281126889}" type="parTrans" cxnId="{36721F3A-D950-4933-9851-7DB78F47874B}">
      <dgm:prSet/>
      <dgm:spPr/>
      <dgm:t>
        <a:bodyPr/>
        <a:lstStyle/>
        <a:p>
          <a:endParaRPr lang="nl-BE"/>
        </a:p>
      </dgm:t>
    </dgm:pt>
    <dgm:pt modelId="{7EDF00F1-DCE3-4889-BE9B-F6612379CC7B}" type="sibTrans" cxnId="{36721F3A-D950-4933-9851-7DB78F47874B}">
      <dgm:prSet/>
      <dgm:spPr/>
      <dgm:t>
        <a:bodyPr/>
        <a:lstStyle/>
        <a:p>
          <a:endParaRPr lang="nl-BE"/>
        </a:p>
      </dgm:t>
    </dgm:pt>
    <dgm:pt modelId="{AAB1F5EF-80F7-4E2B-B18F-8EA59E73BDC9}">
      <dgm:prSet phldrT="[Tekst]" custT="1"/>
      <dgm:spPr/>
      <dgm:t>
        <a:bodyPr/>
        <a:lstStyle/>
        <a:p>
          <a:r>
            <a:rPr lang="nl-BE" sz="1400" dirty="0"/>
            <a:t>OKT Vernieuwingen bib</a:t>
          </a:r>
        </a:p>
      </dgm:t>
    </dgm:pt>
    <dgm:pt modelId="{794A2808-BDF4-4B77-8DBA-025EAE3647F0}" type="parTrans" cxnId="{62810D8E-CAF5-4B2A-97C1-A88A83DE3937}">
      <dgm:prSet/>
      <dgm:spPr/>
      <dgm:t>
        <a:bodyPr/>
        <a:lstStyle/>
        <a:p>
          <a:endParaRPr lang="nl-BE"/>
        </a:p>
      </dgm:t>
    </dgm:pt>
    <dgm:pt modelId="{1B718663-00FF-432B-A35E-CDF69157A98C}" type="sibTrans" cxnId="{62810D8E-CAF5-4B2A-97C1-A88A83DE3937}">
      <dgm:prSet/>
      <dgm:spPr/>
      <dgm:t>
        <a:bodyPr/>
        <a:lstStyle/>
        <a:p>
          <a:endParaRPr lang="nl-BE"/>
        </a:p>
      </dgm:t>
    </dgm:pt>
    <dgm:pt modelId="{5CD10873-95A3-4F3C-906F-8D9BD8A99CCE}">
      <dgm:prSet phldrT="[Tekst]" custT="1"/>
      <dgm:spPr/>
      <dgm:t>
        <a:bodyPr/>
        <a:lstStyle/>
        <a:p>
          <a:r>
            <a:rPr lang="nl-BE" sz="1400" dirty="0"/>
            <a:t>DEC</a:t>
          </a:r>
        </a:p>
        <a:p>
          <a:r>
            <a:rPr lang="nl-BE" sz="1400" dirty="0" err="1"/>
            <a:t>Eindejaarsactie</a:t>
          </a:r>
          <a:r>
            <a:rPr lang="nl-BE" sz="1400" dirty="0"/>
            <a:t> handelaars</a:t>
          </a:r>
        </a:p>
      </dgm:t>
    </dgm:pt>
    <dgm:pt modelId="{3B8F9020-5D0A-4970-AD4A-CC9C50BD7DBE}" type="parTrans" cxnId="{D4A3E163-BE34-4711-B205-062306E3A1EC}">
      <dgm:prSet/>
      <dgm:spPr/>
      <dgm:t>
        <a:bodyPr/>
        <a:lstStyle/>
        <a:p>
          <a:endParaRPr lang="nl-BE"/>
        </a:p>
      </dgm:t>
    </dgm:pt>
    <dgm:pt modelId="{5BD19FCA-B8E4-4DEB-8740-E6F37EC3E539}" type="sibTrans" cxnId="{D4A3E163-BE34-4711-B205-062306E3A1EC}">
      <dgm:prSet/>
      <dgm:spPr/>
      <dgm:t>
        <a:bodyPr/>
        <a:lstStyle/>
        <a:p>
          <a:endParaRPr lang="nl-BE"/>
        </a:p>
      </dgm:t>
    </dgm:pt>
    <dgm:pt modelId="{950AFC8D-A4AD-4577-8809-917477436CB8}">
      <dgm:prSet phldrT="[Tekst]" custT="1"/>
      <dgm:spPr/>
      <dgm:t>
        <a:bodyPr/>
        <a:lstStyle/>
        <a:p>
          <a:r>
            <a:rPr lang="nl-BE" sz="1400" dirty="0"/>
            <a:t>AUG Nieuwe peddelaanleg-plaats</a:t>
          </a:r>
        </a:p>
      </dgm:t>
    </dgm:pt>
    <dgm:pt modelId="{EB43527E-8BA1-495D-BCE5-018C20307E66}" type="parTrans" cxnId="{FFE0BC65-38D7-4FED-99E2-D908B74DEACF}">
      <dgm:prSet/>
      <dgm:spPr/>
      <dgm:t>
        <a:bodyPr/>
        <a:lstStyle/>
        <a:p>
          <a:endParaRPr lang="nl-BE"/>
        </a:p>
      </dgm:t>
    </dgm:pt>
    <dgm:pt modelId="{51B236B9-388A-4DEE-9181-9F7BFA45347A}" type="sibTrans" cxnId="{FFE0BC65-38D7-4FED-99E2-D908B74DEACF}">
      <dgm:prSet/>
      <dgm:spPr/>
      <dgm:t>
        <a:bodyPr/>
        <a:lstStyle/>
        <a:p>
          <a:endParaRPr lang="nl-BE"/>
        </a:p>
      </dgm:t>
    </dgm:pt>
    <dgm:pt modelId="{2209550F-8B13-4D65-851A-DD1AB2E4FBFF}" type="pres">
      <dgm:prSet presAssocID="{16550F3B-CD3F-4822-AF6A-F26F1DF53781}" presName="Name0" presStyleCnt="0">
        <dgm:presLayoutVars>
          <dgm:dir/>
          <dgm:resizeHandles val="exact"/>
        </dgm:presLayoutVars>
      </dgm:prSet>
      <dgm:spPr/>
    </dgm:pt>
    <dgm:pt modelId="{E7BDDBA6-4162-4B1F-A36A-5B8C867C4834}" type="pres">
      <dgm:prSet presAssocID="{16550F3B-CD3F-4822-AF6A-F26F1DF53781}" presName="arrow" presStyleLbl="bgShp" presStyleIdx="0" presStyleCnt="1"/>
      <dgm:spPr/>
    </dgm:pt>
    <dgm:pt modelId="{2EDB1500-51CF-45CC-A3E9-7F563C37A0D1}" type="pres">
      <dgm:prSet presAssocID="{16550F3B-CD3F-4822-AF6A-F26F1DF53781}" presName="points" presStyleCnt="0"/>
      <dgm:spPr/>
    </dgm:pt>
    <dgm:pt modelId="{51C53308-BC02-4CB2-84CE-296E9CE928E5}" type="pres">
      <dgm:prSet presAssocID="{950AFC8D-A4AD-4577-8809-917477436CB8}" presName="compositeA" presStyleCnt="0"/>
      <dgm:spPr/>
    </dgm:pt>
    <dgm:pt modelId="{2715428D-1CBE-46EE-B2B2-7C07DC606B7D}" type="pres">
      <dgm:prSet presAssocID="{950AFC8D-A4AD-4577-8809-917477436CB8}" presName="textA" presStyleLbl="revTx" presStyleIdx="0" presStyleCnt="5">
        <dgm:presLayoutVars>
          <dgm:bulletEnabled val="1"/>
        </dgm:presLayoutVars>
      </dgm:prSet>
      <dgm:spPr/>
    </dgm:pt>
    <dgm:pt modelId="{8F29D7A5-A69B-4257-8CDC-88B0696C5177}" type="pres">
      <dgm:prSet presAssocID="{950AFC8D-A4AD-4577-8809-917477436CB8}" presName="circleA" presStyleLbl="node1" presStyleIdx="0" presStyleCnt="5"/>
      <dgm:spPr/>
    </dgm:pt>
    <dgm:pt modelId="{54F85CA6-E258-438F-AA27-9EF2E655348A}" type="pres">
      <dgm:prSet presAssocID="{950AFC8D-A4AD-4577-8809-917477436CB8}" presName="spaceA" presStyleCnt="0"/>
      <dgm:spPr/>
    </dgm:pt>
    <dgm:pt modelId="{076E4A8D-C582-4CC6-92B7-642C153AB11B}" type="pres">
      <dgm:prSet presAssocID="{51B236B9-388A-4DEE-9181-9F7BFA45347A}" presName="space" presStyleCnt="0"/>
      <dgm:spPr/>
    </dgm:pt>
    <dgm:pt modelId="{40D1A384-C9D1-405B-8575-073F1EE9B880}" type="pres">
      <dgm:prSet presAssocID="{893ABFA1-679C-4522-9530-E85A40C6DFAF}" presName="compositeB" presStyleCnt="0"/>
      <dgm:spPr/>
    </dgm:pt>
    <dgm:pt modelId="{470AEFFD-1826-4D08-BB4B-F0BC2C12198F}" type="pres">
      <dgm:prSet presAssocID="{893ABFA1-679C-4522-9530-E85A40C6DFAF}" presName="textB" presStyleLbl="revTx" presStyleIdx="1" presStyleCnt="5">
        <dgm:presLayoutVars>
          <dgm:bulletEnabled val="1"/>
        </dgm:presLayoutVars>
      </dgm:prSet>
      <dgm:spPr/>
    </dgm:pt>
    <dgm:pt modelId="{961453D9-D853-4BEC-BF3D-2D315B7FD6AB}" type="pres">
      <dgm:prSet presAssocID="{893ABFA1-679C-4522-9530-E85A40C6DFAF}" presName="circleB" presStyleLbl="node1" presStyleIdx="1" presStyleCnt="5"/>
      <dgm:spPr/>
    </dgm:pt>
    <dgm:pt modelId="{696AC68C-EE6F-4662-A47C-AE984090A95E}" type="pres">
      <dgm:prSet presAssocID="{893ABFA1-679C-4522-9530-E85A40C6DFAF}" presName="spaceB" presStyleCnt="0"/>
      <dgm:spPr/>
    </dgm:pt>
    <dgm:pt modelId="{590C5F64-9CD7-45DD-A377-71A778D40CD4}" type="pres">
      <dgm:prSet presAssocID="{DC80BB8E-9B60-410C-9216-BD67854FAFD2}" presName="space" presStyleCnt="0"/>
      <dgm:spPr/>
    </dgm:pt>
    <dgm:pt modelId="{AB3E4C78-8392-4771-AD24-B4C1FCC435A8}" type="pres">
      <dgm:prSet presAssocID="{AAB1F5EF-80F7-4E2B-B18F-8EA59E73BDC9}" presName="compositeA" presStyleCnt="0"/>
      <dgm:spPr/>
    </dgm:pt>
    <dgm:pt modelId="{948FAC93-3EA4-41DE-BCDB-3FE6D0A9AA5F}" type="pres">
      <dgm:prSet presAssocID="{AAB1F5EF-80F7-4E2B-B18F-8EA59E73BDC9}" presName="textA" presStyleLbl="revTx" presStyleIdx="2" presStyleCnt="5">
        <dgm:presLayoutVars>
          <dgm:bulletEnabled val="1"/>
        </dgm:presLayoutVars>
      </dgm:prSet>
      <dgm:spPr/>
    </dgm:pt>
    <dgm:pt modelId="{3FB8ADE8-1DBC-47A2-AAD3-7CEC911191E4}" type="pres">
      <dgm:prSet presAssocID="{AAB1F5EF-80F7-4E2B-B18F-8EA59E73BDC9}" presName="circleA" presStyleLbl="node1" presStyleIdx="2" presStyleCnt="5"/>
      <dgm:spPr/>
    </dgm:pt>
    <dgm:pt modelId="{B543FC5C-E630-44A3-BE46-3F8080155479}" type="pres">
      <dgm:prSet presAssocID="{AAB1F5EF-80F7-4E2B-B18F-8EA59E73BDC9}" presName="spaceA" presStyleCnt="0"/>
      <dgm:spPr/>
    </dgm:pt>
    <dgm:pt modelId="{71EC4A7D-E6BB-43E5-94E7-7855B98A71F4}" type="pres">
      <dgm:prSet presAssocID="{1B718663-00FF-432B-A35E-CDF69157A98C}" presName="space" presStyleCnt="0"/>
      <dgm:spPr/>
    </dgm:pt>
    <dgm:pt modelId="{92C5CF09-0F2E-4096-9A78-9B0466440D16}" type="pres">
      <dgm:prSet presAssocID="{5CD10873-95A3-4F3C-906F-8D9BD8A99CCE}" presName="compositeB" presStyleCnt="0"/>
      <dgm:spPr/>
    </dgm:pt>
    <dgm:pt modelId="{2ABF03E4-B53B-478A-95D4-BFDBF42E87D3}" type="pres">
      <dgm:prSet presAssocID="{5CD10873-95A3-4F3C-906F-8D9BD8A99CCE}" presName="textB" presStyleLbl="revTx" presStyleIdx="3" presStyleCnt="5">
        <dgm:presLayoutVars>
          <dgm:bulletEnabled val="1"/>
        </dgm:presLayoutVars>
      </dgm:prSet>
      <dgm:spPr/>
    </dgm:pt>
    <dgm:pt modelId="{BBB1D446-0765-4E90-A1E4-4AE5C452093D}" type="pres">
      <dgm:prSet presAssocID="{5CD10873-95A3-4F3C-906F-8D9BD8A99CCE}" presName="circleB" presStyleLbl="node1" presStyleIdx="3" presStyleCnt="5"/>
      <dgm:spPr/>
    </dgm:pt>
    <dgm:pt modelId="{AC197A39-6382-4565-A380-E142880365C8}" type="pres">
      <dgm:prSet presAssocID="{5CD10873-95A3-4F3C-906F-8D9BD8A99CCE}" presName="spaceB" presStyleCnt="0"/>
      <dgm:spPr/>
    </dgm:pt>
    <dgm:pt modelId="{36DBA961-0E85-4FCC-A5AB-6EE5B3619E6D}" type="pres">
      <dgm:prSet presAssocID="{5BD19FCA-B8E4-4DEB-8740-E6F37EC3E539}" presName="space" presStyleCnt="0"/>
      <dgm:spPr/>
    </dgm:pt>
    <dgm:pt modelId="{7C0C0B6E-9EE4-402E-9CB4-9F33F6FA164C}" type="pres">
      <dgm:prSet presAssocID="{67C6BF27-47B0-42DC-94C4-ABD31DBB1893}" presName="compositeA" presStyleCnt="0"/>
      <dgm:spPr/>
    </dgm:pt>
    <dgm:pt modelId="{4F8A6C82-6F68-4476-A440-85E29CEC86C7}" type="pres">
      <dgm:prSet presAssocID="{67C6BF27-47B0-42DC-94C4-ABD31DBB1893}" presName="textA" presStyleLbl="revTx" presStyleIdx="4" presStyleCnt="5">
        <dgm:presLayoutVars>
          <dgm:bulletEnabled val="1"/>
        </dgm:presLayoutVars>
      </dgm:prSet>
      <dgm:spPr/>
    </dgm:pt>
    <dgm:pt modelId="{5822D17A-59A7-408B-A669-F17805D769F0}" type="pres">
      <dgm:prSet presAssocID="{67C6BF27-47B0-42DC-94C4-ABD31DBB1893}" presName="circleA" presStyleLbl="node1" presStyleIdx="4" presStyleCnt="5"/>
      <dgm:spPr/>
    </dgm:pt>
    <dgm:pt modelId="{9C82D889-A605-4C0A-B597-35AE569DEC83}" type="pres">
      <dgm:prSet presAssocID="{67C6BF27-47B0-42DC-94C4-ABD31DBB1893}" presName="spaceA" presStyleCnt="0"/>
      <dgm:spPr/>
    </dgm:pt>
  </dgm:ptLst>
  <dgm:cxnLst>
    <dgm:cxn modelId="{90D42800-23EE-4F8F-AC6C-2003FBC95E6B}" type="presOf" srcId="{893ABFA1-679C-4522-9530-E85A40C6DFAF}" destId="{470AEFFD-1826-4D08-BB4B-F0BC2C12198F}" srcOrd="0" destOrd="0" presId="urn:microsoft.com/office/officeart/2005/8/layout/hProcess11"/>
    <dgm:cxn modelId="{5721B408-3D80-4E3E-9218-58B9591D294F}" type="presOf" srcId="{5CD10873-95A3-4F3C-906F-8D9BD8A99CCE}" destId="{2ABF03E4-B53B-478A-95D4-BFDBF42E87D3}" srcOrd="0" destOrd="0" presId="urn:microsoft.com/office/officeart/2005/8/layout/hProcess11"/>
    <dgm:cxn modelId="{2BB6BE30-4C3B-471B-8385-83D0A082EFC0}" srcId="{16550F3B-CD3F-4822-AF6A-F26F1DF53781}" destId="{893ABFA1-679C-4522-9530-E85A40C6DFAF}" srcOrd="1" destOrd="0" parTransId="{32EDF28E-D8C5-48D0-9A88-02CE8B8C3FEA}" sibTransId="{DC80BB8E-9B60-410C-9216-BD67854FAFD2}"/>
    <dgm:cxn modelId="{36721F3A-D950-4933-9851-7DB78F47874B}" srcId="{16550F3B-CD3F-4822-AF6A-F26F1DF53781}" destId="{67C6BF27-47B0-42DC-94C4-ABD31DBB1893}" srcOrd="4" destOrd="0" parTransId="{2637F052-822E-4CF6-9F24-77F281126889}" sibTransId="{7EDF00F1-DCE3-4889-BE9B-F6612379CC7B}"/>
    <dgm:cxn modelId="{1A64D35F-96D6-4512-9F80-A79FD1C63593}" type="presOf" srcId="{AAB1F5EF-80F7-4E2B-B18F-8EA59E73BDC9}" destId="{948FAC93-3EA4-41DE-BCDB-3FE6D0A9AA5F}" srcOrd="0" destOrd="0" presId="urn:microsoft.com/office/officeart/2005/8/layout/hProcess11"/>
    <dgm:cxn modelId="{D4A3E163-BE34-4711-B205-062306E3A1EC}" srcId="{16550F3B-CD3F-4822-AF6A-F26F1DF53781}" destId="{5CD10873-95A3-4F3C-906F-8D9BD8A99CCE}" srcOrd="3" destOrd="0" parTransId="{3B8F9020-5D0A-4970-AD4A-CC9C50BD7DBE}" sibTransId="{5BD19FCA-B8E4-4DEB-8740-E6F37EC3E539}"/>
    <dgm:cxn modelId="{FFE0BC65-38D7-4FED-99E2-D908B74DEACF}" srcId="{16550F3B-CD3F-4822-AF6A-F26F1DF53781}" destId="{950AFC8D-A4AD-4577-8809-917477436CB8}" srcOrd="0" destOrd="0" parTransId="{EB43527E-8BA1-495D-BCE5-018C20307E66}" sibTransId="{51B236B9-388A-4DEE-9181-9F7BFA45347A}"/>
    <dgm:cxn modelId="{4119676E-F24B-4441-9654-2554F2D0FB25}" type="presOf" srcId="{16550F3B-CD3F-4822-AF6A-F26F1DF53781}" destId="{2209550F-8B13-4D65-851A-DD1AB2E4FBFF}" srcOrd="0" destOrd="0" presId="urn:microsoft.com/office/officeart/2005/8/layout/hProcess11"/>
    <dgm:cxn modelId="{F659675A-78C4-48EA-8262-AAA77FDDCE94}" type="presOf" srcId="{67C6BF27-47B0-42DC-94C4-ABD31DBB1893}" destId="{4F8A6C82-6F68-4476-A440-85E29CEC86C7}" srcOrd="0" destOrd="0" presId="urn:microsoft.com/office/officeart/2005/8/layout/hProcess11"/>
    <dgm:cxn modelId="{62810D8E-CAF5-4B2A-97C1-A88A83DE3937}" srcId="{16550F3B-CD3F-4822-AF6A-F26F1DF53781}" destId="{AAB1F5EF-80F7-4E2B-B18F-8EA59E73BDC9}" srcOrd="2" destOrd="0" parTransId="{794A2808-BDF4-4B77-8DBA-025EAE3647F0}" sibTransId="{1B718663-00FF-432B-A35E-CDF69157A98C}"/>
    <dgm:cxn modelId="{70013B90-AC08-44DE-9D76-23026CADD54E}" type="presOf" srcId="{950AFC8D-A4AD-4577-8809-917477436CB8}" destId="{2715428D-1CBE-46EE-B2B2-7C07DC606B7D}" srcOrd="0" destOrd="0" presId="urn:microsoft.com/office/officeart/2005/8/layout/hProcess11"/>
    <dgm:cxn modelId="{5C4EE600-C8E2-48A9-9057-5C8DBC0A0A2C}" type="presParOf" srcId="{2209550F-8B13-4D65-851A-DD1AB2E4FBFF}" destId="{E7BDDBA6-4162-4B1F-A36A-5B8C867C4834}" srcOrd="0" destOrd="0" presId="urn:microsoft.com/office/officeart/2005/8/layout/hProcess11"/>
    <dgm:cxn modelId="{8A9E51B7-CF18-456F-BBDF-BDFE2DD1A4BF}" type="presParOf" srcId="{2209550F-8B13-4D65-851A-DD1AB2E4FBFF}" destId="{2EDB1500-51CF-45CC-A3E9-7F563C37A0D1}" srcOrd="1" destOrd="0" presId="urn:microsoft.com/office/officeart/2005/8/layout/hProcess11"/>
    <dgm:cxn modelId="{594476CC-88B8-447C-9243-AC92DA909A99}" type="presParOf" srcId="{2EDB1500-51CF-45CC-A3E9-7F563C37A0D1}" destId="{51C53308-BC02-4CB2-84CE-296E9CE928E5}" srcOrd="0" destOrd="0" presId="urn:microsoft.com/office/officeart/2005/8/layout/hProcess11"/>
    <dgm:cxn modelId="{79BEC804-37BF-444B-B96F-E6F62B9DDBD3}" type="presParOf" srcId="{51C53308-BC02-4CB2-84CE-296E9CE928E5}" destId="{2715428D-1CBE-46EE-B2B2-7C07DC606B7D}" srcOrd="0" destOrd="0" presId="urn:microsoft.com/office/officeart/2005/8/layout/hProcess11"/>
    <dgm:cxn modelId="{3DE68F6B-1D87-4C4B-A067-236C010315C0}" type="presParOf" srcId="{51C53308-BC02-4CB2-84CE-296E9CE928E5}" destId="{8F29D7A5-A69B-4257-8CDC-88B0696C5177}" srcOrd="1" destOrd="0" presId="urn:microsoft.com/office/officeart/2005/8/layout/hProcess11"/>
    <dgm:cxn modelId="{C8002862-B09D-4CAA-95DF-8DCB150C8E0D}" type="presParOf" srcId="{51C53308-BC02-4CB2-84CE-296E9CE928E5}" destId="{54F85CA6-E258-438F-AA27-9EF2E655348A}" srcOrd="2" destOrd="0" presId="urn:microsoft.com/office/officeart/2005/8/layout/hProcess11"/>
    <dgm:cxn modelId="{ABC4BF89-2742-4D8F-A1C5-2ED8D6D44156}" type="presParOf" srcId="{2EDB1500-51CF-45CC-A3E9-7F563C37A0D1}" destId="{076E4A8D-C582-4CC6-92B7-642C153AB11B}" srcOrd="1" destOrd="0" presId="urn:microsoft.com/office/officeart/2005/8/layout/hProcess11"/>
    <dgm:cxn modelId="{48B58F94-3732-4C3C-8DA2-50EDA4D26AEC}" type="presParOf" srcId="{2EDB1500-51CF-45CC-A3E9-7F563C37A0D1}" destId="{40D1A384-C9D1-405B-8575-073F1EE9B880}" srcOrd="2" destOrd="0" presId="urn:microsoft.com/office/officeart/2005/8/layout/hProcess11"/>
    <dgm:cxn modelId="{9D9029AB-4018-4398-A012-EC8A9FA4F64D}" type="presParOf" srcId="{40D1A384-C9D1-405B-8575-073F1EE9B880}" destId="{470AEFFD-1826-4D08-BB4B-F0BC2C12198F}" srcOrd="0" destOrd="0" presId="urn:microsoft.com/office/officeart/2005/8/layout/hProcess11"/>
    <dgm:cxn modelId="{D3F3BB9D-6608-4DAB-8756-3A603C6C2A9A}" type="presParOf" srcId="{40D1A384-C9D1-405B-8575-073F1EE9B880}" destId="{961453D9-D853-4BEC-BF3D-2D315B7FD6AB}" srcOrd="1" destOrd="0" presId="urn:microsoft.com/office/officeart/2005/8/layout/hProcess11"/>
    <dgm:cxn modelId="{DAD8E5D9-7B6D-4418-8582-C87E902595EC}" type="presParOf" srcId="{40D1A384-C9D1-405B-8575-073F1EE9B880}" destId="{696AC68C-EE6F-4662-A47C-AE984090A95E}" srcOrd="2" destOrd="0" presId="urn:microsoft.com/office/officeart/2005/8/layout/hProcess11"/>
    <dgm:cxn modelId="{68262805-0D2C-4688-909B-A28B1FA5AE1C}" type="presParOf" srcId="{2EDB1500-51CF-45CC-A3E9-7F563C37A0D1}" destId="{590C5F64-9CD7-45DD-A377-71A778D40CD4}" srcOrd="3" destOrd="0" presId="urn:microsoft.com/office/officeart/2005/8/layout/hProcess11"/>
    <dgm:cxn modelId="{B5A30358-66C4-4BED-BB50-96497F60DE30}" type="presParOf" srcId="{2EDB1500-51CF-45CC-A3E9-7F563C37A0D1}" destId="{AB3E4C78-8392-4771-AD24-B4C1FCC435A8}" srcOrd="4" destOrd="0" presId="urn:microsoft.com/office/officeart/2005/8/layout/hProcess11"/>
    <dgm:cxn modelId="{E1C52857-7F03-407F-B0B6-4D9F0F88C950}" type="presParOf" srcId="{AB3E4C78-8392-4771-AD24-B4C1FCC435A8}" destId="{948FAC93-3EA4-41DE-BCDB-3FE6D0A9AA5F}" srcOrd="0" destOrd="0" presId="urn:microsoft.com/office/officeart/2005/8/layout/hProcess11"/>
    <dgm:cxn modelId="{23781B36-496E-4378-8518-7DF10C45525E}" type="presParOf" srcId="{AB3E4C78-8392-4771-AD24-B4C1FCC435A8}" destId="{3FB8ADE8-1DBC-47A2-AAD3-7CEC911191E4}" srcOrd="1" destOrd="0" presId="urn:microsoft.com/office/officeart/2005/8/layout/hProcess11"/>
    <dgm:cxn modelId="{2E409434-5ADF-4DB7-92AA-8C1A3DD1AF8D}" type="presParOf" srcId="{AB3E4C78-8392-4771-AD24-B4C1FCC435A8}" destId="{B543FC5C-E630-44A3-BE46-3F8080155479}" srcOrd="2" destOrd="0" presId="urn:microsoft.com/office/officeart/2005/8/layout/hProcess11"/>
    <dgm:cxn modelId="{704DB026-DF10-4A2E-8C23-2F5FE24FB196}" type="presParOf" srcId="{2EDB1500-51CF-45CC-A3E9-7F563C37A0D1}" destId="{71EC4A7D-E6BB-43E5-94E7-7855B98A71F4}" srcOrd="5" destOrd="0" presId="urn:microsoft.com/office/officeart/2005/8/layout/hProcess11"/>
    <dgm:cxn modelId="{8576158B-B400-4764-8F47-139742FF8B63}" type="presParOf" srcId="{2EDB1500-51CF-45CC-A3E9-7F563C37A0D1}" destId="{92C5CF09-0F2E-4096-9A78-9B0466440D16}" srcOrd="6" destOrd="0" presId="urn:microsoft.com/office/officeart/2005/8/layout/hProcess11"/>
    <dgm:cxn modelId="{1BF7EBA8-BE8F-4C9D-AC12-1670B32A8812}" type="presParOf" srcId="{92C5CF09-0F2E-4096-9A78-9B0466440D16}" destId="{2ABF03E4-B53B-478A-95D4-BFDBF42E87D3}" srcOrd="0" destOrd="0" presId="urn:microsoft.com/office/officeart/2005/8/layout/hProcess11"/>
    <dgm:cxn modelId="{1D46D5F4-AD48-4382-AFC2-86719C125C1B}" type="presParOf" srcId="{92C5CF09-0F2E-4096-9A78-9B0466440D16}" destId="{BBB1D446-0765-4E90-A1E4-4AE5C452093D}" srcOrd="1" destOrd="0" presId="urn:microsoft.com/office/officeart/2005/8/layout/hProcess11"/>
    <dgm:cxn modelId="{FA2C7BD5-CC62-4C75-BFCF-152E3DC579C0}" type="presParOf" srcId="{92C5CF09-0F2E-4096-9A78-9B0466440D16}" destId="{AC197A39-6382-4565-A380-E142880365C8}" srcOrd="2" destOrd="0" presId="urn:microsoft.com/office/officeart/2005/8/layout/hProcess11"/>
    <dgm:cxn modelId="{FD55082C-CB6C-4F14-86C3-5F821E7209E1}" type="presParOf" srcId="{2EDB1500-51CF-45CC-A3E9-7F563C37A0D1}" destId="{36DBA961-0E85-4FCC-A5AB-6EE5B3619E6D}" srcOrd="7" destOrd="0" presId="urn:microsoft.com/office/officeart/2005/8/layout/hProcess11"/>
    <dgm:cxn modelId="{F1664674-450E-4672-A6B6-977740140ACE}" type="presParOf" srcId="{2EDB1500-51CF-45CC-A3E9-7F563C37A0D1}" destId="{7C0C0B6E-9EE4-402E-9CB4-9F33F6FA164C}" srcOrd="8" destOrd="0" presId="urn:microsoft.com/office/officeart/2005/8/layout/hProcess11"/>
    <dgm:cxn modelId="{DFB40B1D-E18F-4A47-ACB6-3DBC671C6936}" type="presParOf" srcId="{7C0C0B6E-9EE4-402E-9CB4-9F33F6FA164C}" destId="{4F8A6C82-6F68-4476-A440-85E29CEC86C7}" srcOrd="0" destOrd="0" presId="urn:microsoft.com/office/officeart/2005/8/layout/hProcess11"/>
    <dgm:cxn modelId="{25A01F33-A870-4415-AC0C-76B50B6DF0EF}" type="presParOf" srcId="{7C0C0B6E-9EE4-402E-9CB4-9F33F6FA164C}" destId="{5822D17A-59A7-408B-A669-F17805D769F0}" srcOrd="1" destOrd="0" presId="urn:microsoft.com/office/officeart/2005/8/layout/hProcess11"/>
    <dgm:cxn modelId="{C1E24C82-1572-4397-A3F5-C2823DFC9AD2}" type="presParOf" srcId="{7C0C0B6E-9EE4-402E-9CB4-9F33F6FA164C}" destId="{9C82D889-A605-4C0A-B597-35AE569DEC83}"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DDBA6-4162-4B1F-A36A-5B8C867C4834}">
      <dsp:nvSpPr>
        <dsp:cNvPr id="0" name=""/>
        <dsp:cNvSpPr/>
      </dsp:nvSpPr>
      <dsp:spPr>
        <a:xfrm>
          <a:off x="0" y="1164431"/>
          <a:ext cx="8596312" cy="155257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4733F2-F566-4AD1-8C12-6891861A3A87}">
      <dsp:nvSpPr>
        <dsp:cNvPr id="0" name=""/>
        <dsp:cNvSpPr/>
      </dsp:nvSpPr>
      <dsp:spPr>
        <a:xfrm>
          <a:off x="3684" y="0"/>
          <a:ext cx="1002973"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JAN </a:t>
          </a:r>
          <a:r>
            <a:rPr lang="nl-BE" sz="1400" kern="1200" dirty="0" err="1"/>
            <a:t>Bomenaan</a:t>
          </a:r>
          <a:r>
            <a:rPr lang="nl-BE" sz="1400" kern="1200" dirty="0"/>
            <a:t>-plantacties</a:t>
          </a:r>
        </a:p>
      </dsp:txBody>
      <dsp:txXfrm>
        <a:off x="3684" y="0"/>
        <a:ext cx="1002973" cy="1552574"/>
      </dsp:txXfrm>
    </dsp:sp>
    <dsp:sp modelId="{24B93C3D-CAF3-49ED-9CCD-C501BF105D4C}">
      <dsp:nvSpPr>
        <dsp:cNvPr id="0" name=""/>
        <dsp:cNvSpPr/>
      </dsp:nvSpPr>
      <dsp:spPr>
        <a:xfrm>
          <a:off x="31109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D85E4A-B808-41F3-BD1B-F7946BDAF5AF}">
      <dsp:nvSpPr>
        <dsp:cNvPr id="0" name=""/>
        <dsp:cNvSpPr/>
      </dsp:nvSpPr>
      <dsp:spPr>
        <a:xfrm>
          <a:off x="1056806" y="2328862"/>
          <a:ext cx="1002973"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nl-BE" sz="1400" kern="1200" dirty="0"/>
            <a:t>FEB </a:t>
          </a:r>
        </a:p>
        <a:p>
          <a:pPr marL="0" lvl="0" indent="0" algn="ctr" defTabSz="622300">
            <a:lnSpc>
              <a:spcPct val="90000"/>
            </a:lnSpc>
            <a:spcBef>
              <a:spcPct val="0"/>
            </a:spcBef>
            <a:spcAft>
              <a:spcPct val="35000"/>
            </a:spcAft>
            <a:buNone/>
          </a:pPr>
          <a:r>
            <a:rPr lang="nl-BE" sz="1400" kern="1200" dirty="0"/>
            <a:t>Registratie sterrenkind-</a:t>
          </a:r>
          <a:r>
            <a:rPr lang="nl-BE" sz="1400" kern="1200" dirty="0" err="1"/>
            <a:t>jes</a:t>
          </a:r>
          <a:r>
            <a:rPr lang="nl-BE" sz="1400" kern="1200" dirty="0"/>
            <a:t> mogelijk</a:t>
          </a:r>
        </a:p>
      </dsp:txBody>
      <dsp:txXfrm>
        <a:off x="1056806" y="2328862"/>
        <a:ext cx="1002973" cy="1552574"/>
      </dsp:txXfrm>
    </dsp:sp>
    <dsp:sp modelId="{6104A202-01A7-4966-8578-1A952D9D3A4D}">
      <dsp:nvSpPr>
        <dsp:cNvPr id="0" name=""/>
        <dsp:cNvSpPr/>
      </dsp:nvSpPr>
      <dsp:spPr>
        <a:xfrm>
          <a:off x="1364221"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673073-8A2E-402C-8E03-0A3A26906FE7}">
      <dsp:nvSpPr>
        <dsp:cNvPr id="0" name=""/>
        <dsp:cNvSpPr/>
      </dsp:nvSpPr>
      <dsp:spPr>
        <a:xfrm>
          <a:off x="2109928" y="0"/>
          <a:ext cx="1607986"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MAART Naamsverandering Sport &amp; Recreatiecentrum </a:t>
          </a:r>
          <a:r>
            <a:rPr lang="nl-BE" sz="1400" kern="1200" dirty="0" err="1"/>
            <a:t>Adler</a:t>
          </a:r>
          <a:endParaRPr lang="nl-BE" sz="1400" kern="1200" dirty="0"/>
        </a:p>
      </dsp:txBody>
      <dsp:txXfrm>
        <a:off x="2109928" y="0"/>
        <a:ext cx="1607986" cy="1552574"/>
      </dsp:txXfrm>
    </dsp:sp>
    <dsp:sp modelId="{A4CAA7CF-BD7B-459E-87E2-6C913D411328}">
      <dsp:nvSpPr>
        <dsp:cNvPr id="0" name=""/>
        <dsp:cNvSpPr/>
      </dsp:nvSpPr>
      <dsp:spPr>
        <a:xfrm>
          <a:off x="271984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95C3C3-1E2D-467B-A716-39D9095F8AB5}">
      <dsp:nvSpPr>
        <dsp:cNvPr id="0" name=""/>
        <dsp:cNvSpPr/>
      </dsp:nvSpPr>
      <dsp:spPr>
        <a:xfrm>
          <a:off x="3768063" y="2328862"/>
          <a:ext cx="1002973"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nl-BE" sz="1400" kern="1200" dirty="0"/>
            <a:t>APRIL </a:t>
          </a:r>
          <a:r>
            <a:rPr lang="nl-NL" sz="1400" kern="1200" dirty="0" err="1"/>
            <a:t>Flexbus</a:t>
          </a:r>
          <a:r>
            <a:rPr lang="nl-NL" sz="1400" kern="1200" dirty="0"/>
            <a:t> zorgt voor verkeer op maat</a:t>
          </a:r>
          <a:endParaRPr lang="nl-BE" sz="1400" kern="1200" dirty="0"/>
        </a:p>
      </dsp:txBody>
      <dsp:txXfrm>
        <a:off x="3768063" y="2328862"/>
        <a:ext cx="1002973" cy="1552574"/>
      </dsp:txXfrm>
    </dsp:sp>
    <dsp:sp modelId="{71DB3161-AC46-4268-9988-822A7C00EC00}">
      <dsp:nvSpPr>
        <dsp:cNvPr id="0" name=""/>
        <dsp:cNvSpPr/>
      </dsp:nvSpPr>
      <dsp:spPr>
        <a:xfrm>
          <a:off x="4075477"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4F47E8-5CDF-4E71-BC9B-CC3A69904A7C}">
      <dsp:nvSpPr>
        <dsp:cNvPr id="0" name=""/>
        <dsp:cNvSpPr/>
      </dsp:nvSpPr>
      <dsp:spPr>
        <a:xfrm>
          <a:off x="4821184" y="0"/>
          <a:ext cx="1002973"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MEI</a:t>
          </a:r>
        </a:p>
        <a:p>
          <a:pPr marL="0" lvl="0" indent="0" algn="ctr" defTabSz="622300">
            <a:lnSpc>
              <a:spcPct val="90000"/>
            </a:lnSpc>
            <a:spcBef>
              <a:spcPct val="0"/>
            </a:spcBef>
            <a:spcAft>
              <a:spcPct val="35000"/>
            </a:spcAft>
            <a:buNone/>
          </a:pPr>
          <a:r>
            <a:rPr lang="nl-BE" sz="1400" kern="1200" dirty="0"/>
            <a:t>Urban </a:t>
          </a:r>
          <a:r>
            <a:rPr lang="nl-BE" sz="1400" kern="1200" dirty="0" err="1"/>
            <a:t>day</a:t>
          </a:r>
          <a:r>
            <a:rPr lang="nl-BE" sz="1400" kern="1200" dirty="0"/>
            <a:t>/Family-</a:t>
          </a:r>
          <a:r>
            <a:rPr lang="nl-BE" sz="1400" kern="1200" dirty="0" err="1"/>
            <a:t>fun</a:t>
          </a:r>
          <a:r>
            <a:rPr lang="nl-BE" sz="1400" kern="1200" dirty="0"/>
            <a:t>-dag/Roefel/KRANK festival</a:t>
          </a:r>
        </a:p>
      </dsp:txBody>
      <dsp:txXfrm>
        <a:off x="4821184" y="0"/>
        <a:ext cx="1002973" cy="1552574"/>
      </dsp:txXfrm>
    </dsp:sp>
    <dsp:sp modelId="{7993C5D3-0D5B-4681-8BE9-E16D44E55EA0}">
      <dsp:nvSpPr>
        <dsp:cNvPr id="0" name=""/>
        <dsp:cNvSpPr/>
      </dsp:nvSpPr>
      <dsp:spPr>
        <a:xfrm>
          <a:off x="512859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37F349-7CA1-4A47-843D-E8722257FBCE}">
      <dsp:nvSpPr>
        <dsp:cNvPr id="0" name=""/>
        <dsp:cNvSpPr/>
      </dsp:nvSpPr>
      <dsp:spPr>
        <a:xfrm>
          <a:off x="5874306" y="2328862"/>
          <a:ext cx="1858689"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nl-BE" sz="1400" kern="1200" dirty="0"/>
            <a:t>JUNI </a:t>
          </a:r>
          <a:r>
            <a:rPr lang="nl-NL" sz="1400" kern="1200" dirty="0"/>
            <a:t>Chocolade asperge is nieuw streekproduct / Open bib</a:t>
          </a:r>
          <a:endParaRPr lang="nl-BE" sz="1400" kern="1200" dirty="0"/>
        </a:p>
      </dsp:txBody>
      <dsp:txXfrm>
        <a:off x="5874306" y="2328862"/>
        <a:ext cx="1858689" cy="1552574"/>
      </dsp:txXfrm>
    </dsp:sp>
    <dsp:sp modelId="{61AEBDAE-8D96-41F4-8822-66E38FA04656}">
      <dsp:nvSpPr>
        <dsp:cNvPr id="0" name=""/>
        <dsp:cNvSpPr/>
      </dsp:nvSpPr>
      <dsp:spPr>
        <a:xfrm>
          <a:off x="660957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DDBA6-4162-4B1F-A36A-5B8C867C4834}">
      <dsp:nvSpPr>
        <dsp:cNvPr id="0" name=""/>
        <dsp:cNvSpPr/>
      </dsp:nvSpPr>
      <dsp:spPr>
        <a:xfrm>
          <a:off x="0" y="1164431"/>
          <a:ext cx="8596312" cy="155257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15428D-1CBE-46EE-B2B2-7C07DC606B7D}">
      <dsp:nvSpPr>
        <dsp:cNvPr id="0" name=""/>
        <dsp:cNvSpPr/>
      </dsp:nvSpPr>
      <dsp:spPr>
        <a:xfrm>
          <a:off x="3399" y="0"/>
          <a:ext cx="1486515"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AUG Nieuwe peddelaanleg-plaats</a:t>
          </a:r>
        </a:p>
      </dsp:txBody>
      <dsp:txXfrm>
        <a:off x="3399" y="0"/>
        <a:ext cx="1486515" cy="1552574"/>
      </dsp:txXfrm>
    </dsp:sp>
    <dsp:sp modelId="{8F29D7A5-A69B-4257-8CDC-88B0696C5177}">
      <dsp:nvSpPr>
        <dsp:cNvPr id="0" name=""/>
        <dsp:cNvSpPr/>
      </dsp:nvSpPr>
      <dsp:spPr>
        <a:xfrm>
          <a:off x="552585"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0AEFFD-1826-4D08-BB4B-F0BC2C12198F}">
      <dsp:nvSpPr>
        <dsp:cNvPr id="0" name=""/>
        <dsp:cNvSpPr/>
      </dsp:nvSpPr>
      <dsp:spPr>
        <a:xfrm>
          <a:off x="1564241" y="2328862"/>
          <a:ext cx="1486515"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nl-BE" sz="1400" kern="1200" dirty="0"/>
            <a:t>SEP Feestelijke opening nieuwe sportkeet</a:t>
          </a:r>
        </a:p>
      </dsp:txBody>
      <dsp:txXfrm>
        <a:off x="1564241" y="2328862"/>
        <a:ext cx="1486515" cy="1552574"/>
      </dsp:txXfrm>
    </dsp:sp>
    <dsp:sp modelId="{961453D9-D853-4BEC-BF3D-2D315B7FD6AB}">
      <dsp:nvSpPr>
        <dsp:cNvPr id="0" name=""/>
        <dsp:cNvSpPr/>
      </dsp:nvSpPr>
      <dsp:spPr>
        <a:xfrm>
          <a:off x="2113427"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8FAC93-3EA4-41DE-BCDB-3FE6D0A9AA5F}">
      <dsp:nvSpPr>
        <dsp:cNvPr id="0" name=""/>
        <dsp:cNvSpPr/>
      </dsp:nvSpPr>
      <dsp:spPr>
        <a:xfrm>
          <a:off x="3125082" y="0"/>
          <a:ext cx="1486515"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OKT Vernieuwingen bib</a:t>
          </a:r>
        </a:p>
      </dsp:txBody>
      <dsp:txXfrm>
        <a:off x="3125082" y="0"/>
        <a:ext cx="1486515" cy="1552574"/>
      </dsp:txXfrm>
    </dsp:sp>
    <dsp:sp modelId="{3FB8ADE8-1DBC-47A2-AAD3-7CEC911191E4}">
      <dsp:nvSpPr>
        <dsp:cNvPr id="0" name=""/>
        <dsp:cNvSpPr/>
      </dsp:nvSpPr>
      <dsp:spPr>
        <a:xfrm>
          <a:off x="3674268"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BF03E4-B53B-478A-95D4-BFDBF42E87D3}">
      <dsp:nvSpPr>
        <dsp:cNvPr id="0" name=""/>
        <dsp:cNvSpPr/>
      </dsp:nvSpPr>
      <dsp:spPr>
        <a:xfrm>
          <a:off x="4685923" y="2328862"/>
          <a:ext cx="1486515"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nl-BE" sz="1400" kern="1200" dirty="0"/>
            <a:t>DEC</a:t>
          </a:r>
        </a:p>
        <a:p>
          <a:pPr marL="0" lvl="0" indent="0" algn="ctr" defTabSz="622300">
            <a:lnSpc>
              <a:spcPct val="90000"/>
            </a:lnSpc>
            <a:spcBef>
              <a:spcPct val="0"/>
            </a:spcBef>
            <a:spcAft>
              <a:spcPct val="35000"/>
            </a:spcAft>
            <a:buNone/>
          </a:pPr>
          <a:r>
            <a:rPr lang="nl-BE" sz="1400" kern="1200" dirty="0" err="1"/>
            <a:t>Eindejaarsactie</a:t>
          </a:r>
          <a:r>
            <a:rPr lang="nl-BE" sz="1400" kern="1200" dirty="0"/>
            <a:t> handelaars</a:t>
          </a:r>
        </a:p>
      </dsp:txBody>
      <dsp:txXfrm>
        <a:off x="4685923" y="2328862"/>
        <a:ext cx="1486515" cy="1552574"/>
      </dsp:txXfrm>
    </dsp:sp>
    <dsp:sp modelId="{BBB1D446-0765-4E90-A1E4-4AE5C452093D}">
      <dsp:nvSpPr>
        <dsp:cNvPr id="0" name=""/>
        <dsp:cNvSpPr/>
      </dsp:nvSpPr>
      <dsp:spPr>
        <a:xfrm>
          <a:off x="5235109"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8A6C82-6F68-4476-A440-85E29CEC86C7}">
      <dsp:nvSpPr>
        <dsp:cNvPr id="0" name=""/>
        <dsp:cNvSpPr/>
      </dsp:nvSpPr>
      <dsp:spPr>
        <a:xfrm>
          <a:off x="6246765" y="0"/>
          <a:ext cx="1486515" cy="1552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nl-BE" sz="1400" kern="1200" dirty="0"/>
            <a:t>DEC </a:t>
          </a:r>
        </a:p>
        <a:p>
          <a:pPr marL="0" lvl="0" indent="0" algn="ctr" defTabSz="622300">
            <a:lnSpc>
              <a:spcPct val="90000"/>
            </a:lnSpc>
            <a:spcBef>
              <a:spcPct val="0"/>
            </a:spcBef>
            <a:spcAft>
              <a:spcPct val="35000"/>
            </a:spcAft>
            <a:buNone/>
          </a:pPr>
          <a:r>
            <a:rPr lang="nl-NL" sz="1400" kern="1200" dirty="0"/>
            <a:t>Bonheiden eert dichter Mark Van </a:t>
          </a:r>
          <a:r>
            <a:rPr lang="nl-NL" sz="1400" kern="1200" dirty="0" err="1"/>
            <a:t>Tongele</a:t>
          </a:r>
          <a:endParaRPr lang="nl-BE" sz="1400" kern="1200" dirty="0"/>
        </a:p>
      </dsp:txBody>
      <dsp:txXfrm>
        <a:off x="6246765" y="0"/>
        <a:ext cx="1486515" cy="1552574"/>
      </dsp:txXfrm>
    </dsp:sp>
    <dsp:sp modelId="{5822D17A-59A7-408B-A669-F17805D769F0}">
      <dsp:nvSpPr>
        <dsp:cNvPr id="0" name=""/>
        <dsp:cNvSpPr/>
      </dsp:nvSpPr>
      <dsp:spPr>
        <a:xfrm>
          <a:off x="6795951" y="1746646"/>
          <a:ext cx="388143" cy="38814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3" y="0"/>
            <a:ext cx="4302625" cy="340265"/>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sz="quarter" idx="1"/>
          </p:nvPr>
        </p:nvSpPr>
        <p:spPr>
          <a:xfrm>
            <a:off x="5621696" y="0"/>
            <a:ext cx="4302625" cy="340265"/>
          </a:xfrm>
          <a:prstGeom prst="rect">
            <a:avLst/>
          </a:prstGeom>
        </p:spPr>
        <p:txBody>
          <a:bodyPr vert="horz" lIns="91440" tIns="45720" rIns="91440" bIns="45720" rtlCol="0"/>
          <a:lstStyle>
            <a:lvl1pPr algn="r">
              <a:defRPr sz="1200"/>
            </a:lvl1pPr>
          </a:lstStyle>
          <a:p>
            <a:fld id="{12E93A5F-541E-465B-8EFB-CE264376F399}" type="datetimeFigureOut">
              <a:rPr lang="nl-BE" smtClean="0"/>
              <a:t>17/06/2025</a:t>
            </a:fld>
            <a:endParaRPr lang="nl-BE"/>
          </a:p>
        </p:txBody>
      </p:sp>
      <p:sp>
        <p:nvSpPr>
          <p:cNvPr id="4" name="Tijdelijke aanduiding voor voettekst 3"/>
          <p:cNvSpPr>
            <a:spLocks noGrp="1"/>
          </p:cNvSpPr>
          <p:nvPr>
            <p:ph type="ftr" sz="quarter" idx="2"/>
          </p:nvPr>
        </p:nvSpPr>
        <p:spPr>
          <a:xfrm>
            <a:off x="3" y="6457410"/>
            <a:ext cx="4302625" cy="340265"/>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p:cNvSpPr>
            <a:spLocks noGrp="1"/>
          </p:cNvSpPr>
          <p:nvPr>
            <p:ph type="sldNum" sz="quarter" idx="3"/>
          </p:nvPr>
        </p:nvSpPr>
        <p:spPr>
          <a:xfrm>
            <a:off x="5621696" y="6457410"/>
            <a:ext cx="4302625" cy="340265"/>
          </a:xfrm>
          <a:prstGeom prst="rect">
            <a:avLst/>
          </a:prstGeom>
        </p:spPr>
        <p:txBody>
          <a:bodyPr vert="horz" lIns="91440" tIns="45720" rIns="91440" bIns="45720" rtlCol="0" anchor="b"/>
          <a:lstStyle>
            <a:lvl1pPr algn="r">
              <a:defRPr sz="1200"/>
            </a:lvl1pPr>
          </a:lstStyle>
          <a:p>
            <a:fld id="{9757462A-A6E4-4F04-8D43-411519C7B7BB}" type="slidenum">
              <a:rPr lang="nl-BE" smtClean="0"/>
              <a:t>‹nr.›</a:t>
            </a:fld>
            <a:endParaRPr lang="nl-BE"/>
          </a:p>
        </p:txBody>
      </p:sp>
    </p:spTree>
    <p:extLst>
      <p:ext uri="{BB962C8B-B14F-4D97-AF65-F5344CB8AC3E}">
        <p14:creationId xmlns:p14="http://schemas.microsoft.com/office/powerpoint/2010/main" val="23404906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3" y="0"/>
            <a:ext cx="4302625" cy="340265"/>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5621696" y="0"/>
            <a:ext cx="4302625" cy="340265"/>
          </a:xfrm>
          <a:prstGeom prst="rect">
            <a:avLst/>
          </a:prstGeom>
        </p:spPr>
        <p:txBody>
          <a:bodyPr vert="horz" lIns="91440" tIns="45720" rIns="91440" bIns="45720" rtlCol="0"/>
          <a:lstStyle>
            <a:lvl1pPr algn="r">
              <a:defRPr sz="1200"/>
            </a:lvl1pPr>
          </a:lstStyle>
          <a:p>
            <a:fld id="{B26133AB-83E4-4105-BCBA-611E257081CE}" type="datetimeFigureOut">
              <a:rPr lang="nl-BE" smtClean="0"/>
              <a:t>17/06/2025</a:t>
            </a:fld>
            <a:endParaRPr lang="nl-BE"/>
          </a:p>
        </p:txBody>
      </p:sp>
      <p:sp>
        <p:nvSpPr>
          <p:cNvPr id="4" name="Tijdelijke aanduiding voor dia-afbeelding 3"/>
          <p:cNvSpPr>
            <a:spLocks noGrp="1" noRot="1" noChangeAspect="1"/>
          </p:cNvSpPr>
          <p:nvPr>
            <p:ph type="sldImg" idx="2"/>
          </p:nvPr>
        </p:nvSpPr>
        <p:spPr>
          <a:xfrm>
            <a:off x="2925763" y="850900"/>
            <a:ext cx="4075112" cy="229235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992204" y="3271106"/>
            <a:ext cx="7942238" cy="2676455"/>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3" y="6457410"/>
            <a:ext cx="4302625" cy="340265"/>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5621696" y="6457410"/>
            <a:ext cx="4302625" cy="340265"/>
          </a:xfrm>
          <a:prstGeom prst="rect">
            <a:avLst/>
          </a:prstGeom>
        </p:spPr>
        <p:txBody>
          <a:bodyPr vert="horz" lIns="91440" tIns="45720" rIns="91440" bIns="45720" rtlCol="0" anchor="b"/>
          <a:lstStyle>
            <a:lvl1pPr algn="r">
              <a:defRPr sz="1200"/>
            </a:lvl1pPr>
          </a:lstStyle>
          <a:p>
            <a:fld id="{DEBF5B72-4F4C-465E-BC73-15402934B432}" type="slidenum">
              <a:rPr lang="nl-BE" smtClean="0"/>
              <a:t>‹nr.›</a:t>
            </a:fld>
            <a:endParaRPr lang="nl-BE"/>
          </a:p>
        </p:txBody>
      </p:sp>
    </p:spTree>
    <p:extLst>
      <p:ext uri="{BB962C8B-B14F-4D97-AF65-F5344CB8AC3E}">
        <p14:creationId xmlns:p14="http://schemas.microsoft.com/office/powerpoint/2010/main" val="3112723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a:t>
            </a:fld>
            <a:endParaRPr lang="nl-BE"/>
          </a:p>
        </p:txBody>
      </p:sp>
    </p:spTree>
    <p:extLst>
      <p:ext uri="{BB962C8B-B14F-4D97-AF65-F5344CB8AC3E}">
        <p14:creationId xmlns:p14="http://schemas.microsoft.com/office/powerpoint/2010/main" val="3890115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Tx/>
              <a:buNone/>
            </a:pPr>
            <a:endParaRPr lang="nl-BE" baseline="0" dirty="0"/>
          </a:p>
          <a:p>
            <a:endParaRPr lang="nl-BE" baseline="0"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a:t>
            </a:fld>
            <a:endParaRPr lang="nl-BE"/>
          </a:p>
        </p:txBody>
      </p:sp>
    </p:spTree>
    <p:extLst>
      <p:ext uri="{BB962C8B-B14F-4D97-AF65-F5344CB8AC3E}">
        <p14:creationId xmlns:p14="http://schemas.microsoft.com/office/powerpoint/2010/main" val="3849448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Eerste geïntegreerde rekening van </a:t>
            </a:r>
            <a:r>
              <a:rPr lang="nl-BE" dirty="0" err="1"/>
              <a:t>ocmw</a:t>
            </a:r>
            <a:r>
              <a:rPr lang="nl-BE" dirty="0"/>
              <a:t> en gemeente. Naar vorm en inhoud is dit 1 rekening, achterliggend nog steeds 2 juridische entiteiten.</a:t>
            </a:r>
          </a:p>
          <a:p>
            <a:r>
              <a:rPr lang="nl-BE" baseline="0" dirty="0"/>
              <a:t>Is ook de eerste rekening van het nieuwe meerjarenplan 2020-2025 EN met de nieuwe BBC-regelgeving.</a:t>
            </a:r>
          </a:p>
          <a:p>
            <a:endParaRPr lang="nl-BE" baseline="0" dirty="0"/>
          </a:p>
          <a:p>
            <a:r>
              <a:rPr lang="nl-BE" baseline="0" dirty="0"/>
              <a:t>Op het eerste zicht geen grote wijzigingen maar achterliggend zie je o.m. dat er geen toelagen meer zijn van gemeente naar OCMW of omgekeerd. </a:t>
            </a:r>
          </a:p>
          <a:p>
            <a:pPr marL="171450" indent="-171450">
              <a:buFontTx/>
              <a:buChar char="-"/>
            </a:pPr>
            <a:endParaRPr lang="nl-BE" baseline="0" dirty="0"/>
          </a:p>
          <a:p>
            <a:pPr algn="l" fontAlgn="t"/>
            <a:r>
              <a:rPr lang="nl-NL" b="0" i="0" dirty="0">
                <a:solidFill>
                  <a:srgbClr val="474747"/>
                </a:solidFill>
                <a:effectLst/>
                <a:latin typeface="Flanders Art Sans"/>
              </a:rPr>
              <a:t>Artikel 274 van het Decreet over het Lokaal Bestuur bepaalt dat de gemeente ervoor moet zorgen dat het OCMW zijn financiële verplichtingen kan nakomen. Dat verloopt echter niet meer zoals vroeger via de opname van een geraamde gemeentelijke bijdrage in het meerjarenplan, maar door een tussenkomst in de financiële verplichtingen van het OCMW bij de vaststelling van de jaarrekening en de resultaatsverwerking die erin is opgenomen.</a:t>
            </a:r>
          </a:p>
          <a:p>
            <a:pPr algn="l" fontAlgn="t"/>
            <a:r>
              <a:rPr lang="nl-NL" b="0" i="0" dirty="0">
                <a:solidFill>
                  <a:srgbClr val="474747"/>
                </a:solidFill>
                <a:effectLst/>
                <a:latin typeface="Flanders Art Sans"/>
              </a:rPr>
              <a:t>Het bedrag van de tussenkomt bepalen de gemeenteraad en de raad voor maatschappelijk welzijn in schema T5, deel mutatiestaat van het </a:t>
            </a:r>
            <a:r>
              <a:rPr lang="nl-NL" b="0" i="0" dirty="0" err="1">
                <a:solidFill>
                  <a:srgbClr val="474747"/>
                </a:solidFill>
                <a:effectLst/>
                <a:latin typeface="Flanders Art Sans"/>
              </a:rPr>
              <a:t>nettoactief</a:t>
            </a:r>
            <a:r>
              <a:rPr lang="nl-NL" b="0" i="0" dirty="0">
                <a:solidFill>
                  <a:srgbClr val="474747"/>
                </a:solidFill>
                <a:effectLst/>
                <a:latin typeface="Flanders Art Sans"/>
              </a:rPr>
              <a:t>, rubriek B van de jaarrekening. Zie in dit verband ook de boekhoudfiches 8051 (Transacties tussen gemeente en OCMW) en 7901 (Verwerking overschot of tekort van het boekjaar).</a:t>
            </a:r>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3</a:t>
            </a:fld>
            <a:endParaRPr lang="nl-BE"/>
          </a:p>
        </p:txBody>
      </p:sp>
    </p:spTree>
    <p:extLst>
      <p:ext uri="{BB962C8B-B14F-4D97-AF65-F5344CB8AC3E}">
        <p14:creationId xmlns:p14="http://schemas.microsoft.com/office/powerpoint/2010/main" val="578675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JAN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Massale bomenaanplantacties (Schranshoeflei/</a:t>
            </a:r>
            <a:r>
              <a:rPr lang="nl-NL" sz="1000" b="0" i="0" dirty="0" err="1">
                <a:effectLst/>
                <a:latin typeface="-apple-system"/>
              </a:rPr>
              <a:t>Diedonken</a:t>
            </a:r>
            <a:r>
              <a:rPr lang="nl-NL" sz="1000" b="0" i="0" dirty="0">
                <a:effectLst/>
                <a:latin typeface="-apple-system"/>
              </a:rPr>
              <a:t>/voetbalterrein </a:t>
            </a:r>
            <a:r>
              <a:rPr lang="nl-NL" sz="1000" b="0" i="0" dirty="0" err="1">
                <a:effectLst/>
                <a:latin typeface="-apple-system"/>
              </a:rPr>
              <a:t>Mechelsbroekstraat</a:t>
            </a:r>
            <a:r>
              <a:rPr lang="nl-NL" sz="1000" b="0" i="0" dirty="0">
                <a:effectLst/>
                <a:latin typeface="-apple-system"/>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Bonheiden steunt borstkankeronderzoek van Pink </a:t>
            </a:r>
            <a:r>
              <a:rPr lang="nl-NL" sz="1000" b="0" i="0" dirty="0" err="1">
                <a:effectLst/>
                <a:latin typeface="-apple-system"/>
              </a:rPr>
              <a:t>Ribbon</a:t>
            </a:r>
            <a:endParaRPr lang="nl-NL" sz="1000"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FEB</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Sterrenkindjes registratie voortaan mogelijk</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Feest: Sint-Martinuszaal 100 jaar</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Netwerkevent ondernemers met komiek </a:t>
            </a:r>
            <a:r>
              <a:rPr lang="nl-NL" sz="1000" b="0" i="0" dirty="0" err="1">
                <a:effectLst/>
                <a:latin typeface="-apple-system"/>
              </a:rPr>
              <a:t>Kamal</a:t>
            </a:r>
            <a:endParaRPr lang="nl-NL" sz="1000"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MAART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Autodeelparty</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Naamsverandering Sport &amp; Recreatiecentrum </a:t>
            </a:r>
            <a:r>
              <a:rPr lang="nl-NL" sz="1000" b="0" i="0" dirty="0" err="1">
                <a:effectLst/>
                <a:latin typeface="-apple-system"/>
              </a:rPr>
              <a:t>Adler</a:t>
            </a:r>
            <a:endParaRPr lang="nl-NL" sz="1000"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APRIL</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err="1">
                <a:effectLst/>
                <a:latin typeface="-apple-system"/>
              </a:rPr>
              <a:t>Flexbus</a:t>
            </a:r>
            <a:r>
              <a:rPr lang="nl-NL" sz="1000" b="0" i="0" dirty="0">
                <a:effectLst/>
                <a:latin typeface="-apple-system"/>
              </a:rPr>
              <a:t> zorgt met lokale partners voor verkeer op maat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Aankoop bosgrond </a:t>
            </a:r>
            <a:r>
              <a:rPr lang="nl-NL" sz="1000" b="0" i="0" dirty="0" err="1">
                <a:effectLst/>
                <a:latin typeface="-apple-system"/>
              </a:rPr>
              <a:t>Kannoniersweg</a:t>
            </a:r>
            <a:endParaRPr lang="nl-NL" sz="1000"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MEI</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Brand </a:t>
            </a:r>
            <a:r>
              <a:rPr lang="nl-NL" sz="1000" b="0" i="0" dirty="0" err="1">
                <a:effectLst/>
                <a:latin typeface="-apple-system"/>
              </a:rPr>
              <a:t>Gybels</a:t>
            </a:r>
            <a:endParaRPr lang="nl-NL" sz="1000"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Urban </a:t>
            </a:r>
            <a:r>
              <a:rPr lang="nl-NL" sz="1000" b="0" i="0" dirty="0" err="1">
                <a:effectLst/>
                <a:latin typeface="-apple-system"/>
              </a:rPr>
              <a:t>day</a:t>
            </a:r>
            <a:r>
              <a:rPr lang="nl-NL" sz="1000" b="0" i="0" dirty="0">
                <a:effectLst/>
                <a:latin typeface="-apple-system"/>
              </a:rPr>
              <a:t>/Family-</a:t>
            </a:r>
            <a:r>
              <a:rPr lang="nl-NL" sz="1000" b="0" i="0" dirty="0" err="1">
                <a:effectLst/>
                <a:latin typeface="-apple-system"/>
              </a:rPr>
              <a:t>fun</a:t>
            </a:r>
            <a:r>
              <a:rPr lang="nl-NL" sz="1000" b="0" i="0" dirty="0">
                <a:effectLst/>
                <a:latin typeface="-apple-system"/>
              </a:rPr>
              <a:t>-dag/Roefel/KRANK festival</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JUNI</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20 nieuwe deelfietsen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Chocolade asperge is nieuw streekproduct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err="1">
                <a:effectLst/>
                <a:latin typeface="-apple-system"/>
              </a:rPr>
              <a:t>OpenBib</a:t>
            </a:r>
            <a:r>
              <a:rPr lang="nl-NL" sz="1000" b="0" i="0" dirty="0">
                <a:effectLst/>
                <a:latin typeface="-apple-system"/>
              </a:rPr>
              <a:t> feestelijk opgestart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dirty="0">
                <a:effectLst/>
                <a:latin typeface="-apple-system"/>
              </a:rPr>
              <a:t>Verrassingspakketten </a:t>
            </a:r>
            <a:r>
              <a:rPr lang="nl-NL" sz="1000" b="0" i="0" dirty="0" err="1">
                <a:effectLst/>
                <a:latin typeface="-apple-system"/>
              </a:rPr>
              <a:t>vor</a:t>
            </a:r>
            <a:r>
              <a:rPr lang="nl-NL" sz="1000" b="0" i="0" dirty="0">
                <a:effectLst/>
                <a:latin typeface="-apple-system"/>
              </a:rPr>
              <a:t> kersverse ouders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000" b="0" i="0" dirty="0">
              <a:effectLst/>
              <a:latin typeface="-apple-system"/>
            </a:endParaRPr>
          </a:p>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4</a:t>
            </a:fld>
            <a:endParaRPr lang="nl-BE"/>
          </a:p>
        </p:txBody>
      </p:sp>
    </p:spTree>
    <p:extLst>
      <p:ext uri="{BB962C8B-B14F-4D97-AF65-F5344CB8AC3E}">
        <p14:creationId xmlns:p14="http://schemas.microsoft.com/office/powerpoint/2010/main" val="1742727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AUG</a:t>
            </a:r>
          </a:p>
          <a:p>
            <a:r>
              <a:rPr lang="nl-BE" dirty="0"/>
              <a:t>Nieuwe peddelaanlegplaats</a:t>
            </a:r>
          </a:p>
          <a:p>
            <a:r>
              <a:rPr lang="nl-BE" dirty="0"/>
              <a:t>Welzijnsbeurs</a:t>
            </a:r>
          </a:p>
          <a:p>
            <a:r>
              <a:rPr lang="nl-BE" dirty="0"/>
              <a:t>SEPT</a:t>
            </a:r>
          </a:p>
          <a:p>
            <a:r>
              <a:rPr lang="nl-BE" dirty="0"/>
              <a:t>MAAK</a:t>
            </a:r>
          </a:p>
          <a:p>
            <a:r>
              <a:rPr lang="nl-BE" dirty="0"/>
              <a:t>Bonheiden deelt €20.400 investeringssubsidies uit aan 2 clubs</a:t>
            </a:r>
          </a:p>
          <a:p>
            <a:r>
              <a:rPr lang="nl-BE" dirty="0"/>
              <a:t>Opening nieuwe sportkeet</a:t>
            </a:r>
          </a:p>
          <a:p>
            <a:r>
              <a:rPr lang="nl-BE" dirty="0"/>
              <a:t>Aanplanten hoogstamboomgaard Dorsthoeveweg</a:t>
            </a:r>
          </a:p>
          <a:p>
            <a:r>
              <a:rPr lang="nl-BE" dirty="0"/>
              <a:t>OKT</a:t>
            </a:r>
          </a:p>
          <a:p>
            <a:r>
              <a:rPr lang="nl-BE" dirty="0"/>
              <a:t>Velodroom brengt jeugdverenigingen en inwoners gemeente Bonheiden samen</a:t>
            </a:r>
          </a:p>
          <a:p>
            <a:r>
              <a:rPr lang="nl-BE" dirty="0"/>
              <a:t>Vernieuwingen bib</a:t>
            </a:r>
          </a:p>
          <a:p>
            <a:r>
              <a:rPr lang="nl-BE" dirty="0"/>
              <a:t>NOV</a:t>
            </a:r>
          </a:p>
          <a:p>
            <a:r>
              <a:rPr lang="nl-BE" dirty="0"/>
              <a:t>Precies weer vakantie </a:t>
            </a:r>
          </a:p>
          <a:p>
            <a:r>
              <a:rPr lang="nl-BE" dirty="0"/>
              <a:t>Je hebt altijd wel de herdenking van Wapenstilstand natuurlijk</a:t>
            </a:r>
          </a:p>
          <a:p>
            <a:r>
              <a:rPr lang="nl-BE" dirty="0"/>
              <a:t>DEC</a:t>
            </a:r>
          </a:p>
          <a:p>
            <a:r>
              <a:rPr lang="nl-BE" dirty="0" err="1"/>
              <a:t>Eindejaarsactie</a:t>
            </a:r>
            <a:r>
              <a:rPr lang="nl-BE" dirty="0"/>
              <a:t> handelaars</a:t>
            </a:r>
          </a:p>
          <a:p>
            <a:r>
              <a:rPr lang="nl-BE" dirty="0"/>
              <a:t>Bonheiden eert dichter Mark Van </a:t>
            </a:r>
            <a:r>
              <a:rPr lang="nl-BE" dirty="0" err="1"/>
              <a:t>Tongele</a:t>
            </a:r>
            <a:r>
              <a:rPr lang="nl-BE" dirty="0"/>
              <a:t> met gedicht op symbolische plaats</a:t>
            </a:r>
          </a:p>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5</a:t>
            </a:fld>
            <a:endParaRPr lang="nl-BE"/>
          </a:p>
        </p:txBody>
      </p:sp>
    </p:spTree>
    <p:extLst>
      <p:ext uri="{BB962C8B-B14F-4D97-AF65-F5344CB8AC3E}">
        <p14:creationId xmlns:p14="http://schemas.microsoft.com/office/powerpoint/2010/main" val="3475321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Wat zijn interessante delen?</a:t>
            </a:r>
          </a:p>
          <a:p>
            <a:pPr marL="171450" indent="-171450">
              <a:buFontTx/>
              <a:buChar char="-"/>
            </a:pPr>
            <a:r>
              <a:rPr lang="nl-BE" dirty="0"/>
              <a:t>Beleidsevaluatie</a:t>
            </a:r>
          </a:p>
          <a:p>
            <a:pPr marL="171450" indent="-171450">
              <a:buFontTx/>
              <a:buChar char="-"/>
            </a:pPr>
            <a:r>
              <a:rPr lang="nl-BE" dirty="0"/>
              <a:t>Staat van het financieel evenwicht </a:t>
            </a:r>
            <a:r>
              <a:rPr lang="nl-BE" dirty="0" err="1"/>
              <a:t>pag</a:t>
            </a:r>
            <a:r>
              <a:rPr lang="nl-BE" dirty="0"/>
              <a:t> 34</a:t>
            </a:r>
          </a:p>
          <a:p>
            <a:pPr marL="171450" indent="-171450">
              <a:buFontTx/>
              <a:buChar char="-"/>
            </a:pPr>
            <a:r>
              <a:rPr lang="nl-BE" dirty="0"/>
              <a:t>Overzicht van de ontvangsten en uitgaven naar functionele code T2 – </a:t>
            </a:r>
            <a:r>
              <a:rPr lang="nl-BE" dirty="0" err="1"/>
              <a:t>pag</a:t>
            </a:r>
            <a:r>
              <a:rPr lang="nl-BE" dirty="0"/>
              <a:t> 45</a:t>
            </a:r>
          </a:p>
          <a:p>
            <a:pPr marL="171450" indent="-171450">
              <a:buFontTx/>
              <a:buChar char="-"/>
            </a:pPr>
            <a:r>
              <a:rPr lang="nl-BE" dirty="0"/>
              <a:t>Verklaring van de materiële verschillen tussen de gerealiseerde en geraamde ontvangsten en uitgaven – </a:t>
            </a:r>
            <a:r>
              <a:rPr lang="nl-BE" dirty="0" err="1"/>
              <a:t>pag</a:t>
            </a:r>
            <a:r>
              <a:rPr lang="nl-BE" dirty="0"/>
              <a:t> 136</a:t>
            </a:r>
          </a:p>
          <a:p>
            <a:pPr marL="171450" indent="-171450">
              <a:buFontTx/>
              <a:buChar char="-"/>
            </a:pPr>
            <a:r>
              <a:rPr lang="nl-BE" dirty="0"/>
              <a:t>Documentatie =&gt; opbrengst per </a:t>
            </a:r>
            <a:r>
              <a:rPr lang="nl-BE" dirty="0" err="1"/>
              <a:t>belastingssoort</a:t>
            </a:r>
            <a:r>
              <a:rPr lang="nl-BE" dirty="0"/>
              <a:t> – aantal koppen of </a:t>
            </a:r>
            <a:r>
              <a:rPr lang="nl-BE" dirty="0" err="1"/>
              <a:t>FTE’s</a:t>
            </a:r>
            <a:r>
              <a:rPr lang="nl-BE" dirty="0"/>
              <a:t> tewerkgesteld bij </a:t>
            </a:r>
            <a:r>
              <a:rPr lang="nl-BE" dirty="0" err="1"/>
              <a:t>ocmw</a:t>
            </a:r>
            <a:r>
              <a:rPr lang="nl-BE" dirty="0"/>
              <a:t> en gemeente</a:t>
            </a:r>
          </a:p>
          <a:p>
            <a:pPr marL="171450" indent="-171450">
              <a:buFontTx/>
              <a:buChar char="-"/>
            </a:pPr>
            <a:endParaRPr lang="nl-BE" dirty="0"/>
          </a:p>
          <a:p>
            <a:pPr marL="171450" indent="-171450">
              <a:buFontTx/>
              <a:buChar char="-"/>
            </a:pPr>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6</a:t>
            </a:fld>
            <a:endParaRPr lang="nl-BE"/>
          </a:p>
        </p:txBody>
      </p:sp>
    </p:spTree>
    <p:extLst>
      <p:ext uri="{BB962C8B-B14F-4D97-AF65-F5344CB8AC3E}">
        <p14:creationId xmlns:p14="http://schemas.microsoft.com/office/powerpoint/2010/main" val="1890987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Verschil met vorige regelgeving is dat we gekozen hebben om te rapporteren op actie-niveau.</a:t>
            </a:r>
          </a:p>
          <a:p>
            <a:r>
              <a:rPr lang="nl-BE" baseline="0" dirty="0"/>
              <a:t>Niet over alle acties wordt gerapporteerd, vooraf werd bepaald welke acties prioritair zijn en waarover er dus wordt gerapporteerd. Niet enkel bij de rekening maar ook halfjaarlijks tijdens een opvolgingsrapportering.</a:t>
            </a:r>
          </a:p>
          <a:p>
            <a:endParaRPr lang="nl-BE" baseline="0" dirty="0"/>
          </a:p>
          <a:p>
            <a:r>
              <a:rPr lang="nl-BE" baseline="0" dirty="0"/>
              <a:t>Gevolg van een bepaalde actie </a:t>
            </a:r>
            <a:r>
              <a:rPr lang="nl-BE" baseline="0" dirty="0" err="1"/>
              <a:t>proritair</a:t>
            </a:r>
            <a:r>
              <a:rPr lang="nl-BE" baseline="0" dirty="0"/>
              <a:t> te behandelen is dat het bovenliggende actieplan, en beleidsdoelstellingen prioritair worden.</a:t>
            </a:r>
          </a:p>
          <a:p>
            <a:endParaRPr lang="nl-BE" baseline="0" dirty="0"/>
          </a:p>
          <a:p>
            <a:r>
              <a:rPr lang="nl-BE" baseline="0" dirty="0"/>
              <a:t>Dit in tegenstelling tot de vorige regelgeving waarbij de beleidsdoelstelling prioritair werd gemaakt, en alle onderliggende actieplannen en acties derhalve prioritair werden waardoor je soms het perverse effect kreeg dat je moest rapporteren over bepaald non-acties.</a:t>
            </a:r>
          </a:p>
          <a:p>
            <a:endParaRPr lang="nl-BE" baseline="0" dirty="0"/>
          </a:p>
          <a:p>
            <a:r>
              <a:rPr lang="nl-BE" baseline="0" dirty="0"/>
              <a:t>Het perverse effect van de nieuwe regelgeving is evenwel dat we nu over alle beleidsdoelstellingen dienen te rapporteren.</a:t>
            </a:r>
          </a:p>
          <a:p>
            <a:endParaRPr lang="nl-BE" baseline="0"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7</a:t>
            </a:fld>
            <a:endParaRPr lang="nl-BE"/>
          </a:p>
        </p:txBody>
      </p:sp>
    </p:spTree>
    <p:extLst>
      <p:ext uri="{BB962C8B-B14F-4D97-AF65-F5344CB8AC3E}">
        <p14:creationId xmlns:p14="http://schemas.microsoft.com/office/powerpoint/2010/main" val="212352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Verplichte basisliteratuur … geeft weer aan welke prioritaire acties de gemeente in 2024 heeft gewerkt.</a:t>
            </a:r>
          </a:p>
          <a:p>
            <a:endParaRPr lang="nl-BE" baseline="0" dirty="0"/>
          </a:p>
          <a:p>
            <a:r>
              <a:rPr lang="nl-BE" baseline="0" dirty="0"/>
              <a:t>In kader van BBC 2020 is deze rapportage nog belangrijker. Doordat de kredietbewaking op een hoger niveau komt te liggen is er veel autonomie. Hoe dan ook was 2024 een ‘raar jaar’ gezien we ervoor geopteerd hebben om in december geen aanpassing meerjarenplan te doen.</a:t>
            </a:r>
          </a:p>
          <a:p>
            <a:r>
              <a:rPr lang="nl-BE" baseline="0" dirty="0"/>
              <a:t>Om aan de raadsleden toch de nodige info te verschaffen werd tussentijds ook nog gerapporteerd worden per 01/07,</a:t>
            </a:r>
          </a:p>
          <a:p>
            <a:endParaRPr lang="nl-BE" baseline="0" dirty="0"/>
          </a:p>
          <a:p>
            <a:r>
              <a:rPr lang="nl-BE" baseline="0" dirty="0"/>
              <a:t>Een indicator kan zowel numeriek als alfanumeriek zijn.</a:t>
            </a:r>
          </a:p>
          <a:p>
            <a:endParaRPr lang="nl-BE" baseline="0" dirty="0"/>
          </a:p>
          <a:p>
            <a:r>
              <a:rPr lang="nl-NL" dirty="0"/>
              <a:t>Evaluatie:</a:t>
            </a:r>
            <a:endParaRPr lang="nl-BE" baseline="0"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8</a:t>
            </a:fld>
            <a:endParaRPr lang="nl-BE"/>
          </a:p>
        </p:txBody>
      </p:sp>
    </p:spTree>
    <p:extLst>
      <p:ext uri="{BB962C8B-B14F-4D97-AF65-F5344CB8AC3E}">
        <p14:creationId xmlns:p14="http://schemas.microsoft.com/office/powerpoint/2010/main" val="3775096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BE" dirty="0"/>
              <a:t>Mijlpaal: A2.1.11_MP-3: Aanstellen aannemer + opmaak ontwerp</a:t>
            </a:r>
          </a:p>
          <a:p>
            <a:r>
              <a:rPr lang="nl-BE" dirty="0"/>
              <a:t>Begindatum: 01-01-2024 Einddatum: 31-12-2024 Uitvoeringstrend: Uitgevoerd</a:t>
            </a:r>
          </a:p>
          <a:p>
            <a:pPr marL="171450" indent="-171450">
              <a:buFont typeface="Arial" panose="020B0604020202020204" pitchFamily="34" charset="0"/>
              <a:buChar char="•"/>
            </a:pPr>
            <a:r>
              <a:rPr lang="nl-BE" dirty="0"/>
              <a:t>Mijlpaal: A2.1.11_MP-4: Indienen aanvraag omgevingsvergunning</a:t>
            </a:r>
          </a:p>
          <a:p>
            <a:r>
              <a:rPr lang="nl-BE" dirty="0"/>
              <a:t>Begindatum: 01-07-2024 Einddatum: 31-12-2024</a:t>
            </a:r>
          </a:p>
          <a:p>
            <a:pPr marL="171450" indent="-171450">
              <a:buFont typeface="Arial" panose="020B0604020202020204" pitchFamily="34" charset="0"/>
              <a:buChar char="•"/>
            </a:pPr>
            <a:r>
              <a:rPr lang="nl-BE" dirty="0"/>
              <a:t>Mijlpaal: A2.1.11_MP-5: Ontwerp skatepark finaliseren in overleg met de werkgroep</a:t>
            </a:r>
          </a:p>
          <a:p>
            <a:r>
              <a:rPr lang="nl-BE" dirty="0"/>
              <a:t>Begindatum: 01-09-2024 Einddatum: 31-12-2024</a:t>
            </a:r>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9</a:t>
            </a:fld>
            <a:endParaRPr lang="nl-BE"/>
          </a:p>
        </p:txBody>
      </p:sp>
    </p:spTree>
    <p:extLst>
      <p:ext uri="{BB962C8B-B14F-4D97-AF65-F5344CB8AC3E}">
        <p14:creationId xmlns:p14="http://schemas.microsoft.com/office/powerpoint/2010/main" val="2223578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Binnen BBC zijn er twee verplichte</a:t>
            </a:r>
            <a:r>
              <a:rPr lang="nl-BE" baseline="0" dirty="0"/>
              <a:t> evenwichtsvereisten, nl.</a:t>
            </a:r>
          </a:p>
          <a:p>
            <a:pPr marL="171450" indent="-171450">
              <a:buFontTx/>
              <a:buChar char="-"/>
            </a:pPr>
            <a:r>
              <a:rPr lang="nl-BE" baseline="0" dirty="0"/>
              <a:t>Geraamd beschikbaar budgettair resultaat moet per boekjaar groter of gelijk zijn aan nul</a:t>
            </a:r>
            <a:endParaRPr lang="nl-BE" baseline="0" dirty="0">
              <a:sym typeface="Wingdings" panose="05000000000000000000" pitchFamily="2" charset="2"/>
            </a:endParaRPr>
          </a:p>
          <a:p>
            <a:pPr marL="0" indent="0">
              <a:buFontTx/>
              <a:buNone/>
            </a:pPr>
            <a:endParaRPr lang="nl-BE" baseline="0" dirty="0">
              <a:sym typeface="Wingdings" panose="05000000000000000000" pitchFamily="2" charset="2"/>
            </a:endParaRPr>
          </a:p>
          <a:p>
            <a:pPr marL="171450" indent="-171450">
              <a:buFontTx/>
              <a:buChar char="-"/>
            </a:pPr>
            <a:r>
              <a:rPr lang="nl-BE" baseline="0" dirty="0">
                <a:sym typeface="Wingdings" panose="05000000000000000000" pitchFamily="2" charset="2"/>
              </a:rPr>
              <a:t>Geraamde autofinancieringsmarge moet in het laatste jaar van het MJP (2025) groter of gelijk zijn aan nul</a:t>
            </a:r>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10</a:t>
            </a:fld>
            <a:endParaRPr lang="nl-BE"/>
          </a:p>
        </p:txBody>
      </p:sp>
    </p:spTree>
    <p:extLst>
      <p:ext uri="{BB962C8B-B14F-4D97-AF65-F5344CB8AC3E}">
        <p14:creationId xmlns:p14="http://schemas.microsoft.com/office/powerpoint/2010/main" val="6507924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Tx/>
              <a:buChar char="-"/>
            </a:pPr>
            <a:r>
              <a:rPr lang="nl-BE" baseline="0" dirty="0">
                <a:sym typeface="Wingdings" panose="05000000000000000000" pitchFamily="2" charset="2"/>
              </a:rPr>
              <a:t>Autofinancieringsmarge enerzijds is dit het verschil tussen de ontvangsten en uitgaven in exploitatie, en anderzijds de netto periodieke aflossingen</a:t>
            </a:r>
          </a:p>
          <a:p>
            <a:endParaRPr lang="nl-BE" baseline="0" dirty="0">
              <a:sym typeface="Wingdings" panose="05000000000000000000" pitchFamily="2" charset="2"/>
            </a:endParaRPr>
          </a:p>
          <a:p>
            <a:endParaRPr lang="nl-BE" baseline="0" dirty="0">
              <a:sym typeface="Wingdings" panose="05000000000000000000" pitchFamily="2" charset="2"/>
            </a:endParaRPr>
          </a:p>
          <a:p>
            <a:r>
              <a:rPr lang="nl-BE" baseline="0" dirty="0">
                <a:sym typeface="Wingdings" panose="05000000000000000000" pitchFamily="2" charset="2"/>
              </a:rPr>
              <a:t>Meer detailuitleg verder tijdens de uiteenzetting.</a:t>
            </a:r>
          </a:p>
          <a:p>
            <a:endParaRPr lang="nl-BE" baseline="0" dirty="0">
              <a:sym typeface="Wingdings" panose="05000000000000000000" pitchFamily="2" charset="2"/>
            </a:endParaRPr>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11</a:t>
            </a:fld>
            <a:endParaRPr lang="nl-BE"/>
          </a:p>
        </p:txBody>
      </p:sp>
    </p:spTree>
    <p:extLst>
      <p:ext uri="{BB962C8B-B14F-4D97-AF65-F5344CB8AC3E}">
        <p14:creationId xmlns:p14="http://schemas.microsoft.com/office/powerpoint/2010/main" val="775787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Andere operationele uitgaven zijn </a:t>
            </a:r>
            <a:r>
              <a:rPr lang="nl-BE" dirty="0" err="1"/>
              <a:t>bvb</a:t>
            </a:r>
            <a:r>
              <a:rPr lang="nl-BE" dirty="0"/>
              <a:t>. De kosten aangerekend door FOD financiën voor de inning van de personenbelasting, of de onroerende voorheffing of de oninbare en oninvorderbare ontvangsten</a:t>
            </a:r>
          </a:p>
          <a:p>
            <a:endParaRPr lang="nl-BE" dirty="0"/>
          </a:p>
          <a:p>
            <a:r>
              <a:rPr lang="nl-BE" dirty="0"/>
              <a:t>Financiële uitgaven: interesten op leningen, verwijlinteresten </a:t>
            </a:r>
            <a:r>
              <a:rPr lang="nl-BE" dirty="0">
                <a:sym typeface="Wingdings" panose="05000000000000000000" pitchFamily="2" charset="2"/>
              </a:rPr>
              <a:t> de aflossingen zitten hier niet bij!</a:t>
            </a:r>
            <a:endParaRPr lang="nl-BE" dirty="0"/>
          </a:p>
          <a:p>
            <a:endParaRPr lang="nl-BE"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12</a:t>
            </a:fld>
            <a:endParaRPr lang="nl-BE"/>
          </a:p>
        </p:txBody>
      </p:sp>
    </p:spTree>
    <p:extLst>
      <p:ext uri="{BB962C8B-B14F-4D97-AF65-F5344CB8AC3E}">
        <p14:creationId xmlns:p14="http://schemas.microsoft.com/office/powerpoint/2010/main" val="2410483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Overal zie je een sterke tot zeer sterke stijging behalve individuele hulpverlening door het </a:t>
            </a:r>
            <a:r>
              <a:rPr lang="nl-BE" dirty="0" err="1"/>
              <a:t>ocmw</a:t>
            </a:r>
            <a:r>
              <a:rPr lang="nl-BE" dirty="0"/>
              <a:t>. Daarover verder meer.</a:t>
            </a:r>
          </a:p>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13</a:t>
            </a:fld>
            <a:endParaRPr lang="nl-BE"/>
          </a:p>
        </p:txBody>
      </p:sp>
    </p:spTree>
    <p:extLst>
      <p:ext uri="{BB962C8B-B14F-4D97-AF65-F5344CB8AC3E}">
        <p14:creationId xmlns:p14="http://schemas.microsoft.com/office/powerpoint/2010/main" val="95598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dirty="0" err="1">
                <a:sym typeface="Wingdings" panose="05000000000000000000" pitchFamily="2" charset="2"/>
              </a:rPr>
              <a:t>Pag</a:t>
            </a:r>
            <a:r>
              <a:rPr lang="nl-BE" baseline="0" dirty="0">
                <a:sym typeface="Wingdings" panose="05000000000000000000" pitchFamily="2" charset="2"/>
              </a:rPr>
              <a:t> 136: verschil tussen de materiële verschillen tussen raming en effectieve uitgave … hier de grootste bedragen. Ongebruikt krediet van € 1.149.725. </a:t>
            </a:r>
          </a:p>
          <a:p>
            <a:endParaRPr lang="nl-BE" baseline="0" dirty="0">
              <a:sym typeface="Wingdings" panose="05000000000000000000" pitchFamily="2" charset="2"/>
            </a:endParaRPr>
          </a:p>
          <a:p>
            <a:r>
              <a:rPr lang="nl-BE" baseline="0" dirty="0">
                <a:sym typeface="Wingdings" panose="05000000000000000000" pitchFamily="2" charset="2"/>
              </a:rPr>
              <a:t>De belangrijkste uitgavenposten vind je op de slide.</a:t>
            </a:r>
          </a:p>
          <a:p>
            <a:pPr marL="171450" indent="-171450">
              <a:buFontTx/>
              <a:buChar char="-"/>
            </a:pPr>
            <a:r>
              <a:rPr lang="nl-BE" baseline="0" dirty="0">
                <a:sym typeface="Wingdings" panose="05000000000000000000" pitchFamily="2" charset="2"/>
              </a:rPr>
              <a:t>13.7.5: Ondersteuning afdeling Ruimte. Dit is een weerspiegeling van m.i. belangrijke problematiek van een klein lokaal bestuur. Eind 2023 is een stedenbouwkundig ambtenaar binnen de organisatie doorgegroeid tot GIS-coördinator. Gezien dit met een proefperiode van 1 jaar was werd zijn stoel tijdelijk ingevuld door iemand op zelfstandige basis en dit voor het afleveren van vergunningen. Extra werd ook in ondersteuning voorzien voor wat betreft het planningsproces zelf.  Verder was ook de dienst mobiliteit onderbemand (of niet bemand) en werd hiervoor ook externe ondersteuning ingeroepen, niet enkel voor wat betreft de dagdagelijkse werking maar eveneens voor ondersteuning in de vervoersregio. Door het wegvallen van het diensthoofd technische dienst werd ook hier voorzien in ondersteuning voor de </a:t>
            </a:r>
            <a:r>
              <a:rPr lang="nl-BE" baseline="0" dirty="0" err="1">
                <a:sym typeface="Wingdings" panose="05000000000000000000" pitchFamily="2" charset="2"/>
              </a:rPr>
              <a:t>opvlging</a:t>
            </a:r>
            <a:r>
              <a:rPr lang="nl-BE" baseline="0" dirty="0">
                <a:sym typeface="Wingdings" panose="05000000000000000000" pitchFamily="2" charset="2"/>
              </a:rPr>
              <a:t> van infrastructuurprojecten. Ook zette de groenambtenaar tijdelijk een stapje terug en werd ook hier in externe ondersteuning voorzien voor het voorbereiden van groenadviezen.</a:t>
            </a:r>
          </a:p>
          <a:p>
            <a:pPr marL="171450" indent="-171450">
              <a:buFontTx/>
              <a:buChar char="-"/>
            </a:pPr>
            <a:r>
              <a:rPr lang="nl-BE" baseline="0" dirty="0">
                <a:sym typeface="Wingdings" panose="05000000000000000000" pitchFamily="2" charset="2"/>
              </a:rPr>
              <a:t>6.3.14 ANPR trajectcontroles: onderhoudskost. deze stijging is enerzijds omdat in 2023 het onderhoudscontract van de nieuwe trajectcontroles nog niet helemaal in rekening werd gebracht, maar anderzijds werd door de politie ook het beslissing genomen om de kosten van de 3 ‘oude’ trajectcontroles door te factureren naar de respectievelijke gemeenten. Hierbij zit evenwel door vertraagde facturatie bij </a:t>
            </a:r>
            <a:r>
              <a:rPr lang="nl-BE" baseline="0" dirty="0" err="1">
                <a:sym typeface="Wingdings" panose="05000000000000000000" pitchFamily="2" charset="2"/>
              </a:rPr>
              <a:t>Proximus</a:t>
            </a:r>
            <a:r>
              <a:rPr lang="nl-BE" baseline="0" dirty="0">
                <a:sym typeface="Wingdings" panose="05000000000000000000" pitchFamily="2" charset="2"/>
              </a:rPr>
              <a:t> zowel kosten van 2023 en 2024 in hetzelfde jaar + enkele calamiteiten (zie ook verder tweejaarlijkse herijking)</a:t>
            </a:r>
          </a:p>
          <a:p>
            <a:pPr marL="171450" indent="-171450">
              <a:buFontTx/>
              <a:buChar char="-"/>
            </a:pPr>
            <a:r>
              <a:rPr lang="nl-BE" baseline="0" dirty="0">
                <a:sym typeface="Wingdings" panose="05000000000000000000" pitchFamily="2" charset="2"/>
              </a:rPr>
              <a:t>13.16.6: benodigdheden en onderhoud voor wegen en </a:t>
            </a:r>
            <a:r>
              <a:rPr lang="nl-BE" baseline="0" dirty="0" err="1">
                <a:sym typeface="Wingdings" panose="05000000000000000000" pitchFamily="2" charset="2"/>
              </a:rPr>
              <a:t>waterloen</a:t>
            </a:r>
            <a:r>
              <a:rPr lang="nl-BE" baseline="0" dirty="0">
                <a:sym typeface="Wingdings" panose="05000000000000000000" pitchFamily="2" charset="2"/>
              </a:rPr>
              <a:t>: grote eenmalige kost voor afvoeren van grond technische uitvoeringsdienst (</a:t>
            </a:r>
            <a:r>
              <a:rPr lang="nl-BE" baseline="0" dirty="0" err="1">
                <a:sym typeface="Wingdings" panose="05000000000000000000" pitchFamily="2" charset="2"/>
              </a:rPr>
              <a:t>tbv</a:t>
            </a:r>
            <a:r>
              <a:rPr lang="nl-BE" baseline="0" dirty="0">
                <a:sym typeface="Wingdings" panose="05000000000000000000" pitchFamily="2" charset="2"/>
              </a:rPr>
              <a:t> € 12.038)</a:t>
            </a:r>
            <a:endParaRPr lang="nl-BE" dirty="0"/>
          </a:p>
          <a:p>
            <a:endParaRPr lang="nl-BE"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14</a:t>
            </a:fld>
            <a:endParaRPr lang="nl-BE"/>
          </a:p>
        </p:txBody>
      </p:sp>
    </p:spTree>
    <p:extLst>
      <p:ext uri="{BB962C8B-B14F-4D97-AF65-F5344CB8AC3E}">
        <p14:creationId xmlns:p14="http://schemas.microsoft.com/office/powerpoint/2010/main" val="498117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dirty="0">
                <a:solidFill>
                  <a:schemeClr val="tx1"/>
                </a:solidFill>
                <a:effectLst/>
                <a:latin typeface="+mn-lt"/>
                <a:ea typeface="+mn-ea"/>
                <a:cs typeface="+mn-cs"/>
              </a:rPr>
              <a:t>Fase 1: 05/2018</a:t>
            </a:r>
          </a:p>
          <a:p>
            <a:r>
              <a:rPr lang="nl-BE" sz="1200" kern="1200" dirty="0">
                <a:solidFill>
                  <a:schemeClr val="tx1"/>
                </a:solidFill>
                <a:effectLst/>
                <a:latin typeface="+mn-lt"/>
                <a:ea typeface="+mn-ea"/>
                <a:cs typeface="+mn-cs"/>
              </a:rPr>
              <a:t>Fase 2: 05/2019</a:t>
            </a:r>
          </a:p>
          <a:p>
            <a:r>
              <a:rPr lang="nl-BE" sz="1200" kern="1200" dirty="0">
                <a:solidFill>
                  <a:schemeClr val="tx1"/>
                </a:solidFill>
                <a:effectLst/>
                <a:latin typeface="+mn-lt"/>
                <a:ea typeface="+mn-ea"/>
                <a:cs typeface="+mn-cs"/>
              </a:rPr>
              <a:t>Fase 3: 10/2019</a:t>
            </a:r>
          </a:p>
          <a:p>
            <a:r>
              <a:rPr lang="nl-BE" sz="1200" kern="1200" dirty="0">
                <a:solidFill>
                  <a:schemeClr val="tx1"/>
                </a:solidFill>
                <a:effectLst/>
                <a:latin typeface="+mn-lt"/>
                <a:ea typeface="+mn-ea"/>
                <a:cs typeface="+mn-cs"/>
              </a:rPr>
              <a:t>Fase 4 &amp; 5: 11/2019</a:t>
            </a:r>
          </a:p>
          <a:p>
            <a:endParaRPr lang="nl-BE" sz="1200" kern="1200" dirty="0">
              <a:solidFill>
                <a:schemeClr val="tx1"/>
              </a:solidFill>
              <a:effectLst/>
              <a:latin typeface="+mn-lt"/>
              <a:ea typeface="+mn-ea"/>
              <a:cs typeface="+mn-cs"/>
            </a:endParaRPr>
          </a:p>
          <a:p>
            <a:r>
              <a:rPr lang="nl-BE" sz="1200" kern="1200" dirty="0">
                <a:solidFill>
                  <a:schemeClr val="tx1"/>
                </a:solidFill>
                <a:effectLst/>
                <a:latin typeface="+mn-lt"/>
                <a:ea typeface="+mn-ea"/>
                <a:cs typeface="+mn-cs"/>
              </a:rPr>
              <a:t>Voor de attente </a:t>
            </a:r>
            <a:r>
              <a:rPr lang="nl-BE" sz="1200" kern="1200" dirty="0" err="1">
                <a:solidFill>
                  <a:schemeClr val="tx1"/>
                </a:solidFill>
                <a:effectLst/>
                <a:latin typeface="+mn-lt"/>
                <a:ea typeface="+mn-ea"/>
                <a:cs typeface="+mn-cs"/>
              </a:rPr>
              <a:t>opletter</a:t>
            </a:r>
            <a:r>
              <a:rPr lang="nl-BE" sz="1200" kern="1200" dirty="0">
                <a:solidFill>
                  <a:schemeClr val="tx1"/>
                </a:solidFill>
                <a:effectLst/>
                <a:latin typeface="+mn-lt"/>
                <a:ea typeface="+mn-ea"/>
                <a:cs typeface="+mn-cs"/>
              </a:rPr>
              <a:t>: bedrag ov op vorige slide verschilt met bedrag op deze slide. Op deze actie staat immers ook het verbruik van de verkeerslichten en dit is niet mee opgenomen in dit overzicht.</a:t>
            </a:r>
          </a:p>
          <a:p>
            <a:endParaRPr lang="nl-BE" sz="1200" kern="1200" dirty="0">
              <a:solidFill>
                <a:schemeClr val="tx1"/>
              </a:solidFill>
              <a:effectLst/>
              <a:latin typeface="+mn-lt"/>
              <a:ea typeface="+mn-ea"/>
              <a:cs typeface="+mn-cs"/>
            </a:endParaRPr>
          </a:p>
          <a:p>
            <a:r>
              <a:rPr lang="nl-BE" sz="1200" kern="1200" dirty="0">
                <a:solidFill>
                  <a:schemeClr val="tx1"/>
                </a:solidFill>
                <a:effectLst/>
                <a:latin typeface="+mn-lt"/>
                <a:ea typeface="+mn-ea"/>
                <a:cs typeface="+mn-cs"/>
              </a:rPr>
              <a:t>Deze daling gaat naar de toekomst toe niet meer zo spectaculair zijn want nu spelen immers 2 optimalisaties, nl.</a:t>
            </a:r>
          </a:p>
          <a:p>
            <a:pPr marL="171450" indent="-171450">
              <a:buFontTx/>
              <a:buChar char="-"/>
            </a:pPr>
            <a:r>
              <a:rPr lang="nl-BE" sz="1200" kern="1200" dirty="0">
                <a:solidFill>
                  <a:schemeClr val="tx1"/>
                </a:solidFill>
                <a:effectLst/>
                <a:latin typeface="+mn-lt"/>
                <a:ea typeface="+mn-ea"/>
                <a:cs typeface="+mn-cs"/>
              </a:rPr>
              <a:t>Aanpassen van het brandregime</a:t>
            </a:r>
          </a:p>
          <a:p>
            <a:pPr marL="171450" indent="-171450">
              <a:buFontTx/>
              <a:buChar char="-"/>
            </a:pPr>
            <a:r>
              <a:rPr lang="nl-BE" sz="1200" kern="1200" dirty="0" err="1">
                <a:solidFill>
                  <a:schemeClr val="tx1"/>
                </a:solidFill>
                <a:effectLst/>
                <a:latin typeface="+mn-lt"/>
                <a:ea typeface="+mn-ea"/>
                <a:cs typeface="+mn-cs"/>
              </a:rPr>
              <a:t>Verledding</a:t>
            </a:r>
            <a:r>
              <a:rPr lang="nl-BE" sz="1200" kern="1200" dirty="0">
                <a:solidFill>
                  <a:schemeClr val="tx1"/>
                </a:solidFill>
                <a:effectLst/>
                <a:latin typeface="+mn-lt"/>
                <a:ea typeface="+mn-ea"/>
                <a:cs typeface="+mn-cs"/>
              </a:rPr>
              <a:t> van de ov</a:t>
            </a:r>
          </a:p>
          <a:p>
            <a:r>
              <a:rPr lang="nl-BE" sz="1200" kern="1200" dirty="0">
                <a:solidFill>
                  <a:schemeClr val="tx1"/>
                </a:solidFill>
                <a:effectLst/>
                <a:latin typeface="+mn-lt"/>
                <a:ea typeface="+mn-ea"/>
                <a:cs typeface="+mn-cs"/>
              </a:rPr>
              <a:t> </a:t>
            </a:r>
          </a:p>
          <a:p>
            <a:r>
              <a:rPr lang="nl-BE" dirty="0"/>
              <a:t>In 2020 kelderden de energieprijzen maar tweede helft van 2021 zie je al de stijging van de energieprijzen door het aantrekken van de economie.</a:t>
            </a:r>
          </a:p>
          <a:p>
            <a:r>
              <a:rPr lang="nl-BE" dirty="0"/>
              <a:t>Begin 2022 is dit beeld echter nog significanter.</a:t>
            </a:r>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15</a:t>
            </a:fld>
            <a:endParaRPr lang="nl-BE"/>
          </a:p>
        </p:txBody>
      </p:sp>
    </p:spTree>
    <p:extLst>
      <p:ext uri="{BB962C8B-B14F-4D97-AF65-F5344CB8AC3E}">
        <p14:creationId xmlns:p14="http://schemas.microsoft.com/office/powerpoint/2010/main" val="285873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Erratum: pagina 232: stijgingspercentage van de lonen excl. Onderwijs  is 10,52% </a:t>
            </a:r>
            <a:r>
              <a:rPr lang="nl-BE" dirty="0" err="1"/>
              <a:t>ipv</a:t>
            </a:r>
            <a:r>
              <a:rPr lang="nl-BE" dirty="0"/>
              <a:t> 15,91%</a:t>
            </a:r>
          </a:p>
          <a:p>
            <a:endParaRPr lang="nl-BE"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16</a:t>
            </a:fld>
            <a:endParaRPr lang="nl-BE"/>
          </a:p>
        </p:txBody>
      </p:sp>
    </p:spTree>
    <p:extLst>
      <p:ext uri="{BB962C8B-B14F-4D97-AF65-F5344CB8AC3E}">
        <p14:creationId xmlns:p14="http://schemas.microsoft.com/office/powerpoint/2010/main" val="575036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17</a:t>
            </a:fld>
            <a:endParaRPr lang="nl-BE"/>
          </a:p>
        </p:txBody>
      </p:sp>
    </p:spTree>
    <p:extLst>
      <p:ext uri="{BB962C8B-B14F-4D97-AF65-F5344CB8AC3E}">
        <p14:creationId xmlns:p14="http://schemas.microsoft.com/office/powerpoint/2010/main" val="24436876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b="0" kern="1200" dirty="0">
                <a:solidFill>
                  <a:schemeClr val="tx1"/>
                </a:solidFill>
                <a:effectLst/>
                <a:latin typeface="+mn-lt"/>
                <a:ea typeface="+mn-ea"/>
                <a:cs typeface="+mn-cs"/>
              </a:rPr>
              <a:t>Er werd een aanzienlijk tekort vastgesteld tussen het gebudgetteerde leefloon en het effectieve leefloon.</a:t>
            </a:r>
          </a:p>
          <a:p>
            <a:r>
              <a:rPr lang="nl-BE" sz="1200" b="0" kern="1200" dirty="0">
                <a:solidFill>
                  <a:schemeClr val="tx1"/>
                </a:solidFill>
                <a:effectLst/>
                <a:latin typeface="+mn-lt"/>
                <a:ea typeface="+mn-ea"/>
                <a:cs typeface="+mn-cs"/>
              </a:rPr>
              <a:t>De belangrijkste oorzaak is een verkeerde inschatting van de stijging van de kosten voor de betaling van leeflonen. Jaarlijks fluctueren deze bedragen maar dit vnl. binnen de verschillende categorieën. Echter in </a:t>
            </a:r>
            <a:r>
              <a:rPr lang="nl-BE" sz="1200" b="0" kern="1200" dirty="0" err="1">
                <a:solidFill>
                  <a:schemeClr val="tx1"/>
                </a:solidFill>
                <a:effectLst/>
                <a:latin typeface="+mn-lt"/>
                <a:ea typeface="+mn-ea"/>
                <a:cs typeface="+mn-cs"/>
              </a:rPr>
              <a:t>globo</a:t>
            </a:r>
            <a:r>
              <a:rPr lang="nl-BE" sz="1200" b="0" kern="1200" dirty="0">
                <a:solidFill>
                  <a:schemeClr val="tx1"/>
                </a:solidFill>
                <a:effectLst/>
                <a:latin typeface="+mn-lt"/>
                <a:ea typeface="+mn-ea"/>
                <a:cs typeface="+mn-cs"/>
              </a:rPr>
              <a:t> zien we een beperkte stijging van 5% waar dit vorig jaar meer dan 50% was.</a:t>
            </a:r>
          </a:p>
          <a:p>
            <a:endParaRPr lang="nl-BE" sz="1200" dirty="0">
              <a:sym typeface="Wingdings" panose="05000000000000000000" pitchFamily="2" charset="2"/>
            </a:endParaRPr>
          </a:p>
          <a:p>
            <a:endParaRPr lang="nl-BE" sz="1200" b="0" i="0" u="none" strike="noStrike" baseline="0" dirty="0">
              <a:solidFill>
                <a:srgbClr val="000000"/>
              </a:solidFill>
              <a:latin typeface="Calibri" panose="020F0502020204030204" pitchFamily="34" charset="0"/>
            </a:endParaRPr>
          </a:p>
          <a:p>
            <a:endParaRPr lang="nl-BE" dirty="0"/>
          </a:p>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18</a:t>
            </a:fld>
            <a:endParaRPr lang="nl-BE"/>
          </a:p>
        </p:txBody>
      </p:sp>
    </p:spTree>
    <p:extLst>
      <p:ext uri="{BB962C8B-B14F-4D97-AF65-F5344CB8AC3E}">
        <p14:creationId xmlns:p14="http://schemas.microsoft.com/office/powerpoint/2010/main" val="24209997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19</a:t>
            </a:fld>
            <a:endParaRPr lang="nl-BE"/>
          </a:p>
        </p:txBody>
      </p:sp>
    </p:spTree>
    <p:extLst>
      <p:ext uri="{BB962C8B-B14F-4D97-AF65-F5344CB8AC3E}">
        <p14:creationId xmlns:p14="http://schemas.microsoft.com/office/powerpoint/2010/main" val="3005206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000" dirty="0"/>
              <a:t>Saldo 2022 is hoger dan 2021</a:t>
            </a:r>
          </a:p>
          <a:p>
            <a:r>
              <a:rPr lang="nl-BE" sz="1000" dirty="0">
                <a:effectLst/>
                <a:latin typeface="Calibri" panose="020F0502020204030204" pitchFamily="34" charset="0"/>
                <a:ea typeface="Calibri" panose="020F0502020204030204" pitchFamily="34" charset="0"/>
                <a:cs typeface="Times New Roman" panose="02020603050405020304" pitchFamily="18" charset="0"/>
              </a:rPr>
              <a:t>Verhoging van het terugbetalingspercentage van het leefloon in 2021</a:t>
            </a:r>
          </a:p>
          <a:p>
            <a:pPr marL="457200" algn="just">
              <a:lnSpc>
                <a:spcPct val="107000"/>
              </a:lnSpc>
            </a:pPr>
            <a:r>
              <a:rPr lang="nl-BE" sz="1000" dirty="0">
                <a:effectLst/>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07000"/>
              </a:lnSpc>
            </a:pPr>
            <a:r>
              <a:rPr lang="nl-BE" sz="1000" dirty="0">
                <a:effectLst/>
                <a:latin typeface="Calibri" panose="020F0502020204030204" pitchFamily="34" charset="0"/>
                <a:ea typeface="Calibri" panose="020F0502020204030204" pitchFamily="34" charset="0"/>
                <a:cs typeface="Times New Roman" panose="02020603050405020304" pitchFamily="18" charset="0"/>
              </a:rPr>
              <a:t>Deze maatregel is erop gericht de </a:t>
            </a:r>
            <a:r>
              <a:rPr lang="nl-BE" sz="1000" dirty="0" err="1">
                <a:effectLst/>
                <a:latin typeface="Calibri" panose="020F0502020204030204" pitchFamily="34" charset="0"/>
                <a:ea typeface="Calibri" panose="020F0502020204030204" pitchFamily="34" charset="0"/>
                <a:cs typeface="Times New Roman" panose="02020603050405020304" pitchFamily="18" charset="0"/>
              </a:rPr>
              <a:t>OCMW’s</a:t>
            </a:r>
            <a:r>
              <a:rPr lang="nl-BE" sz="1000" dirty="0">
                <a:effectLst/>
                <a:latin typeface="Calibri" panose="020F0502020204030204" pitchFamily="34" charset="0"/>
                <a:ea typeface="Calibri" panose="020F0502020204030204" pitchFamily="34" charset="0"/>
                <a:cs typeface="Times New Roman" panose="02020603050405020304" pitchFamily="18" charset="0"/>
              </a:rPr>
              <a:t> te ondersteunen in de </a:t>
            </a:r>
            <a:r>
              <a:rPr lang="nl-BE" sz="1000" dirty="0" err="1">
                <a:effectLst/>
                <a:latin typeface="Calibri" panose="020F0502020204030204" pitchFamily="34" charset="0"/>
                <a:ea typeface="Calibri" panose="020F0502020204030204" pitchFamily="34" charset="0"/>
                <a:cs typeface="Times New Roman" panose="02020603050405020304" pitchFamily="18" charset="0"/>
              </a:rPr>
              <a:t>tenlasteneming</a:t>
            </a:r>
            <a:r>
              <a:rPr lang="nl-BE" sz="1000" dirty="0">
                <a:effectLst/>
                <a:latin typeface="Calibri" panose="020F0502020204030204" pitchFamily="34" charset="0"/>
                <a:ea typeface="Calibri" panose="020F0502020204030204" pitchFamily="34" charset="0"/>
                <a:cs typeface="Times New Roman" panose="02020603050405020304" pitchFamily="18" charset="0"/>
              </a:rPr>
              <a:t> van het bedrag van het leefloon. Het betreft hier een verhoging van de </a:t>
            </a:r>
            <a:r>
              <a:rPr lang="nl-BE" sz="1000" dirty="0" err="1">
                <a:effectLst/>
                <a:latin typeface="Calibri" panose="020F0502020204030204" pitchFamily="34" charset="0"/>
                <a:ea typeface="Calibri" panose="020F0502020204030204" pitchFamily="34" charset="0"/>
                <a:cs typeface="Times New Roman" panose="02020603050405020304" pitchFamily="18" charset="0"/>
              </a:rPr>
              <a:t>tenlastemening</a:t>
            </a:r>
            <a:r>
              <a:rPr lang="nl-BE" sz="1000" dirty="0">
                <a:effectLst/>
                <a:latin typeface="Calibri" panose="020F0502020204030204" pitchFamily="34" charset="0"/>
                <a:ea typeface="Calibri" panose="020F0502020204030204" pitchFamily="34" charset="0"/>
                <a:cs typeface="Times New Roman" panose="02020603050405020304" pitchFamily="18" charset="0"/>
              </a:rPr>
              <a:t> van de Staat met 15% van het bedrag van het leefloon voor de nieuwe aanvragen en dit gedurende 7 maanden. Deze verhoging geldt slechts wanneer het OCMW een leefloon heeft toegekend aan een leefloonbegunstigde die deze heeft aangevraagd vanaf 1 juni 2020 en die de laatste drie maanden voorafgaand aan zijn aanvraag geen leefloon heeft genoten. </a:t>
            </a:r>
          </a:p>
          <a:p>
            <a:pPr marL="457200" algn="just">
              <a:lnSpc>
                <a:spcPct val="107000"/>
              </a:lnSpc>
            </a:pPr>
            <a:r>
              <a:rPr lang="nl-BE" sz="1000" dirty="0">
                <a:effectLst/>
                <a:latin typeface="Calibri" panose="020F0502020204030204" pitchFamily="34" charset="0"/>
                <a:ea typeface="Calibri" panose="020F0502020204030204" pitchFamily="34" charset="0"/>
                <a:cs typeface="Times New Roman" panose="02020603050405020304" pitchFamily="18" charset="0"/>
              </a:rPr>
              <a:t> </a:t>
            </a:r>
          </a:p>
          <a:p>
            <a:pPr marL="457200" algn="just">
              <a:lnSpc>
                <a:spcPct val="107000"/>
              </a:lnSpc>
            </a:pPr>
            <a:r>
              <a:rPr lang="nl-BE" sz="1000" dirty="0">
                <a:effectLst/>
                <a:latin typeface="Calibri" panose="020F0502020204030204" pitchFamily="34" charset="0"/>
                <a:ea typeface="Calibri" panose="020F0502020204030204" pitchFamily="34" charset="0"/>
                <a:cs typeface="Times New Roman" panose="02020603050405020304" pitchFamily="18" charset="0"/>
              </a:rPr>
              <a:t>De maatregel loopt van 1 juni 2020 tot 30 juni 2021. </a:t>
            </a:r>
          </a:p>
          <a:p>
            <a:pPr marL="457200" algn="just">
              <a:lnSpc>
                <a:spcPct val="107000"/>
              </a:lnSpc>
            </a:pPr>
            <a:r>
              <a:rPr lang="nl-BE" sz="18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20</a:t>
            </a:fld>
            <a:endParaRPr lang="nl-BE"/>
          </a:p>
        </p:txBody>
      </p:sp>
    </p:spTree>
    <p:extLst>
      <p:ext uri="{BB962C8B-B14F-4D97-AF65-F5344CB8AC3E}">
        <p14:creationId xmlns:p14="http://schemas.microsoft.com/office/powerpoint/2010/main" val="10292552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dirty="0"/>
              <a:t>Alle stijgingen zijn opnieuw terug te brengen tot de huidige energie en prijzencrisis.</a:t>
            </a:r>
          </a:p>
          <a:p>
            <a:endParaRPr lang="nl-BE" baseline="0" dirty="0"/>
          </a:p>
          <a:p>
            <a:r>
              <a:rPr lang="nl-BE" baseline="0" dirty="0"/>
              <a:t>Verhoging van de werkingstoelage van de vzw’s heeft hier eveneens mee te maken. De extra energiekost wordt voor 75% ten laste genomen door de gemeente.</a:t>
            </a:r>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21</a:t>
            </a:fld>
            <a:endParaRPr lang="nl-BE"/>
          </a:p>
        </p:txBody>
      </p:sp>
    </p:spTree>
    <p:extLst>
      <p:ext uri="{BB962C8B-B14F-4D97-AF65-F5344CB8AC3E}">
        <p14:creationId xmlns:p14="http://schemas.microsoft.com/office/powerpoint/2010/main" val="383582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aseline="0"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22</a:t>
            </a:fld>
            <a:endParaRPr lang="nl-BE"/>
          </a:p>
        </p:txBody>
      </p:sp>
    </p:spTree>
    <p:extLst>
      <p:ext uri="{BB962C8B-B14F-4D97-AF65-F5344CB8AC3E}">
        <p14:creationId xmlns:p14="http://schemas.microsoft.com/office/powerpoint/2010/main" val="34897156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23</a:t>
            </a:fld>
            <a:endParaRPr lang="nl-BE"/>
          </a:p>
        </p:txBody>
      </p:sp>
    </p:spTree>
    <p:extLst>
      <p:ext uri="{BB962C8B-B14F-4D97-AF65-F5344CB8AC3E}">
        <p14:creationId xmlns:p14="http://schemas.microsoft.com/office/powerpoint/2010/main" val="36353772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dirty="0"/>
              <a:t>Andere operationele ontvangsten: o.m. de tussenkomst van </a:t>
            </a:r>
            <a:r>
              <a:rPr lang="nl-BE" baseline="0" dirty="0" err="1"/>
              <a:t>cbs</a:t>
            </a:r>
            <a:r>
              <a:rPr lang="nl-BE" baseline="0" dirty="0"/>
              <a:t> en voorzitter </a:t>
            </a:r>
            <a:r>
              <a:rPr lang="nl-BE" baseline="0" dirty="0" err="1"/>
              <a:t>ocmw</a:t>
            </a:r>
            <a:r>
              <a:rPr lang="nl-BE" baseline="0" dirty="0"/>
              <a:t> voor inhouding pensioen, schade aan openbaar domein en ristorno verzekering arbeidsongevallen.</a:t>
            </a:r>
          </a:p>
          <a:p>
            <a:endParaRPr lang="nl-BE" baseline="0"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24</a:t>
            </a:fld>
            <a:endParaRPr lang="nl-BE"/>
          </a:p>
        </p:txBody>
      </p:sp>
    </p:spTree>
    <p:extLst>
      <p:ext uri="{BB962C8B-B14F-4D97-AF65-F5344CB8AC3E}">
        <p14:creationId xmlns:p14="http://schemas.microsoft.com/office/powerpoint/2010/main" val="791473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Tegen wat je instinctief zou aanvoelen dalen de ontvangsten uit de functionele aard ‘fiscale ontvangsten en boetes’. Dit heeft te maken met het feit dat in 2023 FOD Financiën een inhaalbeweging heeft gemaakt wat betreft de </a:t>
            </a:r>
            <a:r>
              <a:rPr lang="nl-BE" dirty="0" err="1"/>
              <a:t>inkohiering</a:t>
            </a:r>
            <a:r>
              <a:rPr lang="nl-BE" dirty="0"/>
              <a:t> van de personenbelasting. </a:t>
            </a:r>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25</a:t>
            </a:fld>
            <a:endParaRPr lang="nl-BE"/>
          </a:p>
        </p:txBody>
      </p:sp>
    </p:spTree>
    <p:extLst>
      <p:ext uri="{BB962C8B-B14F-4D97-AF65-F5344CB8AC3E}">
        <p14:creationId xmlns:p14="http://schemas.microsoft.com/office/powerpoint/2010/main" val="2261463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26</a:t>
            </a:fld>
            <a:endParaRPr lang="nl-BE"/>
          </a:p>
        </p:txBody>
      </p:sp>
    </p:spTree>
    <p:extLst>
      <p:ext uri="{BB962C8B-B14F-4D97-AF65-F5344CB8AC3E}">
        <p14:creationId xmlns:p14="http://schemas.microsoft.com/office/powerpoint/2010/main" val="6934367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NL" sz="1200" b="0" i="0" u="none" strike="noStrike" baseline="0" dirty="0">
                <a:solidFill>
                  <a:srgbClr val="222222"/>
                </a:solidFill>
                <a:latin typeface="Calibri" panose="020F0502020204030204" pitchFamily="34" charset="0"/>
                <a:sym typeface="Wingdings" panose="05000000000000000000" pitchFamily="2" charset="2"/>
              </a:rPr>
              <a:t>Retributie op parkeren: Sinds 01/01/2021 is de nieuwe parkeerconcessie met de firma APCOA in voege gegaan. In 2024 werd de firma APCO overgenomen door </a:t>
            </a:r>
            <a:r>
              <a:rPr lang="nl-NL" sz="1200" b="0" i="0" u="none" strike="noStrike" baseline="0" dirty="0" err="1">
                <a:solidFill>
                  <a:srgbClr val="222222"/>
                </a:solidFill>
                <a:latin typeface="Calibri" panose="020F0502020204030204" pitchFamily="34" charset="0"/>
                <a:sym typeface="Wingdings" panose="05000000000000000000" pitchFamily="2" charset="2"/>
              </a:rPr>
              <a:t>Streeteo</a:t>
            </a:r>
            <a:r>
              <a:rPr lang="nl-NL" sz="1200" b="0" i="0" u="none" strike="noStrike" baseline="0" dirty="0">
                <a:solidFill>
                  <a:srgbClr val="222222"/>
                </a:solidFill>
                <a:latin typeface="Calibri" panose="020F0502020204030204" pitchFamily="34" charset="0"/>
                <a:sym typeface="Wingdings" panose="05000000000000000000" pitchFamily="2" charset="2"/>
              </a:rPr>
              <a:t>/Indigo </a:t>
            </a:r>
            <a:r>
              <a:rPr lang="nl-NL" sz="1200" b="0" i="0" u="none" strike="noStrike" baseline="0" dirty="0" err="1">
                <a:solidFill>
                  <a:srgbClr val="222222"/>
                </a:solidFill>
                <a:latin typeface="Calibri" panose="020F0502020204030204" pitchFamily="34" charset="0"/>
                <a:sym typeface="Wingdings" panose="05000000000000000000" pitchFamily="2" charset="2"/>
              </a:rPr>
              <a:t>group</a:t>
            </a:r>
            <a:endParaRPr lang="nl-NL" sz="1200" b="0" i="0" u="none" strike="noStrike" baseline="0" dirty="0">
              <a:solidFill>
                <a:srgbClr val="222222"/>
              </a:solidFill>
              <a:latin typeface="Calibri" panose="020F0502020204030204" pitchFamily="34" charset="0"/>
              <a:sym typeface="Wingdings" panose="05000000000000000000" pitchFamily="2" charset="2"/>
            </a:endParaRPr>
          </a:p>
          <a:p>
            <a:pPr algn="l"/>
            <a:r>
              <a:rPr lang="nl-NL" sz="1200" b="0" i="0" u="none" strike="noStrike" baseline="0" dirty="0">
                <a:solidFill>
                  <a:srgbClr val="222222"/>
                </a:solidFill>
                <a:latin typeface="Calibri" panose="020F0502020204030204" pitchFamily="34" charset="0"/>
                <a:sym typeface="Wingdings" panose="05000000000000000000" pitchFamily="2" charset="2"/>
              </a:rPr>
              <a:t>Waar voorheen de concessievergoeding 86.9% was, is dit nu 52,00%</a:t>
            </a:r>
          </a:p>
          <a:p>
            <a:pPr algn="l"/>
            <a:r>
              <a:rPr lang="nl-NL" sz="1200" b="0" i="0" u="none" strike="noStrike" baseline="0" dirty="0">
                <a:solidFill>
                  <a:srgbClr val="222222"/>
                </a:solidFill>
                <a:latin typeface="Calibri" panose="020F0502020204030204" pitchFamily="34" charset="0"/>
                <a:sym typeface="Wingdings" panose="05000000000000000000" pitchFamily="2" charset="2"/>
              </a:rPr>
              <a:t>Anders gezegd, tegenover deze ontvangst van € 41,608 staat een uitgave van € 19.143,84. De netto opbrengst van de parkeerconcessie is derhalve € 22,464.</a:t>
            </a:r>
          </a:p>
          <a:p>
            <a:pPr algn="l"/>
            <a:r>
              <a:rPr lang="nl-NL" sz="1200" b="0" i="0" u="none" strike="noStrike" baseline="0" dirty="0">
                <a:solidFill>
                  <a:srgbClr val="222222"/>
                </a:solidFill>
                <a:latin typeface="Calibri" panose="020F0502020204030204" pitchFamily="34" charset="0"/>
                <a:sym typeface="Wingdings" panose="05000000000000000000" pitchFamily="2" charset="2"/>
              </a:rPr>
              <a:t>Het bedrag in de rekening is inclusief de ontvangst van de bewonerskaarten.</a:t>
            </a:r>
          </a:p>
          <a:p>
            <a:pPr algn="l"/>
            <a:endParaRPr lang="nl-NL" sz="1200" b="0" i="0" u="none" strike="noStrike" baseline="0" dirty="0">
              <a:solidFill>
                <a:srgbClr val="222222"/>
              </a:solidFill>
              <a:latin typeface="Calibri" panose="020F0502020204030204" pitchFamily="34" charset="0"/>
              <a:sym typeface="Wingdings" panose="05000000000000000000" pitchFamily="2" charset="2"/>
            </a:endParaRPr>
          </a:p>
          <a:p>
            <a:pPr algn="l"/>
            <a:r>
              <a:rPr lang="nl-NL" sz="1200" b="0" i="0" u="none" strike="noStrike" baseline="0" dirty="0">
                <a:solidFill>
                  <a:srgbClr val="222222"/>
                </a:solidFill>
                <a:latin typeface="Calibri" panose="020F0502020204030204" pitchFamily="34" charset="0"/>
                <a:sym typeface="Wingdings" panose="05000000000000000000" pitchFamily="2" charset="2"/>
              </a:rPr>
              <a:t>Opbrengsten uit verhuring: hierin zit ook de zgn. bezettingsvergoeding voor de woningen LOI. </a:t>
            </a:r>
          </a:p>
          <a:p>
            <a:pPr algn="l"/>
            <a:endParaRPr lang="nl-BE" dirty="0">
              <a:sym typeface="Wingdings" panose="05000000000000000000" pitchFamily="2" charset="2"/>
            </a:endParaRPr>
          </a:p>
          <a:p>
            <a:pPr marL="0" indent="0">
              <a:buFontTx/>
              <a:buNone/>
            </a:pPr>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27</a:t>
            </a:fld>
            <a:endParaRPr lang="nl-BE"/>
          </a:p>
        </p:txBody>
      </p:sp>
    </p:spTree>
    <p:extLst>
      <p:ext uri="{BB962C8B-B14F-4D97-AF65-F5344CB8AC3E}">
        <p14:creationId xmlns:p14="http://schemas.microsoft.com/office/powerpoint/2010/main" val="22559026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Tx/>
              <a:buNone/>
            </a:pPr>
            <a:r>
              <a:rPr lang="nl-BE" dirty="0"/>
              <a:t>Opbrengsten GAS 5:</a:t>
            </a:r>
          </a:p>
          <a:p>
            <a:pPr marL="0" indent="0">
              <a:buFontTx/>
              <a:buNone/>
            </a:pPr>
            <a:r>
              <a:rPr lang="nl-BE" dirty="0"/>
              <a:t>- 1 trajectcontrole nl. Muizensteenweg waarbij we merken dat het aantal boetes vermindert maar toch op +/- € 54.000</a:t>
            </a:r>
          </a:p>
          <a:p>
            <a:pPr marL="171450" indent="-171450">
              <a:buFontTx/>
              <a:buChar char="-"/>
            </a:pPr>
            <a:r>
              <a:rPr lang="nl-BE" dirty="0"/>
              <a:t>Echter door het </a:t>
            </a:r>
            <a:r>
              <a:rPr lang="nl-BE" dirty="0" err="1"/>
              <a:t>aantstellen</a:t>
            </a:r>
            <a:r>
              <a:rPr lang="nl-BE" dirty="0"/>
              <a:t> van extra GAS-</a:t>
            </a:r>
            <a:r>
              <a:rPr lang="nl-BE" dirty="0" err="1"/>
              <a:t>vaststellers</a:t>
            </a:r>
            <a:r>
              <a:rPr lang="nl-BE" dirty="0"/>
              <a:t> is er nog bijkomende gecontroleerd in iets meer dan 20 straten op snelheidsovertredingen in zone 30/50.</a:t>
            </a:r>
          </a:p>
          <a:p>
            <a:pPr marL="171450" indent="-171450">
              <a:buFontTx/>
              <a:buChar char="-"/>
            </a:pPr>
            <a:endParaRPr lang="nl-BE" dirty="0"/>
          </a:p>
          <a:p>
            <a:pPr marL="0" indent="0">
              <a:buFontTx/>
              <a:buNone/>
            </a:pPr>
            <a:r>
              <a:rPr lang="nl-BE" dirty="0"/>
              <a:t>Personenbelasting: </a:t>
            </a:r>
            <a:r>
              <a:rPr lang="nl-NL" dirty="0"/>
              <a:t>Bij deze </a:t>
            </a:r>
            <a:r>
              <a:rPr lang="nl-NL" dirty="0" err="1"/>
              <a:t>herraming</a:t>
            </a:r>
            <a:r>
              <a:rPr lang="nl-NL" dirty="0"/>
              <a:t> wordt vooral rekening gehouden met de impact voortvloeiend uit de reeds gedane </a:t>
            </a:r>
            <a:r>
              <a:rPr lang="nl-NL" dirty="0" err="1"/>
              <a:t>inkohieringen</a:t>
            </a:r>
            <a:r>
              <a:rPr lang="nl-NL" dirty="0"/>
              <a:t> tot en met oktober 2023 met betrekking tot het aanslagjaar 2023 (</a:t>
            </a:r>
            <a:r>
              <a:rPr lang="nl-NL" dirty="0" err="1"/>
              <a:t>inkohieringsritme</a:t>
            </a:r>
            <a:r>
              <a:rPr lang="nl-NL" dirty="0"/>
              <a:t>, inkomensmix van de </a:t>
            </a:r>
            <a:r>
              <a:rPr lang="nl-NL" dirty="0" err="1"/>
              <a:t>ingekohierde</a:t>
            </a:r>
            <a:r>
              <a:rPr lang="nl-NL" dirty="0"/>
              <a:t> aanslagen,… .), maar ook met de </a:t>
            </a:r>
            <a:r>
              <a:rPr lang="nl-NL" dirty="0" err="1"/>
              <a:t>inkohieringen</a:t>
            </a:r>
            <a:r>
              <a:rPr lang="nl-NL" dirty="0"/>
              <a:t> die geraamd worden voor november en december, en uiteraard ook met de budgettaire ontvangsten voortvloeiend uit het tweede deel van de </a:t>
            </a:r>
            <a:r>
              <a:rPr lang="nl-NL" dirty="0" err="1"/>
              <a:t>inkohieringen</a:t>
            </a:r>
            <a:r>
              <a:rPr lang="nl-NL" dirty="0"/>
              <a:t> voor aanslagjaar 2022. Verwijzend naar onze brief van 27 oktober 2022 vestig ik er uw aandacht op dat dit jaar de budgettaire ontvangsten uitzonderlijk hoog zijn aangezien deze, door toepassing van de boekhoudwet van 22 mei 2003, ook rekening houden met de impact voorvloeiend uit de raming van de </a:t>
            </a:r>
            <a:r>
              <a:rPr lang="nl-NL" dirty="0" err="1"/>
              <a:t>inkohieringen</a:t>
            </a:r>
            <a:r>
              <a:rPr lang="nl-NL" dirty="0"/>
              <a:t> van november en december 2023. </a:t>
            </a:r>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28</a:t>
            </a:fld>
            <a:endParaRPr lang="nl-BE"/>
          </a:p>
        </p:txBody>
      </p:sp>
    </p:spTree>
    <p:extLst>
      <p:ext uri="{BB962C8B-B14F-4D97-AF65-F5344CB8AC3E}">
        <p14:creationId xmlns:p14="http://schemas.microsoft.com/office/powerpoint/2010/main" val="24176244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lvl="0"/>
            <a:endParaRPr lang="nl-BE" sz="1200" kern="1200" dirty="0">
              <a:solidFill>
                <a:schemeClr val="tx1"/>
              </a:solidFill>
              <a:effectLst/>
              <a:latin typeface="+mn-lt"/>
              <a:ea typeface="+mn-ea"/>
              <a:cs typeface="+mn-cs"/>
            </a:endParaRPr>
          </a:p>
          <a:p>
            <a:endParaRPr lang="nl-BE" sz="1200" b="0" kern="1200" baseline="0" dirty="0">
              <a:solidFill>
                <a:schemeClr val="tx1"/>
              </a:solidFill>
              <a:effectLst/>
              <a:latin typeface="+mn-lt"/>
              <a:ea typeface="+mn-ea"/>
              <a:cs typeface="+mn-cs"/>
            </a:endParaRPr>
          </a:p>
          <a:p>
            <a:endParaRPr lang="nl-BE" sz="1200" b="0" kern="1200" baseline="0" dirty="0">
              <a:solidFill>
                <a:schemeClr val="tx1"/>
              </a:solidFill>
              <a:effectLst/>
              <a:latin typeface="+mn-lt"/>
              <a:ea typeface="+mn-ea"/>
              <a:cs typeface="+mn-cs"/>
            </a:endParaRPr>
          </a:p>
          <a:p>
            <a:endParaRPr lang="nl-BE" b="0"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29</a:t>
            </a:fld>
            <a:endParaRPr lang="nl-BE"/>
          </a:p>
        </p:txBody>
      </p:sp>
    </p:spTree>
    <p:extLst>
      <p:ext uri="{BB962C8B-B14F-4D97-AF65-F5344CB8AC3E}">
        <p14:creationId xmlns:p14="http://schemas.microsoft.com/office/powerpoint/2010/main" val="2482208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Een maand </a:t>
            </a:r>
            <a:r>
              <a:rPr lang="nl-BE"/>
              <a:t>waarschuwingen gestuurd.</a:t>
            </a:r>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30</a:t>
            </a:fld>
            <a:endParaRPr lang="nl-BE"/>
          </a:p>
        </p:txBody>
      </p:sp>
    </p:spTree>
    <p:extLst>
      <p:ext uri="{BB962C8B-B14F-4D97-AF65-F5344CB8AC3E}">
        <p14:creationId xmlns:p14="http://schemas.microsoft.com/office/powerpoint/2010/main" val="27729333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br>
              <a:rPr lang="nl-BE" sz="1200" b="0" kern="1200" dirty="0">
                <a:solidFill>
                  <a:schemeClr val="tx1"/>
                </a:solidFill>
                <a:effectLst/>
                <a:latin typeface="+mn-lt"/>
                <a:ea typeface="+mn-ea"/>
                <a:cs typeface="+mn-cs"/>
              </a:rPr>
            </a:br>
            <a:r>
              <a:rPr lang="nl-BE" sz="1200" b="0" kern="1200" dirty="0">
                <a:solidFill>
                  <a:schemeClr val="tx1"/>
                </a:solidFill>
                <a:effectLst/>
                <a:latin typeface="+mn-lt"/>
                <a:ea typeface="+mn-ea"/>
                <a:cs typeface="+mn-cs"/>
              </a:rPr>
              <a:t>-poetsdienst dienstencheques: +/- 20,000 extra ontvangen voor ondersteuning covid-maatregelen</a:t>
            </a:r>
          </a:p>
          <a:p>
            <a:endParaRPr lang="nl-BE" sz="1200" b="0" kern="1200" dirty="0">
              <a:solidFill>
                <a:schemeClr val="tx1"/>
              </a:solidFill>
              <a:effectLst/>
              <a:latin typeface="+mn-lt"/>
              <a:ea typeface="+mn-ea"/>
              <a:cs typeface="+mn-cs"/>
            </a:endParaRPr>
          </a:p>
          <a:p>
            <a:r>
              <a:rPr lang="nl-BE" sz="1200" b="0" kern="1200" dirty="0">
                <a:solidFill>
                  <a:schemeClr val="tx1"/>
                </a:solidFill>
                <a:effectLst/>
                <a:latin typeface="+mn-lt"/>
                <a:ea typeface="+mn-ea"/>
                <a:cs typeface="+mn-cs"/>
              </a:rPr>
              <a:t>Belangrijkste reden van de stijging van de ontvangsten heeft te maken met wet 02/04/1965 </a:t>
            </a:r>
            <a:r>
              <a:rPr lang="nl-BE" sz="1200" b="0" kern="1200" dirty="0" err="1">
                <a:solidFill>
                  <a:schemeClr val="tx1"/>
                </a:solidFill>
                <a:effectLst/>
                <a:latin typeface="+mn-lt"/>
                <a:ea typeface="+mn-ea"/>
                <a:cs typeface="+mn-cs"/>
              </a:rPr>
              <a:t>mbt</a:t>
            </a:r>
            <a:r>
              <a:rPr lang="nl-BE" sz="1200" b="0" kern="1200" dirty="0">
                <a:solidFill>
                  <a:schemeClr val="tx1"/>
                </a:solidFill>
                <a:effectLst/>
                <a:latin typeface="+mn-lt"/>
                <a:ea typeface="+mn-ea"/>
                <a:cs typeface="+mn-cs"/>
              </a:rPr>
              <a:t> terugbetaling steun equivalent leefloon.</a:t>
            </a:r>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31</a:t>
            </a:fld>
            <a:endParaRPr lang="nl-BE"/>
          </a:p>
        </p:txBody>
      </p:sp>
    </p:spTree>
    <p:extLst>
      <p:ext uri="{BB962C8B-B14F-4D97-AF65-F5344CB8AC3E}">
        <p14:creationId xmlns:p14="http://schemas.microsoft.com/office/powerpoint/2010/main" val="11253387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dirty="0"/>
              <a:t>Is het laatste jaar van de ‘hoge’ ontvangsten van de dividenden, vanaf 2022 worden deze door de nieuwe tariefmethodologie van de CREG enorm afgeroomd.</a:t>
            </a:r>
          </a:p>
          <a:p>
            <a:endParaRPr lang="nl-BE" baseline="0" dirty="0"/>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32</a:t>
            </a:fld>
            <a:endParaRPr lang="nl-BE"/>
          </a:p>
        </p:txBody>
      </p:sp>
    </p:spTree>
    <p:extLst>
      <p:ext uri="{BB962C8B-B14F-4D97-AF65-F5344CB8AC3E}">
        <p14:creationId xmlns:p14="http://schemas.microsoft.com/office/powerpoint/2010/main" val="41716273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 </a:t>
            </a:r>
          </a:p>
          <a:p>
            <a:r>
              <a:rPr lang="nl-BE" dirty="0"/>
              <a:t>Wordt de rest niet uitgevoerd? Jawel, budgettering op transactiebasis </a:t>
            </a:r>
            <a:r>
              <a:rPr lang="nl-BE" dirty="0">
                <a:sym typeface="Wingdings" panose="05000000000000000000" pitchFamily="2" charset="2"/>
              </a:rPr>
              <a:t> +/- 11 miljoen wordt overgedragen naar 2025</a:t>
            </a:r>
          </a:p>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33</a:t>
            </a:fld>
            <a:endParaRPr lang="nl-BE"/>
          </a:p>
        </p:txBody>
      </p:sp>
    </p:spTree>
    <p:extLst>
      <p:ext uri="{BB962C8B-B14F-4D97-AF65-F5344CB8AC3E}">
        <p14:creationId xmlns:p14="http://schemas.microsoft.com/office/powerpoint/2010/main" val="39871814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6FC5F-0D72-7D94-B517-9DC7A7A50CE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6462BF0-A75D-A2FD-A086-F005D5628E3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E8210D5-395A-8D17-8AD6-3B1193E59219}"/>
              </a:ext>
            </a:extLst>
          </p:cNvPr>
          <p:cNvSpPr>
            <a:spLocks noGrp="1"/>
          </p:cNvSpPr>
          <p:nvPr>
            <p:ph type="body" idx="1"/>
          </p:nvPr>
        </p:nvSpPr>
        <p:spPr/>
        <p:txBody>
          <a:bodyPr/>
          <a:lstStyle/>
          <a:p>
            <a:endParaRPr lang="nl-BE" dirty="0"/>
          </a:p>
        </p:txBody>
      </p:sp>
      <p:sp>
        <p:nvSpPr>
          <p:cNvPr id="4" name="Tijdelijke aanduiding voor dianummer 3">
            <a:extLst>
              <a:ext uri="{FF2B5EF4-FFF2-40B4-BE49-F238E27FC236}">
                <a16:creationId xmlns:a16="http://schemas.microsoft.com/office/drawing/2014/main" id="{068E206B-6331-0693-C930-CE52B78B0248}"/>
              </a:ext>
            </a:extLst>
          </p:cNvPr>
          <p:cNvSpPr>
            <a:spLocks noGrp="1"/>
          </p:cNvSpPr>
          <p:nvPr>
            <p:ph type="sldNum" sz="quarter" idx="10"/>
          </p:nvPr>
        </p:nvSpPr>
        <p:spPr/>
        <p:txBody>
          <a:bodyPr/>
          <a:lstStyle/>
          <a:p>
            <a:fld id="{DEBF5B72-4F4C-465E-BC73-15402934B432}" type="slidenum">
              <a:rPr lang="nl-BE" smtClean="0"/>
              <a:t>34</a:t>
            </a:fld>
            <a:endParaRPr lang="nl-BE"/>
          </a:p>
        </p:txBody>
      </p:sp>
    </p:spTree>
    <p:extLst>
      <p:ext uri="{BB962C8B-B14F-4D97-AF65-F5344CB8AC3E}">
        <p14:creationId xmlns:p14="http://schemas.microsoft.com/office/powerpoint/2010/main" val="1626427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Wat betreft de ontvangsten, dit heeft vnl. te maken met terugbetaling van aflossingen </a:t>
            </a:r>
            <a:r>
              <a:rPr lang="nl-BE" dirty="0" err="1"/>
              <a:t>ikv</a:t>
            </a:r>
            <a:r>
              <a:rPr lang="nl-BE" dirty="0"/>
              <a:t> </a:t>
            </a:r>
            <a:r>
              <a:rPr lang="nl-BE" dirty="0" err="1"/>
              <a:t>Hidroio</a:t>
            </a:r>
            <a:r>
              <a:rPr lang="nl-BE" dirty="0"/>
              <a:t> en overname OV.</a:t>
            </a:r>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35</a:t>
            </a:fld>
            <a:endParaRPr lang="nl-BE"/>
          </a:p>
        </p:txBody>
      </p:sp>
    </p:spTree>
    <p:extLst>
      <p:ext uri="{BB962C8B-B14F-4D97-AF65-F5344CB8AC3E}">
        <p14:creationId xmlns:p14="http://schemas.microsoft.com/office/powerpoint/2010/main" val="25422461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 Lijn: bij overgang </a:t>
            </a:r>
            <a:r>
              <a:rPr lang="nl-BE" dirty="0" err="1"/>
              <a:t>ngb</a:t>
            </a:r>
            <a:r>
              <a:rPr lang="nl-BE" dirty="0"/>
              <a:t> naar </a:t>
            </a:r>
            <a:r>
              <a:rPr lang="nl-BE" dirty="0" err="1"/>
              <a:t>bbc</a:t>
            </a:r>
            <a:r>
              <a:rPr lang="nl-BE" dirty="0"/>
              <a:t> is dit als bijstorting van een deelneming geboekt maar sinds vorig jaar opmerking van </a:t>
            </a:r>
            <a:r>
              <a:rPr lang="nl-BE" dirty="0" err="1"/>
              <a:t>toeizcht</a:t>
            </a:r>
            <a:r>
              <a:rPr lang="nl-BE" dirty="0"/>
              <a:t> dat dit een lening is.</a:t>
            </a:r>
          </a:p>
          <a:p>
            <a:r>
              <a:rPr lang="nl-BE" dirty="0"/>
              <a:t>Loopt nog een paar jaar. </a:t>
            </a:r>
          </a:p>
          <a:p>
            <a:r>
              <a:rPr lang="nl-BE" dirty="0"/>
              <a:t>Vroeger ingetekend op deelnemingen van De Lijn (jaren 70).</a:t>
            </a:r>
          </a:p>
          <a:p>
            <a:endParaRPr lang="nl-BE" dirty="0"/>
          </a:p>
        </p:txBody>
      </p:sp>
      <p:sp>
        <p:nvSpPr>
          <p:cNvPr id="4" name="Tijdelijke aanduiding voor dianummer 3"/>
          <p:cNvSpPr>
            <a:spLocks noGrp="1"/>
          </p:cNvSpPr>
          <p:nvPr>
            <p:ph type="sldNum" sz="quarter" idx="5"/>
          </p:nvPr>
        </p:nvSpPr>
        <p:spPr/>
        <p:txBody>
          <a:bodyPr/>
          <a:lstStyle/>
          <a:p>
            <a:fld id="{DEBF5B72-4F4C-465E-BC73-15402934B432}" type="slidenum">
              <a:rPr lang="nl-BE" smtClean="0"/>
              <a:t>36</a:t>
            </a:fld>
            <a:endParaRPr lang="nl-BE"/>
          </a:p>
        </p:txBody>
      </p:sp>
    </p:spTree>
    <p:extLst>
      <p:ext uri="{BB962C8B-B14F-4D97-AF65-F5344CB8AC3E}">
        <p14:creationId xmlns:p14="http://schemas.microsoft.com/office/powerpoint/2010/main" val="38730353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fld id="{DEBF5B72-4F4C-465E-BC73-15402934B432}" type="slidenum">
              <a:rPr lang="nl-BE" smtClean="0"/>
              <a:t>37</a:t>
            </a:fld>
            <a:endParaRPr lang="nl-BE"/>
          </a:p>
        </p:txBody>
      </p:sp>
    </p:spTree>
    <p:extLst>
      <p:ext uri="{BB962C8B-B14F-4D97-AF65-F5344CB8AC3E}">
        <p14:creationId xmlns:p14="http://schemas.microsoft.com/office/powerpoint/2010/main" val="3166859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nl-NL"/>
              <a:t>Klik om de stijl te bewerken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en-US" dirty="0"/>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3111101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nl-NL"/>
              <a:t>Klik om de stijl te bewerken</a:t>
            </a:r>
            <a:endParaRPr lang="en-US" dirty="0"/>
          </a:p>
        </p:txBody>
      </p:sp>
      <p:sp>
        <p:nvSpPr>
          <p:cNvPr id="3" name="Content Placeholder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1597799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nl-NL"/>
              <a:t>Klik om de stijl te bewerken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798233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390EBC46-026B-4574-8D13-BA68BE7092EA}" type="datetimeFigureOut">
              <a:rPr lang="nl-BE" smtClean="0"/>
              <a:t>17/06/2025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837147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de stijl te bewerken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390EBC46-026B-4574-8D13-BA68BE7092EA}" type="datetimeFigureOut">
              <a:rPr lang="nl-BE" smtClean="0"/>
              <a:t>17/06/2025</a:t>
            </a:fld>
            <a:endParaRPr lang="nl-BE"/>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70669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nl-NL"/>
              <a:t>Klik om de stijl te bewerken</a:t>
            </a:r>
            <a:endParaRPr lang="en-US" dirty="0"/>
          </a:p>
        </p:txBody>
      </p:sp>
      <p:sp>
        <p:nvSpPr>
          <p:cNvPr id="3" name="Date Placeholder 2"/>
          <p:cNvSpPr>
            <a:spLocks noGrp="1"/>
          </p:cNvSpPr>
          <p:nvPr>
            <p:ph type="dt" sz="half" idx="10"/>
          </p:nvPr>
        </p:nvSpPr>
        <p:spPr/>
        <p:txBody>
          <a:bodyPr/>
          <a:lstStyle/>
          <a:p>
            <a:fld id="{390EBC46-026B-4574-8D13-BA68BE7092EA}" type="datetimeFigureOut">
              <a:rPr lang="nl-BE" smtClean="0"/>
              <a:t>17/06/2025</a:t>
            </a:fld>
            <a:endParaRPr lang="nl-BE"/>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3007673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0EBC46-026B-4574-8D13-BA68BE7092EA}" type="datetimeFigureOut">
              <a:rPr lang="nl-BE" smtClean="0"/>
              <a:t>17/06/2025</a:t>
            </a:fld>
            <a:endParaRPr lang="nl-BE"/>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3452159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nl-NL"/>
              <a:t>Klik om de stijl te bewerken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nl-NL"/>
              <a:t>Klik om de modelstijlen te bewerken</a:t>
            </a:r>
          </a:p>
        </p:txBody>
      </p:sp>
      <p:sp>
        <p:nvSpPr>
          <p:cNvPr id="5" name="Date Placeholder 4"/>
          <p:cNvSpPr>
            <a:spLocks noGrp="1"/>
          </p:cNvSpPr>
          <p:nvPr>
            <p:ph type="dt" sz="half" idx="10"/>
          </p:nvPr>
        </p:nvSpPr>
        <p:spPr/>
        <p:txBody>
          <a:bodyPr/>
          <a:lstStyle/>
          <a:p>
            <a:fld id="{390EBC46-026B-4574-8D13-BA68BE7092EA}" type="datetimeFigureOut">
              <a:rPr lang="nl-BE" smtClean="0"/>
              <a:t>17/06/2025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89100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nl-NL"/>
              <a:t>Klik om de stijl te bewerken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Date Placeholder 4"/>
          <p:cNvSpPr>
            <a:spLocks noGrp="1"/>
          </p:cNvSpPr>
          <p:nvPr>
            <p:ph type="dt" sz="half" idx="10"/>
          </p:nvPr>
        </p:nvSpPr>
        <p:spPr/>
        <p:txBody>
          <a:bodyPr/>
          <a:lstStyle/>
          <a:p>
            <a:fld id="{390EBC46-026B-4574-8D13-BA68BE7092EA}" type="datetimeFigureOut">
              <a:rPr lang="nl-BE" smtClean="0"/>
              <a:t>17/06/2025</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330193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nl-NL"/>
              <a:t>Klik om de stijl te bewerken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2739111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de stijl te bewerken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 om de modelstijlen te bewerken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137682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nl-NL"/>
              <a:t>Klik om de stijl te bewerken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1532908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de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 om de modelstijlen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74940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nl-NL"/>
              <a:t>Klik om de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 om de modelstijlen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4133332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2322344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nl-NL"/>
              <a:t>Klik om de stijl te bewerken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390EBC46-026B-4574-8D13-BA68BE7092EA}" type="datetimeFigureOut">
              <a:rPr lang="nl-BE" smtClean="0"/>
              <a:t>17/06/2025</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92F7520A-9E8B-4780-B9AE-60D3B69C5CC4}" type="slidenum">
              <a:rPr lang="nl-BE" smtClean="0"/>
              <a:t>‹nr.›</a:t>
            </a:fld>
            <a:endParaRPr lang="nl-BE"/>
          </a:p>
        </p:txBody>
      </p:sp>
    </p:spTree>
    <p:extLst>
      <p:ext uri="{BB962C8B-B14F-4D97-AF65-F5344CB8AC3E}">
        <p14:creationId xmlns:p14="http://schemas.microsoft.com/office/powerpoint/2010/main" val="779193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nl-NL"/>
              <a:t>Klik om de stijl te bewerken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90EBC46-026B-4574-8D13-BA68BE7092EA}" type="datetimeFigureOut">
              <a:rPr lang="nl-BE" smtClean="0"/>
              <a:t>17/06/2025</a:t>
            </a:fld>
            <a:endParaRPr lang="nl-B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nl-B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2F7520A-9E8B-4780-B9AE-60D3B69C5CC4}" type="slidenum">
              <a:rPr lang="nl-BE" smtClean="0"/>
              <a:t>‹nr.›</a:t>
            </a:fld>
            <a:endParaRPr lang="nl-BE"/>
          </a:p>
        </p:txBody>
      </p:sp>
    </p:spTree>
    <p:extLst>
      <p:ext uri="{BB962C8B-B14F-4D97-AF65-F5344CB8AC3E}">
        <p14:creationId xmlns:p14="http://schemas.microsoft.com/office/powerpoint/2010/main" val="33049604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BE" sz="4800" dirty="0"/>
              <a:t>Gemeente en OCMW</a:t>
            </a:r>
            <a:br>
              <a:rPr lang="nl-BE" sz="4800" dirty="0"/>
            </a:br>
            <a:r>
              <a:rPr lang="nl-BE" sz="4800" dirty="0"/>
              <a:t>Rekening 2024</a:t>
            </a:r>
          </a:p>
        </p:txBody>
      </p:sp>
      <p:sp>
        <p:nvSpPr>
          <p:cNvPr id="3" name="Ondertitel 2"/>
          <p:cNvSpPr>
            <a:spLocks noGrp="1"/>
          </p:cNvSpPr>
          <p:nvPr>
            <p:ph type="subTitle" idx="1"/>
          </p:nvPr>
        </p:nvSpPr>
        <p:spPr/>
        <p:txBody>
          <a:bodyPr/>
          <a:lstStyle/>
          <a:p>
            <a:r>
              <a:rPr lang="nl-BE" dirty="0"/>
              <a:t>Raadscommissie financiën – 17/06/2025</a:t>
            </a:r>
          </a:p>
        </p:txBody>
      </p:sp>
    </p:spTree>
    <p:extLst>
      <p:ext uri="{BB962C8B-B14F-4D97-AF65-F5344CB8AC3E}">
        <p14:creationId xmlns:p14="http://schemas.microsoft.com/office/powerpoint/2010/main" val="1392931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Agenda</a:t>
            </a:r>
          </a:p>
        </p:txBody>
      </p:sp>
      <p:sp>
        <p:nvSpPr>
          <p:cNvPr id="3" name="Tijdelijke aanduiding voor inhoud 2"/>
          <p:cNvSpPr>
            <a:spLocks noGrp="1"/>
          </p:cNvSpPr>
          <p:nvPr>
            <p:ph idx="1"/>
          </p:nvPr>
        </p:nvSpPr>
        <p:spPr/>
        <p:txBody>
          <a:bodyPr>
            <a:normAutofit/>
          </a:bodyPr>
          <a:lstStyle/>
          <a:p>
            <a:r>
              <a:rPr lang="nl-BE" dirty="0"/>
              <a:t>Rekening 2024 OCMW en gemeente</a:t>
            </a:r>
          </a:p>
          <a:p>
            <a:pPr lvl="1"/>
            <a:r>
              <a:rPr lang="nl-BE" dirty="0"/>
              <a:t>Inleiding</a:t>
            </a:r>
          </a:p>
          <a:p>
            <a:pPr lvl="1"/>
            <a:r>
              <a:rPr lang="nl-BE" dirty="0"/>
              <a:t>Beleidsevaluatie</a:t>
            </a:r>
          </a:p>
          <a:p>
            <a:pPr lvl="1"/>
            <a:r>
              <a:rPr lang="nl-BE" dirty="0"/>
              <a:t>Financiële toestand</a:t>
            </a:r>
          </a:p>
          <a:p>
            <a:pPr lvl="1"/>
            <a:r>
              <a:rPr lang="nl-BE" dirty="0"/>
              <a:t>Detail van de uitgaven en ontvangsten</a:t>
            </a:r>
          </a:p>
          <a:p>
            <a:pPr lvl="2"/>
            <a:r>
              <a:rPr lang="nl-BE" dirty="0"/>
              <a:t>Exploitatie</a:t>
            </a:r>
          </a:p>
          <a:p>
            <a:pPr lvl="2"/>
            <a:r>
              <a:rPr lang="nl-BE" dirty="0"/>
              <a:t>Investeringen</a:t>
            </a:r>
          </a:p>
          <a:p>
            <a:pPr lvl="2"/>
            <a:r>
              <a:rPr lang="nl-BE" dirty="0"/>
              <a:t>Financiering</a:t>
            </a:r>
          </a:p>
          <a:p>
            <a:pPr marL="914400" lvl="2" indent="0">
              <a:buNone/>
            </a:pPr>
            <a:endParaRPr lang="nl-BE" dirty="0"/>
          </a:p>
        </p:txBody>
      </p:sp>
    </p:spTree>
    <p:extLst>
      <p:ext uri="{BB962C8B-B14F-4D97-AF65-F5344CB8AC3E}">
        <p14:creationId xmlns:p14="http://schemas.microsoft.com/office/powerpoint/2010/main" val="4204455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Inleiding</a:t>
            </a:r>
          </a:p>
        </p:txBody>
      </p:sp>
      <p:sp>
        <p:nvSpPr>
          <p:cNvPr id="3" name="Tijdelijke aanduiding voor inhoud 2"/>
          <p:cNvSpPr>
            <a:spLocks noGrp="1"/>
          </p:cNvSpPr>
          <p:nvPr>
            <p:ph idx="1"/>
          </p:nvPr>
        </p:nvSpPr>
        <p:spPr/>
        <p:txBody>
          <a:bodyPr>
            <a:normAutofit/>
          </a:bodyPr>
          <a:lstStyle/>
          <a:p>
            <a:r>
              <a:rPr lang="nl-BE" dirty="0">
                <a:sym typeface="Wingdings" panose="05000000000000000000" pitchFamily="2" charset="2"/>
              </a:rPr>
              <a:t>Moment om even stil te staan bij 2024</a:t>
            </a:r>
          </a:p>
          <a:p>
            <a:r>
              <a:rPr lang="nl-BE" dirty="0">
                <a:sym typeface="Wingdings" panose="05000000000000000000" pitchFamily="2" charset="2"/>
              </a:rPr>
              <a:t>Voorlaatste rekening van meerjarenplan 2020-2025</a:t>
            </a:r>
          </a:p>
          <a:p>
            <a:pPr marL="457200" lvl="1" indent="0">
              <a:buNone/>
            </a:pPr>
            <a:endParaRPr lang="nl-BE" dirty="0">
              <a:sym typeface="Wingdings" panose="05000000000000000000" pitchFamily="2" charset="2"/>
            </a:endParaRPr>
          </a:p>
          <a:p>
            <a:pPr marL="0" indent="0">
              <a:buNone/>
            </a:pPr>
            <a:endParaRPr lang="nl-BE" dirty="0">
              <a:sym typeface="Wingdings" panose="05000000000000000000" pitchFamily="2" charset="2"/>
            </a:endParaRPr>
          </a:p>
        </p:txBody>
      </p:sp>
    </p:spTree>
    <p:extLst>
      <p:ext uri="{BB962C8B-B14F-4D97-AF65-F5344CB8AC3E}">
        <p14:creationId xmlns:p14="http://schemas.microsoft.com/office/powerpoint/2010/main" val="2733852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ijdelijke aanduiding voor inhoud 3">
            <a:extLst>
              <a:ext uri="{FF2B5EF4-FFF2-40B4-BE49-F238E27FC236}">
                <a16:creationId xmlns:a16="http://schemas.microsoft.com/office/drawing/2014/main" id="{54210403-D678-1696-D57A-4FB128DD4B1A}"/>
              </a:ext>
            </a:extLst>
          </p:cNvPr>
          <p:cNvGraphicFramePr>
            <a:graphicFrameLocks noGrp="1"/>
          </p:cNvGraphicFramePr>
          <p:nvPr>
            <p:ph idx="1"/>
            <p:extLst>
              <p:ext uri="{D42A27DB-BD31-4B8C-83A1-F6EECF244321}">
                <p14:modId xmlns:p14="http://schemas.microsoft.com/office/powerpoint/2010/main" val="852611420"/>
              </p:ext>
            </p:extLst>
          </p:nvPr>
        </p:nvGraphicFramePr>
        <p:xfrm>
          <a:off x="715963" y="13223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550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ijdelijke aanduiding voor inhoud 3">
            <a:extLst>
              <a:ext uri="{FF2B5EF4-FFF2-40B4-BE49-F238E27FC236}">
                <a16:creationId xmlns:a16="http://schemas.microsoft.com/office/drawing/2014/main" id="{54210403-D678-1696-D57A-4FB128DD4B1A}"/>
              </a:ext>
            </a:extLst>
          </p:cNvPr>
          <p:cNvGraphicFramePr>
            <a:graphicFrameLocks noGrp="1"/>
          </p:cNvGraphicFramePr>
          <p:nvPr>
            <p:ph idx="1"/>
            <p:extLst>
              <p:ext uri="{D42A27DB-BD31-4B8C-83A1-F6EECF244321}">
                <p14:modId xmlns:p14="http://schemas.microsoft.com/office/powerpoint/2010/main" val="3337504470"/>
              </p:ext>
            </p:extLst>
          </p:nvPr>
        </p:nvGraphicFramePr>
        <p:xfrm>
          <a:off x="627063" y="1488281"/>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0409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B3F75D-1984-4DF6-9933-639D5510DC03}"/>
              </a:ext>
            </a:extLst>
          </p:cNvPr>
          <p:cNvSpPr>
            <a:spLocks noGrp="1"/>
          </p:cNvSpPr>
          <p:nvPr>
            <p:ph type="title"/>
          </p:nvPr>
        </p:nvSpPr>
        <p:spPr/>
        <p:txBody>
          <a:bodyPr/>
          <a:lstStyle/>
          <a:p>
            <a:r>
              <a:rPr lang="nl-BE" dirty="0"/>
              <a:t>Inleiding – inhoud van de rekening 2024</a:t>
            </a:r>
          </a:p>
        </p:txBody>
      </p:sp>
      <p:sp>
        <p:nvSpPr>
          <p:cNvPr id="3" name="Tijdelijke aanduiding voor inhoud 2">
            <a:extLst>
              <a:ext uri="{FF2B5EF4-FFF2-40B4-BE49-F238E27FC236}">
                <a16:creationId xmlns:a16="http://schemas.microsoft.com/office/drawing/2014/main" id="{FA93471C-75E6-4F9F-B767-72AFE1B8553B}"/>
              </a:ext>
            </a:extLst>
          </p:cNvPr>
          <p:cNvSpPr>
            <a:spLocks noGrp="1"/>
          </p:cNvSpPr>
          <p:nvPr>
            <p:ph idx="1"/>
          </p:nvPr>
        </p:nvSpPr>
        <p:spPr>
          <a:xfrm>
            <a:off x="677334" y="1439057"/>
            <a:ext cx="8596668" cy="4602306"/>
          </a:xfrm>
        </p:spPr>
        <p:txBody>
          <a:bodyPr>
            <a:normAutofit fontScale="92500" lnSpcReduction="10000"/>
          </a:bodyPr>
          <a:lstStyle/>
          <a:p>
            <a:r>
              <a:rPr lang="nl-BE" dirty="0"/>
              <a:t>Beleidsevaluatie </a:t>
            </a:r>
            <a:r>
              <a:rPr lang="nl-BE" dirty="0">
                <a:sym typeface="Wingdings" panose="05000000000000000000" pitchFamily="2" charset="2"/>
              </a:rPr>
              <a:t> vanaf pagina 4</a:t>
            </a:r>
            <a:endParaRPr lang="nl-BE" dirty="0"/>
          </a:p>
          <a:p>
            <a:pPr lvl="1"/>
            <a:r>
              <a:rPr lang="nl-BE" dirty="0"/>
              <a:t>Prioritaire acties</a:t>
            </a:r>
          </a:p>
          <a:p>
            <a:pPr lvl="1"/>
            <a:r>
              <a:rPr lang="nl-BE" dirty="0"/>
              <a:t>( Niet-prioritaire acties </a:t>
            </a:r>
            <a:r>
              <a:rPr lang="nl-BE" dirty="0">
                <a:sym typeface="Wingdings" panose="05000000000000000000" pitchFamily="2" charset="2"/>
              </a:rPr>
              <a:t></a:t>
            </a:r>
            <a:r>
              <a:rPr lang="nl-BE" dirty="0"/>
              <a:t>documentatie)</a:t>
            </a:r>
          </a:p>
          <a:p>
            <a:pPr lvl="1"/>
            <a:endParaRPr lang="nl-BE" dirty="0"/>
          </a:p>
          <a:p>
            <a:r>
              <a:rPr lang="nl-BE" dirty="0"/>
              <a:t>Financiële nota </a:t>
            </a:r>
            <a:r>
              <a:rPr lang="nl-BE" dirty="0">
                <a:sym typeface="Wingdings" panose="05000000000000000000" pitchFamily="2" charset="2"/>
              </a:rPr>
              <a:t> vanaf pagina 29</a:t>
            </a:r>
            <a:endParaRPr lang="nl-BE" dirty="0"/>
          </a:p>
          <a:p>
            <a:pPr lvl="1"/>
            <a:r>
              <a:rPr lang="nl-BE" dirty="0"/>
              <a:t>Doelstellingenrekening</a:t>
            </a:r>
          </a:p>
          <a:p>
            <a:pPr lvl="1"/>
            <a:r>
              <a:rPr lang="nl-BE" dirty="0">
                <a:solidFill>
                  <a:srgbClr val="FF0000"/>
                </a:solidFill>
              </a:rPr>
              <a:t>Staat van het financieel evenwicht</a:t>
            </a:r>
          </a:p>
          <a:p>
            <a:pPr lvl="1"/>
            <a:r>
              <a:rPr lang="nl-BE" dirty="0"/>
              <a:t>Realisatie van de kredieten</a:t>
            </a:r>
          </a:p>
          <a:p>
            <a:pPr lvl="1"/>
            <a:r>
              <a:rPr lang="nl-BE" dirty="0"/>
              <a:t>Balans /staat van opbrengsten en kosten</a:t>
            </a:r>
          </a:p>
          <a:p>
            <a:endParaRPr lang="nl-BE" dirty="0"/>
          </a:p>
          <a:p>
            <a:r>
              <a:rPr lang="nl-BE" dirty="0"/>
              <a:t>Toelichting bij de jaarrekening </a:t>
            </a:r>
            <a:r>
              <a:rPr lang="nl-BE" dirty="0">
                <a:sym typeface="Wingdings" panose="05000000000000000000" pitchFamily="2" charset="2"/>
              </a:rPr>
              <a:t> vanaf pagina 40</a:t>
            </a:r>
          </a:p>
          <a:p>
            <a:endParaRPr lang="nl-BE" dirty="0">
              <a:sym typeface="Wingdings" panose="05000000000000000000" pitchFamily="2" charset="2"/>
            </a:endParaRPr>
          </a:p>
          <a:p>
            <a:r>
              <a:rPr lang="nl-BE" dirty="0">
                <a:sym typeface="Wingdings" panose="05000000000000000000" pitchFamily="2" charset="2"/>
              </a:rPr>
              <a:t>Documentatie bij de jaarrekening  apart document</a:t>
            </a:r>
            <a:endParaRPr lang="nl-BE" dirty="0"/>
          </a:p>
        </p:txBody>
      </p:sp>
    </p:spTree>
    <p:extLst>
      <p:ext uri="{BB962C8B-B14F-4D97-AF65-F5344CB8AC3E}">
        <p14:creationId xmlns:p14="http://schemas.microsoft.com/office/powerpoint/2010/main" val="359564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8596668" cy="889000"/>
          </a:xfrm>
        </p:spPr>
        <p:txBody>
          <a:bodyPr/>
          <a:lstStyle/>
          <a:p>
            <a:r>
              <a:rPr lang="nl-BE" dirty="0"/>
              <a:t>Beleidsevaluatie (</a:t>
            </a:r>
            <a:r>
              <a:rPr lang="nl-BE" dirty="0" err="1"/>
              <a:t>pag</a:t>
            </a:r>
            <a:r>
              <a:rPr lang="nl-BE" dirty="0"/>
              <a:t> 4)	</a:t>
            </a:r>
          </a:p>
        </p:txBody>
      </p:sp>
      <p:sp>
        <p:nvSpPr>
          <p:cNvPr id="3" name="Tijdelijke aanduiding voor inhoud 2"/>
          <p:cNvSpPr>
            <a:spLocks noGrp="1"/>
          </p:cNvSpPr>
          <p:nvPr>
            <p:ph idx="1"/>
          </p:nvPr>
        </p:nvSpPr>
        <p:spPr>
          <a:xfrm>
            <a:off x="677334" y="1701801"/>
            <a:ext cx="8596668" cy="4339562"/>
          </a:xfrm>
        </p:spPr>
        <p:txBody>
          <a:bodyPr>
            <a:normAutofit fontScale="92500" lnSpcReduction="20000"/>
          </a:bodyPr>
          <a:lstStyle/>
          <a:p>
            <a:r>
              <a:rPr lang="nl-BE" dirty="0"/>
              <a:t>Voorheen was een rekening enkel ‘cijfertjes’ </a:t>
            </a:r>
            <a:r>
              <a:rPr lang="nl-BE" dirty="0">
                <a:sym typeface="Wingdings" panose="05000000000000000000" pitchFamily="2" charset="2"/>
              </a:rPr>
              <a:t> nu ook kwalitatieve evaluatie van het gevoerde beleid</a:t>
            </a:r>
          </a:p>
          <a:p>
            <a:endParaRPr lang="nl-BE" dirty="0">
              <a:sym typeface="Wingdings" panose="05000000000000000000" pitchFamily="2" charset="2"/>
            </a:endParaRPr>
          </a:p>
          <a:p>
            <a:pPr algn="l">
              <a:spcBef>
                <a:spcPts val="300"/>
              </a:spcBef>
              <a:spcAft>
                <a:spcPts val="300"/>
              </a:spcAft>
            </a:pPr>
            <a:r>
              <a:rPr lang="nl-BE" sz="1800" dirty="0">
                <a:effectLst/>
                <a:latin typeface="Calibri" panose="020F0502020204030204" pitchFamily="34" charset="0"/>
                <a:ea typeface="Times New Roman" panose="02020603050405020304" pitchFamily="18" charset="0"/>
                <a:cs typeface="Times New Roman" panose="02020603050405020304" pitchFamily="18" charset="0"/>
              </a:rPr>
              <a:t>Art. 17 van het Decreet over het lokaal bestuur bepaalt dat de beleidsevaluatie ten minste uit volgende elementen dient te bestaan:</a:t>
            </a:r>
            <a:endParaRPr lang="nl-BE" sz="1800" dirty="0">
              <a:effectLst/>
              <a:latin typeface="Tahoma" panose="020B060403050404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eriod"/>
              <a:tabLst>
                <a:tab pos="457200" algn="l"/>
              </a:tabLst>
            </a:pPr>
            <a:r>
              <a:rPr lang="nl-BE"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per beleidsdoelstelling uit de strategische nota waar de prioritaire acties of actieplannen in kaderen, en </a:t>
            </a:r>
            <a:r>
              <a:rPr lang="nl-BE"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per prioritaire actie</a:t>
            </a:r>
            <a:r>
              <a:rPr lang="nl-BE"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of prioritair actieplan, een omschrijving van de mate van realisatie, en de ontvangsten en uitgaven voor exploitatie, investeringen en financiering, voor het jaar waarop de jaarrekening betrekking heeft;</a:t>
            </a:r>
            <a:endParaRPr lang="nl-BE" sz="1800"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eriod"/>
              <a:tabLst>
                <a:tab pos="457200" algn="l"/>
              </a:tabLst>
            </a:pPr>
            <a:r>
              <a:rPr lang="nl-BE"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per beleidsdoelstelling uit de strategische nota waar de prioritaire acties of actieplannen in kaderen, het totaal van de ontvangsten en uitgaven voor exploitatie, investeringen en financiering, </a:t>
            </a:r>
            <a:r>
              <a:rPr lang="nl-BE" sz="18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voor de niet-prioritaire acties</a:t>
            </a:r>
            <a:r>
              <a:rPr lang="nl-BE"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of actieplannen voor het jaar waarop de jaarrekening betrekking heeft;</a:t>
            </a:r>
            <a:endParaRPr lang="nl-BE" sz="1800"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eriod"/>
              <a:tabLst>
                <a:tab pos="457200" algn="l"/>
              </a:tabLst>
            </a:pPr>
            <a:r>
              <a:rPr lang="nl-BE"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een verwijzing naar de plaats waar het overzicht ter beschikking is met de omschrijving van alle beleidsdoelstellingen, actieplannen en acties, en de bijbehorende ontvangsten en uitgaven die zijn opgenomen in de jaarrekening.</a:t>
            </a:r>
            <a:endParaRPr lang="nl-BE" sz="1800"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2644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Beleidsevaluatie (</a:t>
            </a:r>
            <a:r>
              <a:rPr lang="nl-BE" dirty="0" err="1"/>
              <a:t>pag</a:t>
            </a:r>
            <a:r>
              <a:rPr lang="nl-BE" dirty="0"/>
              <a:t> 4)	</a:t>
            </a:r>
          </a:p>
        </p:txBody>
      </p:sp>
      <p:sp>
        <p:nvSpPr>
          <p:cNvPr id="3" name="Tijdelijke aanduiding voor inhoud 2"/>
          <p:cNvSpPr>
            <a:spLocks noGrp="1"/>
          </p:cNvSpPr>
          <p:nvPr>
            <p:ph idx="1"/>
          </p:nvPr>
        </p:nvSpPr>
        <p:spPr>
          <a:xfrm>
            <a:off x="677334" y="1592827"/>
            <a:ext cx="8596668" cy="4448536"/>
          </a:xfrm>
        </p:spPr>
        <p:txBody>
          <a:bodyPr>
            <a:normAutofit/>
          </a:bodyPr>
          <a:lstStyle/>
          <a:p>
            <a:r>
              <a:rPr lang="nl-BE" sz="2000" dirty="0"/>
              <a:t>Meten is weten</a:t>
            </a:r>
          </a:p>
          <a:p>
            <a:endParaRPr lang="nl-BE" sz="2000" dirty="0"/>
          </a:p>
          <a:p>
            <a:r>
              <a:rPr lang="nl-BE" sz="2000" dirty="0"/>
              <a:t>Bepaalde systematiek</a:t>
            </a:r>
          </a:p>
          <a:p>
            <a:pPr lvl="1"/>
            <a:r>
              <a:rPr lang="nl-BE" sz="1800" b="1" dirty="0"/>
              <a:t>Jaarlijks weerkerende acties </a:t>
            </a:r>
            <a:r>
              <a:rPr lang="nl-BE" sz="1800" dirty="0">
                <a:sym typeface="Wingdings" panose="05000000000000000000" pitchFamily="2" charset="2"/>
              </a:rPr>
              <a:t> werken met indicatoren</a:t>
            </a:r>
          </a:p>
          <a:p>
            <a:pPr lvl="1"/>
            <a:r>
              <a:rPr lang="nl-BE" sz="1800" dirty="0">
                <a:sym typeface="Wingdings" panose="05000000000000000000" pitchFamily="2" charset="2"/>
              </a:rPr>
              <a:t>Als bepaalde indicator is bereikt  actie is geslaagd</a:t>
            </a:r>
          </a:p>
          <a:p>
            <a:pPr lvl="1"/>
            <a:r>
              <a:rPr lang="nl-BE" sz="1800" dirty="0">
                <a:sym typeface="Wingdings" panose="05000000000000000000" pitchFamily="2" charset="2"/>
              </a:rPr>
              <a:t>Vb. A1.1.4 Bonheiden brengt een seniorengids uit (pagina 6)</a:t>
            </a:r>
          </a:p>
          <a:p>
            <a:pPr lvl="2"/>
            <a:r>
              <a:rPr lang="nl-BE" sz="1600" dirty="0">
                <a:sym typeface="Wingdings" panose="05000000000000000000" pitchFamily="2" charset="2"/>
              </a:rPr>
              <a:t>Indicator:</a:t>
            </a:r>
          </a:p>
          <a:p>
            <a:pPr lvl="3"/>
            <a:r>
              <a:rPr lang="nl-BE" dirty="0">
                <a:sym typeface="Wingdings" panose="05000000000000000000" pitchFamily="2" charset="2"/>
              </a:rPr>
              <a:t>Aantal edities per jaar</a:t>
            </a:r>
          </a:p>
          <a:p>
            <a:pPr lvl="3"/>
            <a:r>
              <a:rPr lang="nl-BE" dirty="0">
                <a:sym typeface="Wingdings" panose="05000000000000000000" pitchFamily="2" charset="2"/>
              </a:rPr>
              <a:t>Minimum = 3</a:t>
            </a:r>
          </a:p>
          <a:p>
            <a:pPr lvl="3"/>
            <a:r>
              <a:rPr lang="nl-BE" dirty="0">
                <a:sym typeface="Wingdings" panose="05000000000000000000" pitchFamily="2" charset="2"/>
              </a:rPr>
              <a:t>Indicator gehaald </a:t>
            </a:r>
          </a:p>
        </p:txBody>
      </p:sp>
      <p:pic>
        <p:nvPicPr>
          <p:cNvPr id="5" name="Afbeelding 4">
            <a:extLst>
              <a:ext uri="{FF2B5EF4-FFF2-40B4-BE49-F238E27FC236}">
                <a16:creationId xmlns:a16="http://schemas.microsoft.com/office/drawing/2014/main" id="{8DD94B2C-A2E5-992A-8AE3-3C0BD16F84DB}"/>
              </a:ext>
            </a:extLst>
          </p:cNvPr>
          <p:cNvPicPr>
            <a:picLocks noChangeAspect="1"/>
          </p:cNvPicPr>
          <p:nvPr/>
        </p:nvPicPr>
        <p:blipFill>
          <a:blip r:embed="rId3"/>
          <a:stretch>
            <a:fillRect/>
          </a:stretch>
        </p:blipFill>
        <p:spPr>
          <a:xfrm>
            <a:off x="3652837" y="5041567"/>
            <a:ext cx="220663" cy="223605"/>
          </a:xfrm>
          <a:prstGeom prst="rect">
            <a:avLst/>
          </a:prstGeom>
        </p:spPr>
      </p:pic>
    </p:spTree>
    <p:extLst>
      <p:ext uri="{BB962C8B-B14F-4D97-AF65-F5344CB8AC3E}">
        <p14:creationId xmlns:p14="http://schemas.microsoft.com/office/powerpoint/2010/main" val="3544308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Beleidsevaluatie (</a:t>
            </a:r>
            <a:r>
              <a:rPr lang="nl-BE" dirty="0" err="1"/>
              <a:t>pag</a:t>
            </a:r>
            <a:r>
              <a:rPr lang="nl-BE" dirty="0"/>
              <a:t> 4)	</a:t>
            </a:r>
          </a:p>
        </p:txBody>
      </p:sp>
      <p:sp>
        <p:nvSpPr>
          <p:cNvPr id="3" name="Tijdelijke aanduiding voor inhoud 2"/>
          <p:cNvSpPr>
            <a:spLocks noGrp="1"/>
          </p:cNvSpPr>
          <p:nvPr>
            <p:ph idx="1"/>
          </p:nvPr>
        </p:nvSpPr>
        <p:spPr>
          <a:xfrm>
            <a:off x="677334" y="1592827"/>
            <a:ext cx="8596668" cy="4448536"/>
          </a:xfrm>
        </p:spPr>
        <p:txBody>
          <a:bodyPr>
            <a:normAutofit/>
          </a:bodyPr>
          <a:lstStyle/>
          <a:p>
            <a:pPr lvl="1"/>
            <a:r>
              <a:rPr lang="nl-BE" sz="1800" b="1" dirty="0"/>
              <a:t>Eenmalige acties (project) </a:t>
            </a:r>
            <a:r>
              <a:rPr lang="nl-BE" sz="1800" dirty="0">
                <a:sym typeface="Wingdings" panose="05000000000000000000" pitchFamily="2" charset="2"/>
              </a:rPr>
              <a:t> werken met mijlpalen</a:t>
            </a:r>
          </a:p>
          <a:p>
            <a:pPr lvl="1"/>
            <a:r>
              <a:rPr lang="nl-BE" sz="1800" dirty="0">
                <a:sym typeface="Wingdings" panose="05000000000000000000" pitchFamily="2" charset="2"/>
              </a:rPr>
              <a:t>Iedere mijlpaal is een tussenstap om de actie tot een goed einde te brengen</a:t>
            </a:r>
          </a:p>
          <a:p>
            <a:pPr lvl="1"/>
            <a:r>
              <a:rPr lang="nl-BE" sz="1800" dirty="0">
                <a:sym typeface="Wingdings" panose="05000000000000000000" pitchFamily="2" charset="2"/>
              </a:rPr>
              <a:t>In principe enkel de mijlpalen van 2024 zichtbaar</a:t>
            </a:r>
          </a:p>
          <a:p>
            <a:pPr lvl="1"/>
            <a:r>
              <a:rPr lang="nl-BE" sz="1800" dirty="0">
                <a:sym typeface="Wingdings" panose="05000000000000000000" pitchFamily="2" charset="2"/>
              </a:rPr>
              <a:t>Vb2.1.11: </a:t>
            </a:r>
            <a:r>
              <a:rPr lang="nl-BE" sz="1800" b="0" i="0" u="none" strike="noStrike" baseline="0" dirty="0">
                <a:solidFill>
                  <a:schemeClr val="tx1"/>
                </a:solidFill>
              </a:rPr>
              <a:t>De gemeente plaatst een nieuwe skateramp in de buurt van De Splinter</a:t>
            </a:r>
            <a:endParaRPr lang="nl-BE" sz="1800" dirty="0">
              <a:sym typeface="Wingdings" panose="05000000000000000000" pitchFamily="2" charset="2"/>
            </a:endParaRPr>
          </a:p>
          <a:p>
            <a:pPr lvl="2"/>
            <a:r>
              <a:rPr lang="nl-BE" sz="1200" dirty="0">
                <a:sym typeface="Wingdings" panose="05000000000000000000" pitchFamily="2" charset="2"/>
              </a:rPr>
              <a:t>MP 5 Aanstellen aannemer + opmaak ontwerp</a:t>
            </a:r>
          </a:p>
          <a:p>
            <a:pPr marL="914400" lvl="2" indent="0">
              <a:buNone/>
            </a:pPr>
            <a:endParaRPr lang="nl-BE" sz="1200" dirty="0">
              <a:sym typeface="Wingdings" panose="05000000000000000000" pitchFamily="2" charset="2"/>
            </a:endParaRPr>
          </a:p>
          <a:p>
            <a:r>
              <a:rPr lang="nl-BE" sz="2000" dirty="0">
                <a:sym typeface="Wingdings" panose="05000000000000000000" pitchFamily="2" charset="2"/>
              </a:rPr>
              <a:t>Van alle beleidsdoelstellingen, actieplannen en acties is ook nog een kwalitatieve evaluatie gemaakt.</a:t>
            </a:r>
            <a:endParaRPr lang="nl-BE" sz="2000" dirty="0"/>
          </a:p>
        </p:txBody>
      </p:sp>
    </p:spTree>
    <p:extLst>
      <p:ext uri="{BB962C8B-B14F-4D97-AF65-F5344CB8AC3E}">
        <p14:creationId xmlns:p14="http://schemas.microsoft.com/office/powerpoint/2010/main" val="803447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8596668" cy="723900"/>
          </a:xfrm>
        </p:spPr>
        <p:txBody>
          <a:bodyPr>
            <a:normAutofit fontScale="90000"/>
          </a:bodyPr>
          <a:lstStyle/>
          <a:p>
            <a:r>
              <a:rPr lang="nl-BE" dirty="0"/>
              <a:t>Staat van het financieel evenwicht (pag. 34)</a:t>
            </a:r>
          </a:p>
        </p:txBody>
      </p:sp>
      <p:pic>
        <p:nvPicPr>
          <p:cNvPr id="4" name="Afbeelding 3">
            <a:extLst>
              <a:ext uri="{FF2B5EF4-FFF2-40B4-BE49-F238E27FC236}">
                <a16:creationId xmlns:a16="http://schemas.microsoft.com/office/drawing/2014/main" id="{9126DA5B-A1A4-CD6F-D48E-9BADAF120345}"/>
              </a:ext>
            </a:extLst>
          </p:cNvPr>
          <p:cNvPicPr>
            <a:picLocks noChangeAspect="1"/>
          </p:cNvPicPr>
          <p:nvPr/>
        </p:nvPicPr>
        <p:blipFill>
          <a:blip r:embed="rId3"/>
          <a:stretch>
            <a:fillRect/>
          </a:stretch>
        </p:blipFill>
        <p:spPr>
          <a:xfrm>
            <a:off x="677334" y="1333500"/>
            <a:ext cx="8401538" cy="4572000"/>
          </a:xfrm>
          <a:prstGeom prst="rect">
            <a:avLst/>
          </a:prstGeom>
        </p:spPr>
      </p:pic>
    </p:spTree>
    <p:extLst>
      <p:ext uri="{BB962C8B-B14F-4D97-AF65-F5344CB8AC3E}">
        <p14:creationId xmlns:p14="http://schemas.microsoft.com/office/powerpoint/2010/main" val="255691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8596668" cy="723900"/>
          </a:xfrm>
        </p:spPr>
        <p:txBody>
          <a:bodyPr>
            <a:normAutofit fontScale="90000"/>
          </a:bodyPr>
          <a:lstStyle/>
          <a:p>
            <a:r>
              <a:rPr lang="nl-BE" dirty="0"/>
              <a:t>Staat van het financieel evenwicht (</a:t>
            </a:r>
            <a:r>
              <a:rPr lang="nl-BE" dirty="0" err="1"/>
              <a:t>pag</a:t>
            </a:r>
            <a:r>
              <a:rPr lang="nl-BE" dirty="0"/>
              <a:t> 34)</a:t>
            </a:r>
          </a:p>
        </p:txBody>
      </p:sp>
      <p:pic>
        <p:nvPicPr>
          <p:cNvPr id="5" name="Afbeelding 4">
            <a:extLst>
              <a:ext uri="{FF2B5EF4-FFF2-40B4-BE49-F238E27FC236}">
                <a16:creationId xmlns:a16="http://schemas.microsoft.com/office/drawing/2014/main" id="{F9584BCE-E142-D653-3212-A0EEE501B5EB}"/>
              </a:ext>
            </a:extLst>
          </p:cNvPr>
          <p:cNvPicPr>
            <a:picLocks noChangeAspect="1"/>
          </p:cNvPicPr>
          <p:nvPr/>
        </p:nvPicPr>
        <p:blipFill>
          <a:blip r:embed="rId3"/>
          <a:stretch>
            <a:fillRect/>
          </a:stretch>
        </p:blipFill>
        <p:spPr>
          <a:xfrm>
            <a:off x="773112" y="1333499"/>
            <a:ext cx="7900988" cy="1892305"/>
          </a:xfrm>
          <a:prstGeom prst="rect">
            <a:avLst/>
          </a:prstGeom>
        </p:spPr>
      </p:pic>
      <p:graphicFrame>
        <p:nvGraphicFramePr>
          <p:cNvPr id="7" name="Grafiek 6">
            <a:extLst>
              <a:ext uri="{FF2B5EF4-FFF2-40B4-BE49-F238E27FC236}">
                <a16:creationId xmlns:a16="http://schemas.microsoft.com/office/drawing/2014/main" id="{C0930065-843E-7818-677E-BD91DFD221EE}"/>
              </a:ext>
            </a:extLst>
          </p:cNvPr>
          <p:cNvGraphicFramePr>
            <a:graphicFrameLocks/>
          </p:cNvGraphicFramePr>
          <p:nvPr>
            <p:extLst>
              <p:ext uri="{D42A27DB-BD31-4B8C-83A1-F6EECF244321}">
                <p14:modId xmlns:p14="http://schemas.microsoft.com/office/powerpoint/2010/main" val="3833493762"/>
              </p:ext>
            </p:extLst>
          </p:nvPr>
        </p:nvGraphicFramePr>
        <p:xfrm>
          <a:off x="2073274" y="3429000"/>
          <a:ext cx="5991225" cy="31623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86489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51132"/>
            <a:ext cx="8596668" cy="1320800"/>
          </a:xfrm>
        </p:spPr>
        <p:txBody>
          <a:bodyPr/>
          <a:lstStyle/>
          <a:p>
            <a:r>
              <a:rPr lang="nl-BE" dirty="0" err="1"/>
              <a:t>Exploitatieuitgaven</a:t>
            </a:r>
            <a:endParaRPr lang="nl-BE" dirty="0"/>
          </a:p>
        </p:txBody>
      </p:sp>
      <p:graphicFrame>
        <p:nvGraphicFramePr>
          <p:cNvPr id="4" name="Tabel 3">
            <a:extLst>
              <a:ext uri="{FF2B5EF4-FFF2-40B4-BE49-F238E27FC236}">
                <a16:creationId xmlns:a16="http://schemas.microsoft.com/office/drawing/2014/main" id="{02B14B7A-E244-3B4F-C291-E1B1856C8AC6}"/>
              </a:ext>
            </a:extLst>
          </p:cNvPr>
          <p:cNvGraphicFramePr>
            <a:graphicFrameLocks noGrp="1"/>
          </p:cNvGraphicFramePr>
          <p:nvPr>
            <p:extLst>
              <p:ext uri="{D42A27DB-BD31-4B8C-83A1-F6EECF244321}">
                <p14:modId xmlns:p14="http://schemas.microsoft.com/office/powerpoint/2010/main" val="1071073556"/>
              </p:ext>
            </p:extLst>
          </p:nvPr>
        </p:nvGraphicFramePr>
        <p:xfrm>
          <a:off x="804068" y="856455"/>
          <a:ext cx="4898231" cy="1724442"/>
        </p:xfrm>
        <a:graphic>
          <a:graphicData uri="http://schemas.openxmlformats.org/drawingml/2006/table">
            <a:tbl>
              <a:tblPr/>
              <a:tblGrid>
                <a:gridCol w="3659810">
                  <a:extLst>
                    <a:ext uri="{9D8B030D-6E8A-4147-A177-3AD203B41FA5}">
                      <a16:colId xmlns:a16="http://schemas.microsoft.com/office/drawing/2014/main" val="3176575624"/>
                    </a:ext>
                  </a:extLst>
                </a:gridCol>
                <a:gridCol w="1238421">
                  <a:extLst>
                    <a:ext uri="{9D8B030D-6E8A-4147-A177-3AD203B41FA5}">
                      <a16:colId xmlns:a16="http://schemas.microsoft.com/office/drawing/2014/main" val="3816847331"/>
                    </a:ext>
                  </a:extLst>
                </a:gridCol>
              </a:tblGrid>
              <a:tr h="237999">
                <a:tc>
                  <a:txBody>
                    <a:bodyPr/>
                    <a:lstStyle/>
                    <a:p>
                      <a:pPr algn="l" fontAlgn="b"/>
                      <a:r>
                        <a:rPr lang="nl-BE" sz="1400" b="1" i="0" u="none" strike="noStrike">
                          <a:solidFill>
                            <a:srgbClr val="FFFFFF"/>
                          </a:solidFill>
                          <a:effectLst/>
                          <a:latin typeface="Calibri" panose="020F0502020204030204" pitchFamily="34" charset="0"/>
                        </a:rPr>
                        <a:t>Omschrijving</a:t>
                      </a: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2024</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extLst>
                  <a:ext uri="{0D108BD9-81ED-4DB2-BD59-A6C34878D82A}">
                    <a16:rowId xmlns:a16="http://schemas.microsoft.com/office/drawing/2014/main" val="2133189230"/>
                  </a:ext>
                </a:extLst>
              </a:tr>
              <a:tr h="237999">
                <a:tc>
                  <a:txBody>
                    <a:bodyPr/>
                    <a:lstStyle/>
                    <a:p>
                      <a:pPr algn="l" fontAlgn="t"/>
                      <a:r>
                        <a:rPr lang="nl-BE" sz="1400" b="0" i="0" u="none" strike="noStrike">
                          <a:solidFill>
                            <a:srgbClr val="000000"/>
                          </a:solidFill>
                          <a:effectLst/>
                          <a:latin typeface="Calibri" panose="020F0502020204030204" pitchFamily="34" charset="0"/>
                        </a:rPr>
                        <a:t>Goederen en diensten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4.317.079,00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1657855490"/>
                  </a:ext>
                </a:extLst>
              </a:tr>
              <a:tr h="280447">
                <a:tc>
                  <a:txBody>
                    <a:bodyPr/>
                    <a:lstStyle/>
                    <a:p>
                      <a:pPr algn="l" fontAlgn="t"/>
                      <a:r>
                        <a:rPr lang="nl-NL" sz="1400" b="0" i="0" u="none" strike="noStrike">
                          <a:solidFill>
                            <a:srgbClr val="000000"/>
                          </a:solidFill>
                          <a:effectLst/>
                          <a:latin typeface="Calibri" panose="020F0502020204030204" pitchFamily="34" charset="0"/>
                        </a:rPr>
                        <a:t>Bezoldigingen, sociale lasten en pensioenen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13.221.303,00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531337409"/>
                  </a:ext>
                </a:extLst>
              </a:tr>
              <a:tr h="254000">
                <a:tc>
                  <a:txBody>
                    <a:bodyPr/>
                    <a:lstStyle/>
                    <a:p>
                      <a:pPr algn="l" fontAlgn="t"/>
                      <a:r>
                        <a:rPr lang="nl-NL" sz="1400" b="0" i="0" u="none" strike="noStrike">
                          <a:solidFill>
                            <a:srgbClr val="000000"/>
                          </a:solidFill>
                          <a:effectLst/>
                          <a:latin typeface="Calibri" panose="020F0502020204030204" pitchFamily="34" charset="0"/>
                        </a:rPr>
                        <a:t>Individuele hulpverlening door het O.C.M.W.</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1.155.643,00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3222959984"/>
                  </a:ext>
                </a:extLst>
              </a:tr>
              <a:tr h="237999">
                <a:tc>
                  <a:txBody>
                    <a:bodyPr/>
                    <a:lstStyle/>
                    <a:p>
                      <a:pPr algn="l" fontAlgn="t"/>
                      <a:r>
                        <a:rPr lang="nl-BE" sz="1400" b="0" i="0" u="none" strike="noStrike">
                          <a:solidFill>
                            <a:srgbClr val="000000"/>
                          </a:solidFill>
                          <a:effectLst/>
                          <a:latin typeface="Calibri" panose="020F0502020204030204" pitchFamily="34" charset="0"/>
                        </a:rPr>
                        <a:t>Toegestane werkingssubsidies</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6.054.646,00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2567553475"/>
                  </a:ext>
                </a:extLst>
              </a:tr>
              <a:tr h="237999">
                <a:tc>
                  <a:txBody>
                    <a:bodyPr/>
                    <a:lstStyle/>
                    <a:p>
                      <a:pPr algn="l" fontAlgn="t"/>
                      <a:r>
                        <a:rPr lang="nl-BE" sz="1400" b="0" i="0" u="none" strike="noStrike">
                          <a:solidFill>
                            <a:srgbClr val="000000"/>
                          </a:solidFill>
                          <a:effectLst/>
                          <a:latin typeface="Calibri" panose="020F0502020204030204" pitchFamily="34" charset="0"/>
                        </a:rPr>
                        <a:t>Andere operationele uitgaven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130.636,00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648510275"/>
                  </a:ext>
                </a:extLst>
              </a:tr>
              <a:tr h="237999">
                <a:tc>
                  <a:txBody>
                    <a:bodyPr/>
                    <a:lstStyle/>
                    <a:p>
                      <a:pPr algn="l" fontAlgn="t"/>
                      <a:r>
                        <a:rPr lang="nl-BE" sz="1400" b="0" i="0" u="none" strike="noStrike">
                          <a:solidFill>
                            <a:srgbClr val="000000"/>
                          </a:solidFill>
                          <a:effectLst/>
                          <a:latin typeface="Calibri" panose="020F0502020204030204" pitchFamily="34" charset="0"/>
                        </a:rPr>
                        <a:t>Financiële uitgaven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Calibri" panose="020F0502020204030204" pitchFamily="34" charset="0"/>
                        </a:rPr>
                        <a:t>124.522,00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1209271018"/>
                  </a:ext>
                </a:extLst>
              </a:tr>
            </a:tbl>
          </a:graphicData>
        </a:graphic>
      </p:graphicFrame>
      <p:graphicFrame>
        <p:nvGraphicFramePr>
          <p:cNvPr id="6" name="Grafiek 5">
            <a:extLst>
              <a:ext uri="{FF2B5EF4-FFF2-40B4-BE49-F238E27FC236}">
                <a16:creationId xmlns:a16="http://schemas.microsoft.com/office/drawing/2014/main" id="{FB0B9D09-9974-4833-B0D2-AE7845CC4FDA}"/>
              </a:ext>
            </a:extLst>
          </p:cNvPr>
          <p:cNvGraphicFramePr>
            <a:graphicFrameLocks/>
          </p:cNvGraphicFramePr>
          <p:nvPr>
            <p:extLst>
              <p:ext uri="{D42A27DB-BD31-4B8C-83A1-F6EECF244321}">
                <p14:modId xmlns:p14="http://schemas.microsoft.com/office/powerpoint/2010/main" val="1991412538"/>
              </p:ext>
            </p:extLst>
          </p:nvPr>
        </p:nvGraphicFramePr>
        <p:xfrm>
          <a:off x="2234139" y="2580897"/>
          <a:ext cx="7189788" cy="40231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82714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025D52-83BF-4848-A9D3-809A5694E897}"/>
              </a:ext>
            </a:extLst>
          </p:cNvPr>
          <p:cNvSpPr>
            <a:spLocks noGrp="1"/>
          </p:cNvSpPr>
          <p:nvPr>
            <p:ph type="title"/>
          </p:nvPr>
        </p:nvSpPr>
        <p:spPr/>
        <p:txBody>
          <a:bodyPr/>
          <a:lstStyle/>
          <a:p>
            <a:r>
              <a:rPr lang="nl-BE" dirty="0" err="1"/>
              <a:t>Exploitatieuitgaven</a:t>
            </a:r>
            <a:endParaRPr lang="nl-BE" dirty="0"/>
          </a:p>
        </p:txBody>
      </p:sp>
      <p:graphicFrame>
        <p:nvGraphicFramePr>
          <p:cNvPr id="3" name="Tabel 2">
            <a:extLst>
              <a:ext uri="{FF2B5EF4-FFF2-40B4-BE49-F238E27FC236}">
                <a16:creationId xmlns:a16="http://schemas.microsoft.com/office/drawing/2014/main" id="{05657CE3-7CD1-A66F-F6E5-8443B806238E}"/>
              </a:ext>
            </a:extLst>
          </p:cNvPr>
          <p:cNvGraphicFramePr>
            <a:graphicFrameLocks noGrp="1"/>
          </p:cNvGraphicFramePr>
          <p:nvPr>
            <p:extLst>
              <p:ext uri="{D42A27DB-BD31-4B8C-83A1-F6EECF244321}">
                <p14:modId xmlns:p14="http://schemas.microsoft.com/office/powerpoint/2010/main" val="2689648162"/>
              </p:ext>
            </p:extLst>
          </p:nvPr>
        </p:nvGraphicFramePr>
        <p:xfrm>
          <a:off x="677334" y="1289050"/>
          <a:ext cx="9050868" cy="1979295"/>
        </p:xfrm>
        <a:graphic>
          <a:graphicData uri="http://schemas.openxmlformats.org/drawingml/2006/table">
            <a:tbl>
              <a:tblPr/>
              <a:tblGrid>
                <a:gridCol w="3330988">
                  <a:extLst>
                    <a:ext uri="{9D8B030D-6E8A-4147-A177-3AD203B41FA5}">
                      <a16:colId xmlns:a16="http://schemas.microsoft.com/office/drawing/2014/main" val="1812566825"/>
                    </a:ext>
                  </a:extLst>
                </a:gridCol>
                <a:gridCol w="1143976">
                  <a:extLst>
                    <a:ext uri="{9D8B030D-6E8A-4147-A177-3AD203B41FA5}">
                      <a16:colId xmlns:a16="http://schemas.microsoft.com/office/drawing/2014/main" val="557279029"/>
                    </a:ext>
                  </a:extLst>
                </a:gridCol>
                <a:gridCol w="1143976">
                  <a:extLst>
                    <a:ext uri="{9D8B030D-6E8A-4147-A177-3AD203B41FA5}">
                      <a16:colId xmlns:a16="http://schemas.microsoft.com/office/drawing/2014/main" val="829787223"/>
                    </a:ext>
                  </a:extLst>
                </a:gridCol>
                <a:gridCol w="1143976">
                  <a:extLst>
                    <a:ext uri="{9D8B030D-6E8A-4147-A177-3AD203B41FA5}">
                      <a16:colId xmlns:a16="http://schemas.microsoft.com/office/drawing/2014/main" val="2495420051"/>
                    </a:ext>
                  </a:extLst>
                </a:gridCol>
                <a:gridCol w="1143976">
                  <a:extLst>
                    <a:ext uri="{9D8B030D-6E8A-4147-A177-3AD203B41FA5}">
                      <a16:colId xmlns:a16="http://schemas.microsoft.com/office/drawing/2014/main" val="1296255915"/>
                    </a:ext>
                  </a:extLst>
                </a:gridCol>
                <a:gridCol w="1143976">
                  <a:extLst>
                    <a:ext uri="{9D8B030D-6E8A-4147-A177-3AD203B41FA5}">
                      <a16:colId xmlns:a16="http://schemas.microsoft.com/office/drawing/2014/main" val="1554511608"/>
                    </a:ext>
                  </a:extLst>
                </a:gridCol>
              </a:tblGrid>
              <a:tr h="237490">
                <a:tc>
                  <a:txBody>
                    <a:bodyPr/>
                    <a:lstStyle/>
                    <a:p>
                      <a:pPr algn="l" fontAlgn="b"/>
                      <a:r>
                        <a:rPr lang="nl-BE" sz="1400" b="1" i="0" u="none" strike="noStrike">
                          <a:solidFill>
                            <a:srgbClr val="FFFFFF"/>
                          </a:solidFill>
                          <a:effectLst/>
                          <a:latin typeface="Calibri" panose="020F0502020204030204" pitchFamily="34" charset="0"/>
                        </a:rPr>
                        <a:t>Omschrijving</a:t>
                      </a:r>
                    </a:p>
                  </a:txBody>
                  <a:tcPr marL="9525" marR="9525" marT="9525" marB="0" anchor="b">
                    <a:lnL w="6350" cap="flat" cmpd="sng" algn="ctr">
                      <a:solidFill>
                        <a:srgbClr val="8EA9DB"/>
                      </a:solidFill>
                      <a:prstDash val="solid"/>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2021</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2022</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2023</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2024</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4472C4"/>
                    </a:solidFill>
                  </a:tcPr>
                </a:tc>
                <a:extLst>
                  <a:ext uri="{0D108BD9-81ED-4DB2-BD59-A6C34878D82A}">
                    <a16:rowId xmlns:a16="http://schemas.microsoft.com/office/drawing/2014/main" val="2417330183"/>
                  </a:ext>
                </a:extLst>
              </a:tr>
              <a:tr h="237490">
                <a:tc>
                  <a:txBody>
                    <a:bodyPr/>
                    <a:lstStyle/>
                    <a:p>
                      <a:pPr algn="l" fontAlgn="t"/>
                      <a:r>
                        <a:rPr lang="nl-BE" sz="1400" b="0" i="0" u="none" strike="noStrike">
                          <a:solidFill>
                            <a:srgbClr val="000000"/>
                          </a:solidFill>
                          <a:effectLst/>
                          <a:latin typeface="Calibri" panose="020F0502020204030204" pitchFamily="34" charset="0"/>
                        </a:rPr>
                        <a:t>Goederen en diensten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ctr" fontAlgn="ctr"/>
                      <a:r>
                        <a:rPr lang="nl-BE" sz="1400" b="0" i="0" u="none" strike="noStrike">
                          <a:solidFill>
                            <a:srgbClr val="000000"/>
                          </a:solidFill>
                          <a:effectLst/>
                          <a:latin typeface="Calibri" panose="020F0502020204030204" pitchFamily="34" charset="0"/>
                        </a:rPr>
                        <a:t>3.368.486</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3.217.579</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3.641.358,00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3.432.803,00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4.317.079,00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2030029216"/>
                  </a:ext>
                </a:extLst>
              </a:tr>
              <a:tr h="331470">
                <a:tc>
                  <a:txBody>
                    <a:bodyPr/>
                    <a:lstStyle/>
                    <a:p>
                      <a:pPr algn="l" fontAlgn="t"/>
                      <a:r>
                        <a:rPr lang="nl-NL" sz="1400" b="0" i="0" u="none" strike="noStrike" dirty="0">
                          <a:solidFill>
                            <a:srgbClr val="000000"/>
                          </a:solidFill>
                          <a:effectLst/>
                          <a:latin typeface="Calibri" panose="020F0502020204030204" pitchFamily="34" charset="0"/>
                        </a:rPr>
                        <a:t>Bezoldigingen, sociale lasten en pensioenen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ctr"/>
                      <a:r>
                        <a:rPr lang="nl-BE" sz="1400" b="0" i="0" u="none" strike="noStrike">
                          <a:solidFill>
                            <a:srgbClr val="000000"/>
                          </a:solidFill>
                          <a:effectLst/>
                          <a:latin typeface="Calibri" panose="020F0502020204030204" pitchFamily="34" charset="0"/>
                        </a:rPr>
                        <a:t>10.399.611</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10.649.306</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11.534.765,00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12.594.723,00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13.221.303,00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3691844726"/>
                  </a:ext>
                </a:extLst>
              </a:tr>
              <a:tr h="215900">
                <a:tc>
                  <a:txBody>
                    <a:bodyPr/>
                    <a:lstStyle/>
                    <a:p>
                      <a:pPr algn="l" fontAlgn="t"/>
                      <a:r>
                        <a:rPr lang="nl-NL" sz="1400" b="0" i="0" u="none" strike="noStrike">
                          <a:solidFill>
                            <a:srgbClr val="000000"/>
                          </a:solidFill>
                          <a:effectLst/>
                          <a:latin typeface="Calibri" panose="020F0502020204030204" pitchFamily="34" charset="0"/>
                        </a:rPr>
                        <a:t>Individuele hulpverlening door het O.C.M.W.</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ctr" fontAlgn="ctr"/>
                      <a:r>
                        <a:rPr lang="nl-BE" sz="1400" b="0" i="0" u="none" strike="noStrike">
                          <a:solidFill>
                            <a:srgbClr val="000000"/>
                          </a:solidFill>
                          <a:effectLst/>
                          <a:latin typeface="Calibri" panose="020F0502020204030204" pitchFamily="34" charset="0"/>
                        </a:rPr>
                        <a:t>774.488</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735.313</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1.015.590,00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1.204.173,00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1.155.643,00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159634987"/>
                  </a:ext>
                </a:extLst>
              </a:tr>
              <a:tr h="237490">
                <a:tc>
                  <a:txBody>
                    <a:bodyPr/>
                    <a:lstStyle/>
                    <a:p>
                      <a:pPr algn="l" fontAlgn="t"/>
                      <a:r>
                        <a:rPr lang="nl-BE" sz="1400" b="0" i="0" u="none" strike="noStrike">
                          <a:solidFill>
                            <a:srgbClr val="000000"/>
                          </a:solidFill>
                          <a:effectLst/>
                          <a:latin typeface="Calibri" panose="020F0502020204030204" pitchFamily="34" charset="0"/>
                        </a:rPr>
                        <a:t>Toegestane werkingssubsidies</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ctr"/>
                      <a:r>
                        <a:rPr lang="nl-BE" sz="1400" b="0" i="0" u="none" strike="noStrike">
                          <a:solidFill>
                            <a:srgbClr val="000000"/>
                          </a:solidFill>
                          <a:effectLst/>
                          <a:latin typeface="Calibri" panose="020F0502020204030204" pitchFamily="34" charset="0"/>
                        </a:rPr>
                        <a:t>4.659.826</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4.338.626</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4.948.687,00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5.339.295,00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6.054.646,00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2606950237"/>
                  </a:ext>
                </a:extLst>
              </a:tr>
              <a:tr h="237490">
                <a:tc>
                  <a:txBody>
                    <a:bodyPr/>
                    <a:lstStyle/>
                    <a:p>
                      <a:pPr algn="l" fontAlgn="t"/>
                      <a:r>
                        <a:rPr lang="nl-BE" sz="1400" b="0" i="0" u="none" strike="noStrike">
                          <a:solidFill>
                            <a:srgbClr val="000000"/>
                          </a:solidFill>
                          <a:effectLst/>
                          <a:latin typeface="Calibri" panose="020F0502020204030204" pitchFamily="34" charset="0"/>
                        </a:rPr>
                        <a:t>Andere operationele uitgaven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ctr" fontAlgn="ctr"/>
                      <a:r>
                        <a:rPr lang="nl-BE" sz="1400" b="0" i="0" u="none" strike="noStrike">
                          <a:solidFill>
                            <a:srgbClr val="000000"/>
                          </a:solidFill>
                          <a:effectLst/>
                          <a:latin typeface="Calibri" panose="020F0502020204030204" pitchFamily="34" charset="0"/>
                        </a:rPr>
                        <a:t>98.761</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117.350</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134.804,00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104.557,00</a:t>
                      </a:r>
                    </a:p>
                  </a:txBody>
                  <a:tcPr marL="9525" marR="9525" marT="9525" marB="0" anchor="b">
                    <a:lnL>
                      <a:noFill/>
                    </a:lnL>
                    <a:lnR>
                      <a:noFill/>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130.636,00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6350" cap="flat" cmpd="sng" algn="ctr">
                      <a:solidFill>
                        <a:srgbClr val="8EA9DB"/>
                      </a:solidFill>
                      <a:prstDash val="solid"/>
                      <a:round/>
                      <a:headEnd type="none" w="med" len="med"/>
                      <a:tailEnd type="none" w="med" len="med"/>
                    </a:lnB>
                    <a:solidFill>
                      <a:srgbClr val="D9E1F2"/>
                    </a:solidFill>
                  </a:tcPr>
                </a:tc>
                <a:extLst>
                  <a:ext uri="{0D108BD9-81ED-4DB2-BD59-A6C34878D82A}">
                    <a16:rowId xmlns:a16="http://schemas.microsoft.com/office/drawing/2014/main" val="3744498250"/>
                  </a:ext>
                </a:extLst>
              </a:tr>
              <a:tr h="237490">
                <a:tc>
                  <a:txBody>
                    <a:bodyPr/>
                    <a:lstStyle/>
                    <a:p>
                      <a:pPr algn="l" fontAlgn="t"/>
                      <a:r>
                        <a:rPr lang="nl-BE" sz="1400" b="0" i="0" u="none" strike="noStrike">
                          <a:solidFill>
                            <a:srgbClr val="000000"/>
                          </a:solidFill>
                          <a:effectLst/>
                          <a:latin typeface="Calibri" panose="020F0502020204030204" pitchFamily="34" charset="0"/>
                        </a:rPr>
                        <a:t>Financiële uitgaven</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8EA9DB"/>
                      </a:solidFill>
                      <a:prstDash val="solid"/>
                      <a:round/>
                      <a:headEnd type="none" w="med" len="med"/>
                      <a:tailEnd type="none" w="med" len="med"/>
                    </a:lnT>
                    <a:lnB w="25400" cap="flat" cmpd="dbl" algn="ctr">
                      <a:solidFill>
                        <a:srgbClr val="4472C4"/>
                      </a:solidFill>
                      <a:prstDash val="solid"/>
                      <a:round/>
                      <a:headEnd type="none" w="med" len="med"/>
                      <a:tailEnd type="none" w="med" len="med"/>
                    </a:lnB>
                    <a:noFill/>
                  </a:tcPr>
                </a:tc>
                <a:tc>
                  <a:txBody>
                    <a:bodyPr/>
                    <a:lstStyle/>
                    <a:p>
                      <a:pPr algn="ctr" fontAlgn="ctr"/>
                      <a:r>
                        <a:rPr lang="nl-BE" sz="1400" b="0" i="0" u="none" strike="noStrike">
                          <a:solidFill>
                            <a:srgbClr val="000000"/>
                          </a:solidFill>
                          <a:effectLst/>
                          <a:latin typeface="Calibri" panose="020F0502020204030204" pitchFamily="34" charset="0"/>
                        </a:rPr>
                        <a:t>98.630</a:t>
                      </a:r>
                    </a:p>
                  </a:txBody>
                  <a:tcPr marL="9525" marR="9525" marT="9525"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25400" cap="flat" cmpd="dbl" algn="ctr">
                      <a:solidFill>
                        <a:srgbClr val="4472C4"/>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78.198</a:t>
                      </a:r>
                    </a:p>
                  </a:txBody>
                  <a:tcPr marL="9525" marR="9525" marT="9525" marB="0" anchor="b">
                    <a:lnL w="6350" cap="flat" cmpd="sng" algn="ctr">
                      <a:solidFill>
                        <a:srgbClr val="000000"/>
                      </a:solidFill>
                      <a:prstDash val="dot"/>
                      <a:round/>
                      <a:headEnd type="none" w="med" len="med"/>
                      <a:tailEnd type="none" w="med" len="med"/>
                    </a:lnL>
                    <a:lnR>
                      <a:noFill/>
                    </a:lnR>
                    <a:lnT w="6350" cap="flat" cmpd="sng" algn="ctr">
                      <a:solidFill>
                        <a:srgbClr val="8EA9DB"/>
                      </a:solidFill>
                      <a:prstDash val="solid"/>
                      <a:round/>
                      <a:headEnd type="none" w="med" len="med"/>
                      <a:tailEnd type="none" w="med" len="med"/>
                    </a:lnT>
                    <a:lnB w="25400" cap="flat" cmpd="dbl" algn="ctr">
                      <a:solidFill>
                        <a:srgbClr val="4472C4"/>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72.280,00</a:t>
                      </a:r>
                    </a:p>
                  </a:txBody>
                  <a:tcPr marL="9525" marR="9525" marT="9525" marB="0" anchor="b">
                    <a:lnL>
                      <a:noFill/>
                    </a:lnL>
                    <a:lnR>
                      <a:noFill/>
                    </a:lnR>
                    <a:lnT w="6350" cap="flat" cmpd="sng" algn="ctr">
                      <a:solidFill>
                        <a:srgbClr val="8EA9DB"/>
                      </a:solidFill>
                      <a:prstDash val="solid"/>
                      <a:round/>
                      <a:headEnd type="none" w="med" len="med"/>
                      <a:tailEnd type="none" w="med" len="med"/>
                    </a:lnT>
                    <a:lnB w="25400" cap="flat" cmpd="dbl" algn="ctr">
                      <a:solidFill>
                        <a:srgbClr val="4472C4"/>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69.085,00</a:t>
                      </a:r>
                    </a:p>
                  </a:txBody>
                  <a:tcPr marL="9525" marR="9525" marT="9525" marB="0" anchor="b">
                    <a:lnL>
                      <a:noFill/>
                    </a:lnL>
                    <a:lnR>
                      <a:noFill/>
                    </a:lnR>
                    <a:lnT w="6350" cap="flat" cmpd="sng" algn="ctr">
                      <a:solidFill>
                        <a:srgbClr val="8EA9DB"/>
                      </a:solidFill>
                      <a:prstDash val="solid"/>
                      <a:round/>
                      <a:headEnd type="none" w="med" len="med"/>
                      <a:tailEnd type="none" w="med" len="med"/>
                    </a:lnT>
                    <a:lnB w="25400" cap="flat" cmpd="dbl" algn="ctr">
                      <a:solidFill>
                        <a:srgbClr val="4472C4"/>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124.522,00</a:t>
                      </a:r>
                    </a:p>
                  </a:txBody>
                  <a:tcPr marL="9525" marR="9525" marT="9525" marB="0" anchor="b">
                    <a:lnL>
                      <a:noFill/>
                    </a:lnL>
                    <a:lnR w="6350" cap="flat" cmpd="sng" algn="ctr">
                      <a:solidFill>
                        <a:srgbClr val="8EA9DB"/>
                      </a:solidFill>
                      <a:prstDash val="solid"/>
                      <a:round/>
                      <a:headEnd type="none" w="med" len="med"/>
                      <a:tailEnd type="none" w="med" len="med"/>
                    </a:lnR>
                    <a:lnT w="6350" cap="flat" cmpd="sng" algn="ctr">
                      <a:solidFill>
                        <a:srgbClr val="8EA9DB"/>
                      </a:solidFill>
                      <a:prstDash val="solid"/>
                      <a:round/>
                      <a:headEnd type="none" w="med" len="med"/>
                      <a:tailEnd type="none" w="med" len="med"/>
                    </a:lnT>
                    <a:lnB w="25400" cap="flat" cmpd="dbl" algn="ctr">
                      <a:solidFill>
                        <a:srgbClr val="4472C4"/>
                      </a:solidFill>
                      <a:prstDash val="solid"/>
                      <a:round/>
                      <a:headEnd type="none" w="med" len="med"/>
                      <a:tailEnd type="none" w="med" len="med"/>
                    </a:lnB>
                    <a:noFill/>
                  </a:tcPr>
                </a:tc>
                <a:extLst>
                  <a:ext uri="{0D108BD9-81ED-4DB2-BD59-A6C34878D82A}">
                    <a16:rowId xmlns:a16="http://schemas.microsoft.com/office/drawing/2014/main" val="1092914780"/>
                  </a:ext>
                </a:extLst>
              </a:tr>
              <a:tr h="237490">
                <a:tc>
                  <a:txBody>
                    <a:bodyPr/>
                    <a:lstStyle/>
                    <a:p>
                      <a:pPr algn="l" fontAlgn="t"/>
                      <a:r>
                        <a:rPr lang="nl-BE" sz="1400" b="1"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t"/>
                      <a:r>
                        <a:rPr lang="nl-BE" sz="1400" b="1" i="0" u="none" strike="noStrike">
                          <a:solidFill>
                            <a:srgbClr val="000000"/>
                          </a:solidFill>
                          <a:effectLst/>
                          <a:latin typeface="Calibri" panose="020F0502020204030204" pitchFamily="34" charset="0"/>
                        </a:rPr>
                        <a:t>19.399.802,00</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t"/>
                      <a:r>
                        <a:rPr lang="nl-BE" sz="1400" b="1" i="0" u="none" strike="noStrike">
                          <a:solidFill>
                            <a:srgbClr val="000000"/>
                          </a:solidFill>
                          <a:effectLst/>
                          <a:latin typeface="Calibri" panose="020F0502020204030204" pitchFamily="34" charset="0"/>
                        </a:rPr>
                        <a:t>19.136.372</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t"/>
                      <a:r>
                        <a:rPr lang="nl-BE" sz="1400" b="1" i="0" u="none" strike="noStrike">
                          <a:solidFill>
                            <a:srgbClr val="000000"/>
                          </a:solidFill>
                          <a:effectLst/>
                          <a:latin typeface="Calibri" panose="020F0502020204030204" pitchFamily="34" charset="0"/>
                        </a:rPr>
                        <a:t>21.347.484,00</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t"/>
                      <a:r>
                        <a:rPr lang="nl-BE" sz="1400" b="1" i="0" u="none" strike="noStrike">
                          <a:solidFill>
                            <a:srgbClr val="000000"/>
                          </a:solidFill>
                          <a:effectLst/>
                          <a:latin typeface="Calibri" panose="020F0502020204030204" pitchFamily="34" charset="0"/>
                        </a:rPr>
                        <a:t>22.744.636,00</a:t>
                      </a:r>
                    </a:p>
                  </a:txBody>
                  <a:tcPr marL="9525" marR="9525" marT="9525" marB="0">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tc>
                  <a:txBody>
                    <a:bodyPr/>
                    <a:lstStyle/>
                    <a:p>
                      <a:pPr algn="ctr" fontAlgn="t"/>
                      <a:r>
                        <a:rPr lang="nl-BE" sz="1400" b="1" i="0" u="none" strike="noStrike" dirty="0">
                          <a:solidFill>
                            <a:srgbClr val="000000"/>
                          </a:solidFill>
                          <a:effectLst/>
                          <a:latin typeface="Calibri" panose="020F0502020204030204" pitchFamily="34" charset="0"/>
                        </a:rPr>
                        <a:t>25.003.829,00</a:t>
                      </a:r>
                    </a:p>
                  </a:txBody>
                  <a:tcPr marL="9525" marR="9525" marT="9525" marB="0">
                    <a:lnL w="6350" cap="flat" cmpd="sng" algn="ctr">
                      <a:solidFill>
                        <a:srgbClr val="000000"/>
                      </a:solidFill>
                      <a:prstDash val="dot"/>
                      <a:round/>
                      <a:headEnd type="none" w="med" len="med"/>
                      <a:tailEnd type="none" w="med" len="med"/>
                    </a:lnL>
                    <a:lnR w="6350" cap="flat" cmpd="sng" algn="ctr">
                      <a:solidFill>
                        <a:srgbClr val="8EA9DB"/>
                      </a:solidFill>
                      <a:prstDash val="solid"/>
                      <a:round/>
                      <a:headEnd type="none" w="med" len="med"/>
                      <a:tailEnd type="none" w="med" len="med"/>
                    </a:lnR>
                    <a:lnT w="25400" cap="flat" cmpd="dbl" algn="ctr">
                      <a:solidFill>
                        <a:srgbClr val="4472C4"/>
                      </a:solidFill>
                      <a:prstDash val="solid"/>
                      <a:round/>
                      <a:headEnd type="none" w="med" len="med"/>
                      <a:tailEnd type="none" w="med" len="med"/>
                    </a:lnT>
                    <a:lnB w="6350" cap="flat" cmpd="sng" algn="ctr">
                      <a:solidFill>
                        <a:srgbClr val="8EA9DB"/>
                      </a:solidFill>
                      <a:prstDash val="solid"/>
                      <a:round/>
                      <a:headEnd type="none" w="med" len="med"/>
                      <a:tailEnd type="none" w="med" len="med"/>
                    </a:lnB>
                    <a:noFill/>
                  </a:tcPr>
                </a:tc>
                <a:extLst>
                  <a:ext uri="{0D108BD9-81ED-4DB2-BD59-A6C34878D82A}">
                    <a16:rowId xmlns:a16="http://schemas.microsoft.com/office/drawing/2014/main" val="2464155130"/>
                  </a:ext>
                </a:extLst>
              </a:tr>
            </a:tbl>
          </a:graphicData>
        </a:graphic>
      </p:graphicFrame>
      <p:graphicFrame>
        <p:nvGraphicFramePr>
          <p:cNvPr id="4" name="Grafiek 3">
            <a:extLst>
              <a:ext uri="{FF2B5EF4-FFF2-40B4-BE49-F238E27FC236}">
                <a16:creationId xmlns:a16="http://schemas.microsoft.com/office/drawing/2014/main" id="{476FA948-55A2-43CB-B88C-32225C5809BD}"/>
              </a:ext>
            </a:extLst>
          </p:cNvPr>
          <p:cNvGraphicFramePr>
            <a:graphicFrameLocks/>
          </p:cNvGraphicFramePr>
          <p:nvPr>
            <p:extLst>
              <p:ext uri="{D42A27DB-BD31-4B8C-83A1-F6EECF244321}">
                <p14:modId xmlns:p14="http://schemas.microsoft.com/office/powerpoint/2010/main" val="3700900382"/>
              </p:ext>
            </p:extLst>
          </p:nvPr>
        </p:nvGraphicFramePr>
        <p:xfrm>
          <a:off x="2119120" y="3390900"/>
          <a:ext cx="6491480" cy="3149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09240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3" y="609600"/>
            <a:ext cx="9558047" cy="1320800"/>
          </a:xfrm>
        </p:spPr>
        <p:txBody>
          <a:bodyPr>
            <a:normAutofit/>
          </a:bodyPr>
          <a:lstStyle/>
          <a:p>
            <a:r>
              <a:rPr lang="nl-BE" dirty="0"/>
              <a:t>E.U. – Goederen en diensten </a:t>
            </a:r>
            <a:r>
              <a:rPr lang="nl-BE" sz="2700" dirty="0"/>
              <a:t>(</a:t>
            </a:r>
            <a:r>
              <a:rPr lang="nl-BE" sz="2700" dirty="0" err="1"/>
              <a:t>bestedings</a:t>
            </a:r>
            <a:r>
              <a:rPr lang="nl-BE" sz="2700" dirty="0"/>
              <a:t>% 78,97%)</a:t>
            </a:r>
            <a:br>
              <a:rPr lang="nl-BE" sz="2700" dirty="0"/>
            </a:br>
            <a:r>
              <a:rPr lang="nl-BE" sz="2000" dirty="0"/>
              <a:t>Geraamd: € 5.466.804</a:t>
            </a:r>
            <a:br>
              <a:rPr lang="nl-BE" sz="2000" dirty="0"/>
            </a:br>
            <a:r>
              <a:rPr lang="nl-BE" sz="2000" dirty="0"/>
              <a:t>Effectief: € 4.317.079		</a:t>
            </a:r>
            <a:r>
              <a:rPr lang="nl-BE" sz="2000" dirty="0">
                <a:sym typeface="Wingdings" panose="05000000000000000000" pitchFamily="2" charset="2"/>
              </a:rPr>
              <a:t> stijging met 25,76% t.o.v. 2023</a:t>
            </a:r>
            <a:endParaRPr lang="nl-BE" dirty="0"/>
          </a:p>
        </p:txBody>
      </p:sp>
      <p:graphicFrame>
        <p:nvGraphicFramePr>
          <p:cNvPr id="5" name="Tabel 4">
            <a:extLst>
              <a:ext uri="{FF2B5EF4-FFF2-40B4-BE49-F238E27FC236}">
                <a16:creationId xmlns:a16="http://schemas.microsoft.com/office/drawing/2014/main" id="{15A024A9-73F3-8CFF-7DF4-CA2757736EFE}"/>
              </a:ext>
            </a:extLst>
          </p:cNvPr>
          <p:cNvGraphicFramePr>
            <a:graphicFrameLocks noGrp="1"/>
          </p:cNvGraphicFramePr>
          <p:nvPr>
            <p:extLst>
              <p:ext uri="{D42A27DB-BD31-4B8C-83A1-F6EECF244321}">
                <p14:modId xmlns:p14="http://schemas.microsoft.com/office/powerpoint/2010/main" val="1939996027"/>
              </p:ext>
            </p:extLst>
          </p:nvPr>
        </p:nvGraphicFramePr>
        <p:xfrm>
          <a:off x="677332" y="2212189"/>
          <a:ext cx="10346267" cy="2715409"/>
        </p:xfrm>
        <a:graphic>
          <a:graphicData uri="http://schemas.openxmlformats.org/drawingml/2006/table">
            <a:tbl>
              <a:tblPr/>
              <a:tblGrid>
                <a:gridCol w="266612">
                  <a:extLst>
                    <a:ext uri="{9D8B030D-6E8A-4147-A177-3AD203B41FA5}">
                      <a16:colId xmlns:a16="http://schemas.microsoft.com/office/drawing/2014/main" val="978142213"/>
                    </a:ext>
                  </a:extLst>
                </a:gridCol>
                <a:gridCol w="630695">
                  <a:extLst>
                    <a:ext uri="{9D8B030D-6E8A-4147-A177-3AD203B41FA5}">
                      <a16:colId xmlns:a16="http://schemas.microsoft.com/office/drawing/2014/main" val="3745919824"/>
                    </a:ext>
                  </a:extLst>
                </a:gridCol>
                <a:gridCol w="4128188">
                  <a:extLst>
                    <a:ext uri="{9D8B030D-6E8A-4147-A177-3AD203B41FA5}">
                      <a16:colId xmlns:a16="http://schemas.microsoft.com/office/drawing/2014/main" val="2620830657"/>
                    </a:ext>
                  </a:extLst>
                </a:gridCol>
                <a:gridCol w="963243">
                  <a:extLst>
                    <a:ext uri="{9D8B030D-6E8A-4147-A177-3AD203B41FA5}">
                      <a16:colId xmlns:a16="http://schemas.microsoft.com/office/drawing/2014/main" val="3388955215"/>
                    </a:ext>
                  </a:extLst>
                </a:gridCol>
                <a:gridCol w="963243">
                  <a:extLst>
                    <a:ext uri="{9D8B030D-6E8A-4147-A177-3AD203B41FA5}">
                      <a16:colId xmlns:a16="http://schemas.microsoft.com/office/drawing/2014/main" val="2185346966"/>
                    </a:ext>
                  </a:extLst>
                </a:gridCol>
                <a:gridCol w="854287">
                  <a:extLst>
                    <a:ext uri="{9D8B030D-6E8A-4147-A177-3AD203B41FA5}">
                      <a16:colId xmlns:a16="http://schemas.microsoft.com/office/drawing/2014/main" val="2000226795"/>
                    </a:ext>
                  </a:extLst>
                </a:gridCol>
                <a:gridCol w="808454">
                  <a:extLst>
                    <a:ext uri="{9D8B030D-6E8A-4147-A177-3AD203B41FA5}">
                      <a16:colId xmlns:a16="http://schemas.microsoft.com/office/drawing/2014/main" val="854675810"/>
                    </a:ext>
                  </a:extLst>
                </a:gridCol>
                <a:gridCol w="756834">
                  <a:extLst>
                    <a:ext uri="{9D8B030D-6E8A-4147-A177-3AD203B41FA5}">
                      <a16:colId xmlns:a16="http://schemas.microsoft.com/office/drawing/2014/main" val="3036188011"/>
                    </a:ext>
                  </a:extLst>
                </a:gridCol>
                <a:gridCol w="974711">
                  <a:extLst>
                    <a:ext uri="{9D8B030D-6E8A-4147-A177-3AD203B41FA5}">
                      <a16:colId xmlns:a16="http://schemas.microsoft.com/office/drawing/2014/main" val="760738245"/>
                    </a:ext>
                  </a:extLst>
                </a:gridCol>
              </a:tblGrid>
              <a:tr h="414410">
                <a:tc>
                  <a:txBody>
                    <a:bodyPr/>
                    <a:lstStyle/>
                    <a:p>
                      <a:pPr algn="l" fontAlgn="b"/>
                      <a:r>
                        <a:rPr lang="nl-BE" sz="1200" b="1" i="0" u="none" strike="noStrike">
                          <a:solidFill>
                            <a:srgbClr val="FFFFFF"/>
                          </a:solidFill>
                          <a:effectLst/>
                          <a:latin typeface="Calibri" panose="020F0502020204030204" pitchFamily="34" charset="0"/>
                        </a:rPr>
                        <a:t>BE</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dirty="0">
                          <a:solidFill>
                            <a:srgbClr val="FFFFFF"/>
                          </a:solidFill>
                          <a:effectLst/>
                          <a:latin typeface="Calibri" panose="020F0502020204030204" pitchFamily="34" charset="0"/>
                        </a:rPr>
                        <a:t>Actie</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 omschrijving</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B2024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Ongebruikt krediet</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Bestedings%</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Stijgings%</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3705564651"/>
                  </a:ext>
                </a:extLst>
              </a:tr>
              <a:tr h="240404">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A13.7.5</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Ondersteuning afdeling Ruimte.</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74.000,86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212.795,08</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225.128,00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12.332,92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94,52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187,56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297083890"/>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200" b="0" i="0" u="none" strike="noStrike">
                          <a:solidFill>
                            <a:srgbClr val="000000"/>
                          </a:solidFill>
                          <a:effectLst/>
                          <a:latin typeface="Aptos Narrow" panose="020B0004020202020204" pitchFamily="34" charset="0"/>
                        </a:rPr>
                        <a:t>A6.3.14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NL" sz="1200" b="0" i="0" u="none" strike="noStrike">
                          <a:solidFill>
                            <a:srgbClr val="000000"/>
                          </a:solidFill>
                          <a:effectLst/>
                          <a:latin typeface="Aptos Narrow" panose="020B0004020202020204" pitchFamily="34" charset="0"/>
                        </a:rPr>
                        <a:t>ANPR trajectcontroles: installatie en onderhoud’</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r" fontAlgn="b"/>
                      <a:r>
                        <a:rPr lang="nl-BE" sz="1200" b="0" i="0" u="none" strike="noStrike">
                          <a:solidFill>
                            <a:srgbClr val="000000"/>
                          </a:solidFill>
                          <a:effectLst/>
                          <a:latin typeface="Aptos Narrow" panose="020B0004020202020204" pitchFamily="34" charset="0"/>
                        </a:rPr>
                        <a:t>20.667,00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180.710,17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125.800,00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-54.910,17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143,65</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774,39</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593772901"/>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A23.1</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Huur gebouw NAC</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160.210,00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160.210,00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160.210,00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874752193"/>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A18.1</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dirty="0">
                          <a:solidFill>
                            <a:srgbClr val="000000"/>
                          </a:solidFill>
                          <a:effectLst/>
                          <a:latin typeface="Aptos Narrow" panose="020B0004020202020204" pitchFamily="34" charset="0"/>
                        </a:rPr>
                        <a:t>Elektriciteit openbare verlichting</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185.868,93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159.534,97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172.957,00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13.422,03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92,24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-14,17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368547882"/>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A23.2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Huur gebouw bibliotheek</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103.072,00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103.072,00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103.072,00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818947513"/>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A5.1.42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Gebo: Leerlingenvervoer via milieuvriendelijke bussen.</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74.929,28</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77.914,24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83.200,00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5.285,76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93,65</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3,98</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843737470"/>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A13.9.2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Post- en frankeringskosten algemeen</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38.967,79</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69.158,96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71.000,00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1.841,04</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97,41</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77,48</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768592292"/>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A13.16.6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Benodigdheden en onderhoud voor wegen en waterlopen</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36.373,53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68.190,87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74.000,00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5.809,13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92,15</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87,47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079510134"/>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A6.3.15</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ANPR trajectcontrole: tweejaarlijkse herijking</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56.429,46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49.500,00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-6.929,46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114,00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endParaRPr lang="nl-BE" sz="1200" b="0" i="0" u="none" strike="noStrike">
                        <a:solidFill>
                          <a:srgbClr val="000000"/>
                        </a:solidFill>
                        <a:effectLst/>
                        <a:latin typeface="Aptos Narrow" panose="020B0004020202020204" pitchFamily="34" charset="0"/>
                      </a:endParaRP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121505181"/>
                  </a:ext>
                </a:extLst>
              </a:tr>
              <a:tr h="228955">
                <a:tc>
                  <a:txBody>
                    <a:bodyPr/>
                    <a:lstStyle/>
                    <a:p>
                      <a:pPr algn="l" fontAlgn="b"/>
                      <a:r>
                        <a:rPr lang="nl-BE" sz="1200" b="0" i="0" u="none" strike="noStrike">
                          <a:solidFill>
                            <a:srgbClr val="000000"/>
                          </a:solidFill>
                          <a:effectLst/>
                          <a:latin typeface="Aptos Narrow" panose="020B0004020202020204" pitchFamily="34" charset="0"/>
                        </a:rPr>
                        <a:t>G</a:t>
                      </a:r>
                    </a:p>
                  </a:txBody>
                  <a:tcPr marL="7148" marR="7148" marT="714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A13.14.2</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Veiligheid fietspaden: onderhoud hagen (€ 7000/km)</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51.939,63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56.227,37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56.300,00</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72,63</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99,87</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dirty="0">
                          <a:solidFill>
                            <a:srgbClr val="000000"/>
                          </a:solidFill>
                          <a:effectLst/>
                          <a:latin typeface="Aptos Narrow" panose="020B0004020202020204" pitchFamily="34" charset="0"/>
                        </a:rPr>
                        <a:t>8,26</a:t>
                      </a:r>
                    </a:p>
                  </a:txBody>
                  <a:tcPr marL="7148" marR="7148" marT="714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586971857"/>
                  </a:ext>
                </a:extLst>
              </a:tr>
            </a:tbl>
          </a:graphicData>
        </a:graphic>
      </p:graphicFrame>
    </p:spTree>
    <p:extLst>
      <p:ext uri="{BB962C8B-B14F-4D97-AF65-F5344CB8AC3E}">
        <p14:creationId xmlns:p14="http://schemas.microsoft.com/office/powerpoint/2010/main" val="1210378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8596668" cy="789709"/>
          </a:xfrm>
        </p:spPr>
        <p:txBody>
          <a:bodyPr/>
          <a:lstStyle/>
          <a:p>
            <a:r>
              <a:rPr lang="nl-BE" dirty="0"/>
              <a:t>Openbare verlichting uitgelicht</a:t>
            </a:r>
          </a:p>
        </p:txBody>
      </p:sp>
      <p:graphicFrame>
        <p:nvGraphicFramePr>
          <p:cNvPr id="6" name="Tabel 5">
            <a:extLst>
              <a:ext uri="{FF2B5EF4-FFF2-40B4-BE49-F238E27FC236}">
                <a16:creationId xmlns:a16="http://schemas.microsoft.com/office/drawing/2014/main" id="{27A25136-F54F-4E13-1534-F0C87465D671}"/>
              </a:ext>
            </a:extLst>
          </p:cNvPr>
          <p:cNvGraphicFramePr>
            <a:graphicFrameLocks noGrp="1"/>
          </p:cNvGraphicFramePr>
          <p:nvPr>
            <p:extLst>
              <p:ext uri="{D42A27DB-BD31-4B8C-83A1-F6EECF244321}">
                <p14:modId xmlns:p14="http://schemas.microsoft.com/office/powerpoint/2010/main" val="3234595824"/>
              </p:ext>
            </p:extLst>
          </p:nvPr>
        </p:nvGraphicFramePr>
        <p:xfrm>
          <a:off x="677334" y="1399308"/>
          <a:ext cx="5317069" cy="3274288"/>
        </p:xfrm>
        <a:graphic>
          <a:graphicData uri="http://schemas.openxmlformats.org/drawingml/2006/table">
            <a:tbl>
              <a:tblPr/>
              <a:tblGrid>
                <a:gridCol w="1095885">
                  <a:extLst>
                    <a:ext uri="{9D8B030D-6E8A-4147-A177-3AD203B41FA5}">
                      <a16:colId xmlns:a16="http://schemas.microsoft.com/office/drawing/2014/main" val="2078895713"/>
                    </a:ext>
                  </a:extLst>
                </a:gridCol>
                <a:gridCol w="811766">
                  <a:extLst>
                    <a:ext uri="{9D8B030D-6E8A-4147-A177-3AD203B41FA5}">
                      <a16:colId xmlns:a16="http://schemas.microsoft.com/office/drawing/2014/main" val="2728400544"/>
                    </a:ext>
                  </a:extLst>
                </a:gridCol>
                <a:gridCol w="811766">
                  <a:extLst>
                    <a:ext uri="{9D8B030D-6E8A-4147-A177-3AD203B41FA5}">
                      <a16:colId xmlns:a16="http://schemas.microsoft.com/office/drawing/2014/main" val="111499200"/>
                    </a:ext>
                  </a:extLst>
                </a:gridCol>
                <a:gridCol w="649413">
                  <a:extLst>
                    <a:ext uri="{9D8B030D-6E8A-4147-A177-3AD203B41FA5}">
                      <a16:colId xmlns:a16="http://schemas.microsoft.com/office/drawing/2014/main" val="2892493881"/>
                    </a:ext>
                  </a:extLst>
                </a:gridCol>
                <a:gridCol w="649413">
                  <a:extLst>
                    <a:ext uri="{9D8B030D-6E8A-4147-A177-3AD203B41FA5}">
                      <a16:colId xmlns:a16="http://schemas.microsoft.com/office/drawing/2014/main" val="2230062392"/>
                    </a:ext>
                  </a:extLst>
                </a:gridCol>
                <a:gridCol w="649413">
                  <a:extLst>
                    <a:ext uri="{9D8B030D-6E8A-4147-A177-3AD203B41FA5}">
                      <a16:colId xmlns:a16="http://schemas.microsoft.com/office/drawing/2014/main" val="2517316870"/>
                    </a:ext>
                  </a:extLst>
                </a:gridCol>
                <a:gridCol w="649413">
                  <a:extLst>
                    <a:ext uri="{9D8B030D-6E8A-4147-A177-3AD203B41FA5}">
                      <a16:colId xmlns:a16="http://schemas.microsoft.com/office/drawing/2014/main" val="2419516836"/>
                    </a:ext>
                  </a:extLst>
                </a:gridCol>
              </a:tblGrid>
              <a:tr h="204643">
                <a:tc>
                  <a:txBody>
                    <a:bodyPr/>
                    <a:lstStyle/>
                    <a:p>
                      <a:pPr algn="l" fontAlgn="b"/>
                      <a:r>
                        <a:rPr lang="nl-BE" sz="1100" b="1" i="0" u="none" strike="noStrike">
                          <a:solidFill>
                            <a:srgbClr val="FFFFFF"/>
                          </a:solidFill>
                          <a:effectLst/>
                          <a:latin typeface="Calibri" panose="020F0502020204030204" pitchFamily="34" charset="0"/>
                        </a:rPr>
                        <a:t>In MWh</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2019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2024</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extLst>
                  <a:ext uri="{0D108BD9-81ED-4DB2-BD59-A6C34878D82A}">
                    <a16:rowId xmlns:a16="http://schemas.microsoft.com/office/drawing/2014/main" val="3359037358"/>
                  </a:ext>
                </a:extLst>
              </a:tr>
              <a:tr h="204643">
                <a:tc>
                  <a:txBody>
                    <a:bodyPr/>
                    <a:lstStyle/>
                    <a:p>
                      <a:pPr algn="l" fontAlgn="b"/>
                      <a:r>
                        <a:rPr lang="nl-BE" sz="1100" b="0" i="0" u="none" strike="noStrike">
                          <a:solidFill>
                            <a:srgbClr val="000000"/>
                          </a:solidFill>
                          <a:effectLst/>
                          <a:latin typeface="Calibri" panose="020F0502020204030204" pitchFamily="34" charset="0"/>
                        </a:rPr>
                        <a:t>januari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153,23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131,16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111,09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104,14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93,94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86,96</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857225270"/>
                  </a:ext>
                </a:extLst>
              </a:tr>
              <a:tr h="204643">
                <a:tc>
                  <a:txBody>
                    <a:bodyPr/>
                    <a:lstStyle/>
                    <a:p>
                      <a:pPr algn="l" fontAlgn="b"/>
                      <a:r>
                        <a:rPr lang="nl-BE" sz="1100" b="0" i="0" u="none" strike="noStrike">
                          <a:solidFill>
                            <a:srgbClr val="000000"/>
                          </a:solidFill>
                          <a:effectLst/>
                          <a:latin typeface="Calibri" panose="020F0502020204030204" pitchFamily="34" charset="0"/>
                        </a:rPr>
                        <a:t>februari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122,40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108,63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84,70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81,79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73,96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71,18</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1807660611"/>
                  </a:ext>
                </a:extLst>
              </a:tr>
              <a:tr h="204643">
                <a:tc>
                  <a:txBody>
                    <a:bodyPr/>
                    <a:lstStyle/>
                    <a:p>
                      <a:pPr algn="l" fontAlgn="b"/>
                      <a:r>
                        <a:rPr lang="nl-BE" sz="1100" b="0" i="0" u="none" strike="noStrike">
                          <a:solidFill>
                            <a:srgbClr val="000000"/>
                          </a:solidFill>
                          <a:effectLst/>
                          <a:latin typeface="Calibri" panose="020F0502020204030204" pitchFamily="34" charset="0"/>
                        </a:rPr>
                        <a:t>maart</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115,96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92,37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75,65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71,92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66,93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63,22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178201968"/>
                  </a:ext>
                </a:extLst>
              </a:tr>
              <a:tr h="204643">
                <a:tc>
                  <a:txBody>
                    <a:bodyPr/>
                    <a:lstStyle/>
                    <a:p>
                      <a:pPr algn="l" fontAlgn="b"/>
                      <a:r>
                        <a:rPr lang="nl-BE" sz="1100" b="0" i="0" u="none" strike="noStrike">
                          <a:solidFill>
                            <a:srgbClr val="000000"/>
                          </a:solidFill>
                          <a:effectLst/>
                          <a:latin typeface="Calibri" panose="020F0502020204030204" pitchFamily="34" charset="0"/>
                        </a:rPr>
                        <a:t>april</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89,61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65,19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55,72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54,31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51,27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46,48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633704692"/>
                  </a:ext>
                </a:extLst>
              </a:tr>
              <a:tr h="204643">
                <a:tc>
                  <a:txBody>
                    <a:bodyPr/>
                    <a:lstStyle/>
                    <a:p>
                      <a:pPr algn="l" fontAlgn="b"/>
                      <a:r>
                        <a:rPr lang="nl-BE" sz="1100" b="0" i="0" u="none" strike="noStrike">
                          <a:solidFill>
                            <a:srgbClr val="000000"/>
                          </a:solidFill>
                          <a:effectLst/>
                          <a:latin typeface="Calibri" panose="020F0502020204030204" pitchFamily="34" charset="0"/>
                        </a:rPr>
                        <a:t>mei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73,92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46,66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43,07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40,03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38,46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35,66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219168037"/>
                  </a:ext>
                </a:extLst>
              </a:tr>
              <a:tr h="204643">
                <a:tc>
                  <a:txBody>
                    <a:bodyPr/>
                    <a:lstStyle/>
                    <a:p>
                      <a:pPr algn="l" fontAlgn="b"/>
                      <a:r>
                        <a:rPr lang="nl-BE" sz="1100" b="0" i="0" u="none" strike="noStrike">
                          <a:solidFill>
                            <a:srgbClr val="000000"/>
                          </a:solidFill>
                          <a:effectLst/>
                          <a:latin typeface="Calibri" panose="020F0502020204030204" pitchFamily="34" charset="0"/>
                        </a:rPr>
                        <a:t>juni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61,98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37,27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33,72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30,55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31,11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30,23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2903205953"/>
                  </a:ext>
                </a:extLst>
              </a:tr>
              <a:tr h="204643">
                <a:tc>
                  <a:txBody>
                    <a:bodyPr/>
                    <a:lstStyle/>
                    <a:p>
                      <a:pPr algn="l" fontAlgn="b"/>
                      <a:r>
                        <a:rPr lang="nl-BE" sz="1100" b="0" i="0" u="none" strike="noStrike">
                          <a:solidFill>
                            <a:srgbClr val="000000"/>
                          </a:solidFill>
                          <a:effectLst/>
                          <a:latin typeface="Calibri" panose="020F0502020204030204" pitchFamily="34" charset="0"/>
                        </a:rPr>
                        <a:t>juli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66,74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41,27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38,00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35,69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36,22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35,17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923311276"/>
                  </a:ext>
                </a:extLst>
              </a:tr>
              <a:tr h="204643">
                <a:tc>
                  <a:txBody>
                    <a:bodyPr/>
                    <a:lstStyle/>
                    <a:p>
                      <a:pPr algn="l" fontAlgn="b"/>
                      <a:r>
                        <a:rPr lang="nl-BE" sz="1100" b="0" i="0" u="none" strike="noStrike">
                          <a:solidFill>
                            <a:srgbClr val="000000"/>
                          </a:solidFill>
                          <a:effectLst/>
                          <a:latin typeface="Calibri" panose="020F0502020204030204" pitchFamily="34" charset="0"/>
                        </a:rPr>
                        <a:t>augustus</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83,71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57,51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50,89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45,30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44,17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42,86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4291582208"/>
                  </a:ext>
                </a:extLst>
              </a:tr>
              <a:tr h="204643">
                <a:tc>
                  <a:txBody>
                    <a:bodyPr/>
                    <a:lstStyle/>
                    <a:p>
                      <a:pPr algn="l" fontAlgn="b"/>
                      <a:r>
                        <a:rPr lang="nl-BE" sz="1100" b="0" i="0" u="none" strike="noStrike">
                          <a:solidFill>
                            <a:srgbClr val="000000"/>
                          </a:solidFill>
                          <a:effectLst/>
                          <a:latin typeface="Calibri" panose="020F0502020204030204" pitchFamily="34" charset="0"/>
                        </a:rPr>
                        <a:t>sep</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93,74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69,46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63,97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61,39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57,12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56,22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4088490733"/>
                  </a:ext>
                </a:extLst>
              </a:tr>
              <a:tr h="204643">
                <a:tc>
                  <a:txBody>
                    <a:bodyPr/>
                    <a:lstStyle/>
                    <a:p>
                      <a:pPr algn="l" fontAlgn="b"/>
                      <a:r>
                        <a:rPr lang="nl-BE" sz="1100" b="0" i="0" u="none" strike="noStrike">
                          <a:solidFill>
                            <a:srgbClr val="000000"/>
                          </a:solidFill>
                          <a:effectLst/>
                          <a:latin typeface="Calibri" panose="020F0502020204030204" pitchFamily="34" charset="0"/>
                        </a:rPr>
                        <a:t>oktober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105,32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91,21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85,38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81,24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73,04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67,22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2711656267"/>
                  </a:ext>
                </a:extLst>
              </a:tr>
              <a:tr h="204643">
                <a:tc>
                  <a:txBody>
                    <a:bodyPr/>
                    <a:lstStyle/>
                    <a:p>
                      <a:pPr algn="l" fontAlgn="b"/>
                      <a:r>
                        <a:rPr lang="nl-BE" sz="1100" b="0" i="0" u="none" strike="noStrike">
                          <a:solidFill>
                            <a:srgbClr val="000000"/>
                          </a:solidFill>
                          <a:effectLst/>
                          <a:latin typeface="Calibri" panose="020F0502020204030204" pitchFamily="34" charset="0"/>
                        </a:rPr>
                        <a:t>november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122,32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101,91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95,73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90,83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82,06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79,76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489139451"/>
                  </a:ext>
                </a:extLst>
              </a:tr>
              <a:tr h="204643">
                <a:tc>
                  <a:txBody>
                    <a:bodyPr/>
                    <a:lstStyle/>
                    <a:p>
                      <a:pPr algn="l" fontAlgn="b"/>
                      <a:r>
                        <a:rPr lang="nl-BE" sz="1100" b="0" i="0" u="none" strike="noStrike">
                          <a:solidFill>
                            <a:srgbClr val="000000"/>
                          </a:solidFill>
                          <a:effectLst/>
                          <a:latin typeface="Calibri" panose="020F0502020204030204" pitchFamily="34" charset="0"/>
                        </a:rPr>
                        <a:t>december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138,43</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114,28</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107,21</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99,85</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94,25</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87,42</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extLst>
                  <a:ext uri="{0D108BD9-81ED-4DB2-BD59-A6C34878D82A}">
                    <a16:rowId xmlns:a16="http://schemas.microsoft.com/office/drawing/2014/main" val="1225506990"/>
                  </a:ext>
                </a:extLst>
              </a:tr>
              <a:tr h="204643">
                <a:tc>
                  <a:txBody>
                    <a:bodyPr/>
                    <a:lstStyle/>
                    <a:p>
                      <a:pPr algn="l" fontAlgn="b"/>
                      <a:endParaRPr lang="nl-BE" sz="1100" b="1" i="0" u="none" strike="noStrike">
                        <a:solidFill>
                          <a:srgbClr val="000000"/>
                        </a:solidFill>
                        <a:effectLst/>
                        <a:latin typeface="Calibri" panose="020F0502020204030204" pitchFamily="34" charset="0"/>
                      </a:endParaRPr>
                    </a:p>
                  </a:txBody>
                  <a:tcPr marL="9525" marR="9525" marT="9525" marB="0" anchor="b">
                    <a:lnL w="6350" cap="flat" cmpd="sng" algn="ctr">
                      <a:solidFill>
                        <a:srgbClr val="9BC2E6"/>
                      </a:solidFill>
                      <a:prstDash val="solid"/>
                      <a:round/>
                      <a:headEnd type="none" w="med" len="med"/>
                      <a:tailEnd type="none" w="med" len="med"/>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1.227,36</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956,93</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845,12</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797,04</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742,52</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702,38</a:t>
                      </a:r>
                    </a:p>
                  </a:txBody>
                  <a:tcPr marL="9525" marR="9525" marT="9525" marB="0" anchor="b">
                    <a:lnL>
                      <a:noFill/>
                    </a:lnL>
                    <a:lnR w="6350" cap="flat" cmpd="sng" algn="ctr">
                      <a:solidFill>
                        <a:srgbClr val="9BC2E6"/>
                      </a:solidFill>
                      <a:prstDash val="solid"/>
                      <a:round/>
                      <a:headEnd type="none" w="med" len="med"/>
                      <a:tailEnd type="none" w="med" len="med"/>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1291604491"/>
                  </a:ext>
                </a:extLst>
              </a:tr>
              <a:tr h="204643">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extLst>
                  <a:ext uri="{0D108BD9-81ED-4DB2-BD59-A6C34878D82A}">
                    <a16:rowId xmlns:a16="http://schemas.microsoft.com/office/drawing/2014/main" val="652573059"/>
                  </a:ext>
                </a:extLst>
              </a:tr>
              <a:tr h="204643">
                <a:tc>
                  <a:txBody>
                    <a:bodyPr/>
                    <a:lstStyle/>
                    <a:p>
                      <a:pPr algn="l" fontAlgn="b"/>
                      <a:r>
                        <a:rPr lang="nl-BE" sz="1100" b="1" i="0" u="none" strike="noStrike">
                          <a:solidFill>
                            <a:srgbClr val="FFFFFF"/>
                          </a:solidFill>
                          <a:effectLst/>
                          <a:latin typeface="Calibri" panose="020F0502020204030204" pitchFamily="34" charset="0"/>
                        </a:rPr>
                        <a:t>Besparing in %</a:t>
                      </a:r>
                    </a:p>
                  </a:txBody>
                  <a:tcPr marL="9525" marR="9525" marT="9525" marB="0" anchor="b">
                    <a:lnL>
                      <a:noFill/>
                    </a:lnL>
                    <a:lnR>
                      <a:noFill/>
                    </a:lnR>
                    <a:lnT>
                      <a:noFill/>
                    </a:lnT>
                    <a:lnB>
                      <a:noFill/>
                    </a:lnB>
                    <a:solidFill>
                      <a:srgbClr val="0070C0"/>
                    </a:solidFill>
                  </a:tcPr>
                </a:tc>
                <a:tc>
                  <a:txBody>
                    <a:bodyPr/>
                    <a:lstStyle/>
                    <a:p>
                      <a:pPr algn="ctr" fontAlgn="b"/>
                      <a:r>
                        <a:rPr lang="nl-BE" sz="1100" b="1" i="0" u="none" strike="noStrike">
                          <a:solidFill>
                            <a:srgbClr val="FFFFFF"/>
                          </a:solidFill>
                          <a:effectLst/>
                          <a:latin typeface="Calibri" panose="020F0502020204030204" pitchFamily="34" charset="0"/>
                        </a:rPr>
                        <a:t>-9,08</a:t>
                      </a:r>
                    </a:p>
                  </a:txBody>
                  <a:tcPr marL="9525" marR="9525" marT="9525" marB="0" anchor="b">
                    <a:lnL>
                      <a:noFill/>
                    </a:lnL>
                    <a:lnR>
                      <a:noFill/>
                    </a:lnR>
                    <a:lnT>
                      <a:noFill/>
                    </a:lnT>
                    <a:lnB>
                      <a:noFill/>
                    </a:lnB>
                    <a:solidFill>
                      <a:srgbClr val="0070C0"/>
                    </a:solidFill>
                  </a:tcPr>
                </a:tc>
                <a:tc>
                  <a:txBody>
                    <a:bodyPr/>
                    <a:lstStyle/>
                    <a:p>
                      <a:pPr algn="ctr" fontAlgn="b"/>
                      <a:r>
                        <a:rPr lang="nl-BE" sz="1100" b="1" i="0" u="none" strike="noStrike">
                          <a:solidFill>
                            <a:srgbClr val="FFFFFF"/>
                          </a:solidFill>
                          <a:effectLst/>
                          <a:latin typeface="Calibri" panose="020F0502020204030204" pitchFamily="34" charset="0"/>
                        </a:rPr>
                        <a:t>-22,03</a:t>
                      </a:r>
                    </a:p>
                  </a:txBody>
                  <a:tcPr marL="9525" marR="9525" marT="9525" marB="0" anchor="b">
                    <a:lnL>
                      <a:noFill/>
                    </a:lnL>
                    <a:lnR>
                      <a:noFill/>
                    </a:lnR>
                    <a:lnT>
                      <a:noFill/>
                    </a:lnT>
                    <a:lnB>
                      <a:noFill/>
                    </a:lnB>
                    <a:solidFill>
                      <a:srgbClr val="0070C0"/>
                    </a:solidFill>
                  </a:tcPr>
                </a:tc>
                <a:tc>
                  <a:txBody>
                    <a:bodyPr/>
                    <a:lstStyle/>
                    <a:p>
                      <a:pPr algn="r" fontAlgn="b"/>
                      <a:r>
                        <a:rPr lang="nl-BE" sz="1100" b="1" i="0" u="none" strike="noStrike">
                          <a:solidFill>
                            <a:srgbClr val="FFFFFF"/>
                          </a:solidFill>
                          <a:effectLst/>
                          <a:latin typeface="Calibri" panose="020F0502020204030204" pitchFamily="34" charset="0"/>
                        </a:rPr>
                        <a:t>-11,68</a:t>
                      </a:r>
                    </a:p>
                  </a:txBody>
                  <a:tcPr marL="9525" marR="9525" marT="9525" marB="0" anchor="b">
                    <a:lnL>
                      <a:noFill/>
                    </a:lnL>
                    <a:lnR>
                      <a:noFill/>
                    </a:lnR>
                    <a:lnT>
                      <a:noFill/>
                    </a:lnT>
                    <a:lnB>
                      <a:noFill/>
                    </a:lnB>
                    <a:solidFill>
                      <a:srgbClr val="0070C0"/>
                    </a:solidFill>
                  </a:tcPr>
                </a:tc>
                <a:tc>
                  <a:txBody>
                    <a:bodyPr/>
                    <a:lstStyle/>
                    <a:p>
                      <a:pPr algn="r" fontAlgn="b"/>
                      <a:r>
                        <a:rPr lang="nl-BE" sz="1100" b="1" i="0" u="none" strike="noStrike">
                          <a:solidFill>
                            <a:srgbClr val="FFFFFF"/>
                          </a:solidFill>
                          <a:effectLst/>
                          <a:latin typeface="Calibri" panose="020F0502020204030204" pitchFamily="34" charset="0"/>
                        </a:rPr>
                        <a:t>-5,69</a:t>
                      </a:r>
                    </a:p>
                  </a:txBody>
                  <a:tcPr marL="9525" marR="9525" marT="9525" marB="0" anchor="b">
                    <a:lnL>
                      <a:noFill/>
                    </a:lnL>
                    <a:lnR>
                      <a:noFill/>
                    </a:lnR>
                    <a:lnT>
                      <a:noFill/>
                    </a:lnT>
                    <a:lnB>
                      <a:noFill/>
                    </a:lnB>
                    <a:solidFill>
                      <a:srgbClr val="0070C0"/>
                    </a:solidFill>
                  </a:tcPr>
                </a:tc>
                <a:tc>
                  <a:txBody>
                    <a:bodyPr/>
                    <a:lstStyle/>
                    <a:p>
                      <a:pPr algn="r" fontAlgn="b"/>
                      <a:r>
                        <a:rPr lang="nl-BE" sz="1100" b="1" i="0" u="none" strike="noStrike">
                          <a:solidFill>
                            <a:srgbClr val="FFFFFF"/>
                          </a:solidFill>
                          <a:effectLst/>
                          <a:latin typeface="Calibri" panose="020F0502020204030204" pitchFamily="34" charset="0"/>
                        </a:rPr>
                        <a:t>-6,84</a:t>
                      </a:r>
                    </a:p>
                  </a:txBody>
                  <a:tcPr marL="9525" marR="9525" marT="9525" marB="0" anchor="b">
                    <a:lnL>
                      <a:noFill/>
                    </a:lnL>
                    <a:lnR>
                      <a:noFill/>
                    </a:lnR>
                    <a:lnT>
                      <a:noFill/>
                    </a:lnT>
                    <a:lnB>
                      <a:noFill/>
                    </a:lnB>
                    <a:solidFill>
                      <a:srgbClr val="0070C0"/>
                    </a:solidFill>
                  </a:tcPr>
                </a:tc>
                <a:tc>
                  <a:txBody>
                    <a:bodyPr/>
                    <a:lstStyle/>
                    <a:p>
                      <a:pPr algn="r" fontAlgn="b"/>
                      <a:r>
                        <a:rPr lang="nl-BE" sz="1100" b="1" i="0" u="none" strike="noStrike" dirty="0">
                          <a:solidFill>
                            <a:srgbClr val="FFFFFF"/>
                          </a:solidFill>
                          <a:effectLst/>
                          <a:latin typeface="Calibri" panose="020F0502020204030204" pitchFamily="34" charset="0"/>
                        </a:rPr>
                        <a:t>-5,41</a:t>
                      </a:r>
                    </a:p>
                  </a:txBody>
                  <a:tcPr marL="9525" marR="9525" marT="9525" marB="0" anchor="b">
                    <a:lnL>
                      <a:noFill/>
                    </a:lnL>
                    <a:lnR>
                      <a:noFill/>
                    </a:lnR>
                    <a:lnT>
                      <a:noFill/>
                    </a:lnT>
                    <a:lnB>
                      <a:noFill/>
                    </a:lnB>
                    <a:solidFill>
                      <a:srgbClr val="0070C0"/>
                    </a:solidFill>
                  </a:tcPr>
                </a:tc>
                <a:extLst>
                  <a:ext uri="{0D108BD9-81ED-4DB2-BD59-A6C34878D82A}">
                    <a16:rowId xmlns:a16="http://schemas.microsoft.com/office/drawing/2014/main" val="2894236652"/>
                  </a:ext>
                </a:extLst>
              </a:tr>
            </a:tbl>
          </a:graphicData>
        </a:graphic>
      </p:graphicFrame>
      <p:graphicFrame>
        <p:nvGraphicFramePr>
          <p:cNvPr id="8" name="Tabel 7">
            <a:extLst>
              <a:ext uri="{FF2B5EF4-FFF2-40B4-BE49-F238E27FC236}">
                <a16:creationId xmlns:a16="http://schemas.microsoft.com/office/drawing/2014/main" id="{CC581D57-EEDF-B5B5-AB47-85931819B573}"/>
              </a:ext>
            </a:extLst>
          </p:cNvPr>
          <p:cNvGraphicFramePr>
            <a:graphicFrameLocks noGrp="1"/>
          </p:cNvGraphicFramePr>
          <p:nvPr>
            <p:extLst>
              <p:ext uri="{D42A27DB-BD31-4B8C-83A1-F6EECF244321}">
                <p14:modId xmlns:p14="http://schemas.microsoft.com/office/powerpoint/2010/main" val="3819036687"/>
              </p:ext>
            </p:extLst>
          </p:nvPr>
        </p:nvGraphicFramePr>
        <p:xfrm>
          <a:off x="6197598" y="2754154"/>
          <a:ext cx="5689601" cy="3405352"/>
        </p:xfrm>
        <a:graphic>
          <a:graphicData uri="http://schemas.openxmlformats.org/drawingml/2006/table">
            <a:tbl>
              <a:tblPr/>
              <a:tblGrid>
                <a:gridCol w="843424">
                  <a:extLst>
                    <a:ext uri="{9D8B030D-6E8A-4147-A177-3AD203B41FA5}">
                      <a16:colId xmlns:a16="http://schemas.microsoft.com/office/drawing/2014/main" val="1821433163"/>
                    </a:ext>
                  </a:extLst>
                </a:gridCol>
                <a:gridCol w="801254">
                  <a:extLst>
                    <a:ext uri="{9D8B030D-6E8A-4147-A177-3AD203B41FA5}">
                      <a16:colId xmlns:a16="http://schemas.microsoft.com/office/drawing/2014/main" val="3295773174"/>
                    </a:ext>
                  </a:extLst>
                </a:gridCol>
                <a:gridCol w="871539">
                  <a:extLst>
                    <a:ext uri="{9D8B030D-6E8A-4147-A177-3AD203B41FA5}">
                      <a16:colId xmlns:a16="http://schemas.microsoft.com/office/drawing/2014/main" val="141989076"/>
                    </a:ext>
                  </a:extLst>
                </a:gridCol>
                <a:gridCol w="801254">
                  <a:extLst>
                    <a:ext uri="{9D8B030D-6E8A-4147-A177-3AD203B41FA5}">
                      <a16:colId xmlns:a16="http://schemas.microsoft.com/office/drawing/2014/main" val="943174653"/>
                    </a:ext>
                  </a:extLst>
                </a:gridCol>
                <a:gridCol w="790710">
                  <a:extLst>
                    <a:ext uri="{9D8B030D-6E8A-4147-A177-3AD203B41FA5}">
                      <a16:colId xmlns:a16="http://schemas.microsoft.com/office/drawing/2014/main" val="3446367310"/>
                    </a:ext>
                  </a:extLst>
                </a:gridCol>
                <a:gridCol w="790710">
                  <a:extLst>
                    <a:ext uri="{9D8B030D-6E8A-4147-A177-3AD203B41FA5}">
                      <a16:colId xmlns:a16="http://schemas.microsoft.com/office/drawing/2014/main" val="3677094562"/>
                    </a:ext>
                  </a:extLst>
                </a:gridCol>
                <a:gridCol w="790710">
                  <a:extLst>
                    <a:ext uri="{9D8B030D-6E8A-4147-A177-3AD203B41FA5}">
                      <a16:colId xmlns:a16="http://schemas.microsoft.com/office/drawing/2014/main" val="1790855553"/>
                    </a:ext>
                  </a:extLst>
                </a:gridCol>
              </a:tblGrid>
              <a:tr h="202579">
                <a:tc>
                  <a:txBody>
                    <a:bodyPr/>
                    <a:lstStyle/>
                    <a:p>
                      <a:pPr algn="l" fontAlgn="b"/>
                      <a:r>
                        <a:rPr lang="nl-BE" sz="1100" b="1" i="0" u="none" strike="noStrike">
                          <a:solidFill>
                            <a:srgbClr val="FFFFFF"/>
                          </a:solidFill>
                          <a:effectLst/>
                          <a:latin typeface="Calibri" panose="020F0502020204030204" pitchFamily="34" charset="0"/>
                        </a:rPr>
                        <a:t>In factuur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2019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tc>
                  <a:txBody>
                    <a:bodyPr/>
                    <a:lstStyle/>
                    <a:p>
                      <a:pPr algn="l" fontAlgn="b"/>
                      <a:r>
                        <a:rPr lang="nl-BE" sz="1100" b="1" i="0" u="none" strike="noStrike">
                          <a:solidFill>
                            <a:srgbClr val="FFFFFF"/>
                          </a:solidFill>
                          <a:effectLst/>
                          <a:latin typeface="Calibri" panose="020F0502020204030204" pitchFamily="34" charset="0"/>
                        </a:rPr>
                        <a:t>2024</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5B9BD5"/>
                    </a:solidFill>
                  </a:tcPr>
                </a:tc>
                <a:extLst>
                  <a:ext uri="{0D108BD9-81ED-4DB2-BD59-A6C34878D82A}">
                    <a16:rowId xmlns:a16="http://schemas.microsoft.com/office/drawing/2014/main" val="1980495735"/>
                  </a:ext>
                </a:extLst>
              </a:tr>
              <a:tr h="202579">
                <a:tc>
                  <a:txBody>
                    <a:bodyPr/>
                    <a:lstStyle/>
                    <a:p>
                      <a:pPr algn="l" fontAlgn="b"/>
                      <a:r>
                        <a:rPr lang="nl-BE" sz="1100" b="0" i="0" u="none" strike="noStrike">
                          <a:solidFill>
                            <a:srgbClr val="000000"/>
                          </a:solidFill>
                          <a:effectLst/>
                          <a:latin typeface="Calibri" panose="020F0502020204030204" pitchFamily="34" charset="0"/>
                        </a:rPr>
                        <a:t>januari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36.606,40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27.485,40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25.380,32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40.675,30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24.046,99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19.222,87</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2926579222"/>
                  </a:ext>
                </a:extLst>
              </a:tr>
              <a:tr h="202579">
                <a:tc>
                  <a:txBody>
                    <a:bodyPr/>
                    <a:lstStyle/>
                    <a:p>
                      <a:pPr algn="l" fontAlgn="b"/>
                      <a:r>
                        <a:rPr lang="nl-BE" sz="1100" b="0" i="0" u="none" strike="noStrike">
                          <a:solidFill>
                            <a:srgbClr val="000000"/>
                          </a:solidFill>
                          <a:effectLst/>
                          <a:latin typeface="Calibri" panose="020F0502020204030204" pitchFamily="34" charset="0"/>
                        </a:rPr>
                        <a:t>februari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27.128,04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21.233,65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18.356,29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28.425,46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20.934,77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14.163,91</a:t>
                      </a:r>
                    </a:p>
                  </a:txBody>
                  <a:tcPr marL="9525" marR="9525" marT="9525" marB="0" anchor="b">
                    <a:lnL>
                      <a:noFill/>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2014502341"/>
                  </a:ext>
                </a:extLst>
              </a:tr>
              <a:tr h="202579">
                <a:tc>
                  <a:txBody>
                    <a:bodyPr/>
                    <a:lstStyle/>
                    <a:p>
                      <a:pPr algn="l" fontAlgn="b"/>
                      <a:r>
                        <a:rPr lang="nl-BE" sz="1100" b="0" i="0" u="none" strike="noStrike">
                          <a:solidFill>
                            <a:srgbClr val="000000"/>
                          </a:solidFill>
                          <a:effectLst/>
                          <a:latin typeface="Calibri" panose="020F0502020204030204" pitchFamily="34" charset="0"/>
                        </a:rPr>
                        <a:t>maart</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23.976,25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17.206,66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16.309,01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33.502,26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16.288,56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12.900,80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3111078563"/>
                  </a:ext>
                </a:extLst>
              </a:tr>
              <a:tr h="202579">
                <a:tc>
                  <a:txBody>
                    <a:bodyPr/>
                    <a:lstStyle/>
                    <a:p>
                      <a:pPr algn="l" fontAlgn="b"/>
                      <a:r>
                        <a:rPr lang="nl-BE" sz="1100" b="0" i="0" u="none" strike="noStrike">
                          <a:solidFill>
                            <a:srgbClr val="000000"/>
                          </a:solidFill>
                          <a:effectLst/>
                          <a:latin typeface="Calibri" panose="020F0502020204030204" pitchFamily="34" charset="0"/>
                        </a:rPr>
                        <a:t>april</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15.114,12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11.230,71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10.320,81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19.617,70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13.157,35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9.007,61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122026170"/>
                  </a:ext>
                </a:extLst>
              </a:tr>
              <a:tr h="202579">
                <a:tc>
                  <a:txBody>
                    <a:bodyPr/>
                    <a:lstStyle/>
                    <a:p>
                      <a:pPr algn="l" fontAlgn="b"/>
                      <a:r>
                        <a:rPr lang="nl-BE" sz="1100" b="0" i="0" u="none" strike="noStrike">
                          <a:solidFill>
                            <a:srgbClr val="000000"/>
                          </a:solidFill>
                          <a:effectLst/>
                          <a:latin typeface="Calibri" panose="020F0502020204030204" pitchFamily="34" charset="0"/>
                        </a:rPr>
                        <a:t>mei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14.743,30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7.791,08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9.322,70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13.755,91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9.205,36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7.793,36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145785208"/>
                  </a:ext>
                </a:extLst>
              </a:tr>
              <a:tr h="202579">
                <a:tc>
                  <a:txBody>
                    <a:bodyPr/>
                    <a:lstStyle/>
                    <a:p>
                      <a:pPr algn="l" fontAlgn="b"/>
                      <a:r>
                        <a:rPr lang="nl-BE" sz="1100" b="0" i="0" u="none" strike="noStrike">
                          <a:solidFill>
                            <a:srgbClr val="000000"/>
                          </a:solidFill>
                          <a:effectLst/>
                          <a:latin typeface="Calibri" panose="020F0502020204030204" pitchFamily="34" charset="0"/>
                        </a:rPr>
                        <a:t>juni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11.226,93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5.502,22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8.010,20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11.608,18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7.988,40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6.735,26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70675412"/>
                  </a:ext>
                </a:extLst>
              </a:tr>
              <a:tr h="202579">
                <a:tc>
                  <a:txBody>
                    <a:bodyPr/>
                    <a:lstStyle/>
                    <a:p>
                      <a:pPr algn="l" fontAlgn="b"/>
                      <a:r>
                        <a:rPr lang="nl-BE" sz="1100" b="0" i="0" u="none" strike="noStrike">
                          <a:solidFill>
                            <a:srgbClr val="000000"/>
                          </a:solidFill>
                          <a:effectLst/>
                          <a:latin typeface="Calibri" panose="020F0502020204030204" pitchFamily="34" charset="0"/>
                        </a:rPr>
                        <a:t>juli</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13.233,28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6.270,31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9.266,64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18.094,19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8.627,07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7.630,98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634137041"/>
                  </a:ext>
                </a:extLst>
              </a:tr>
              <a:tr h="202579">
                <a:tc>
                  <a:txBody>
                    <a:bodyPr/>
                    <a:lstStyle/>
                    <a:p>
                      <a:pPr algn="l" fontAlgn="b"/>
                      <a:r>
                        <a:rPr lang="nl-BE" sz="1100" b="0" i="0" u="none" strike="noStrike">
                          <a:solidFill>
                            <a:srgbClr val="000000"/>
                          </a:solidFill>
                          <a:effectLst/>
                          <a:latin typeface="Calibri" panose="020F0502020204030204" pitchFamily="34" charset="0"/>
                        </a:rPr>
                        <a:t>augustus</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16.203,94</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10.965,71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12.272,81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29.800,12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11.193,43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10.468,87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3548064235"/>
                  </a:ext>
                </a:extLst>
              </a:tr>
              <a:tr h="202579">
                <a:tc>
                  <a:txBody>
                    <a:bodyPr/>
                    <a:lstStyle/>
                    <a:p>
                      <a:pPr algn="l" fontAlgn="b"/>
                      <a:r>
                        <a:rPr lang="nl-BE" sz="1100" b="0" i="0" u="none" strike="noStrike">
                          <a:solidFill>
                            <a:srgbClr val="000000"/>
                          </a:solidFill>
                          <a:effectLst/>
                          <a:latin typeface="Calibri" panose="020F0502020204030204" pitchFamily="34" charset="0"/>
                        </a:rPr>
                        <a:t>sep</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18.771,18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14.461,18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20.399,10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33.710,08</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14.314,56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12.099,07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3542266137"/>
                  </a:ext>
                </a:extLst>
              </a:tr>
              <a:tr h="202579">
                <a:tc>
                  <a:txBody>
                    <a:bodyPr/>
                    <a:lstStyle/>
                    <a:p>
                      <a:pPr algn="l" fontAlgn="b"/>
                      <a:r>
                        <a:rPr lang="nl-BE" sz="1100" b="0" i="0" u="none" strike="noStrike">
                          <a:solidFill>
                            <a:srgbClr val="000000"/>
                          </a:solidFill>
                          <a:effectLst/>
                          <a:latin typeface="Calibri" panose="020F0502020204030204" pitchFamily="34" charset="0"/>
                        </a:rPr>
                        <a:t>oktober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22.424,22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19.120,23</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30.770,66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27.589,11</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16.809,42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14.933,89</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1570964928"/>
                  </a:ext>
                </a:extLst>
              </a:tr>
              <a:tr h="202579">
                <a:tc>
                  <a:txBody>
                    <a:bodyPr/>
                    <a:lstStyle/>
                    <a:p>
                      <a:pPr algn="l" fontAlgn="b"/>
                      <a:r>
                        <a:rPr lang="nl-BE" sz="1100" b="0" i="0" u="none" strike="noStrike">
                          <a:solidFill>
                            <a:srgbClr val="000000"/>
                          </a:solidFill>
                          <a:effectLst/>
                          <a:latin typeface="Calibri" panose="020F0502020204030204" pitchFamily="34" charset="0"/>
                        </a:rPr>
                        <a:t>november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27.169,26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21.638,16</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39.212,95</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32.714,47</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19.298,10</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tc>
                  <a:txBody>
                    <a:bodyPr/>
                    <a:lstStyle/>
                    <a:p>
                      <a:pPr algn="r" fontAlgn="b"/>
                      <a:r>
                        <a:rPr lang="nl-BE" sz="1100" b="0" i="0" u="none" strike="noStrike">
                          <a:solidFill>
                            <a:srgbClr val="000000"/>
                          </a:solidFill>
                          <a:effectLst/>
                          <a:latin typeface="Calibri" panose="020F0502020204030204" pitchFamily="34" charset="0"/>
                        </a:rPr>
                        <a:t>19.839,22</a:t>
                      </a:r>
                    </a:p>
                  </a:txBody>
                  <a:tcPr marL="9525" marR="9525" marT="9525" marB="0" anchor="b">
                    <a:lnL>
                      <a:noFill/>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solidFill>
                      <a:srgbClr val="DDEBF7"/>
                    </a:solidFill>
                  </a:tcPr>
                </a:tc>
                <a:extLst>
                  <a:ext uri="{0D108BD9-81ED-4DB2-BD59-A6C34878D82A}">
                    <a16:rowId xmlns:a16="http://schemas.microsoft.com/office/drawing/2014/main" val="84411863"/>
                  </a:ext>
                </a:extLst>
              </a:tr>
              <a:tr h="202579">
                <a:tc>
                  <a:txBody>
                    <a:bodyPr/>
                    <a:lstStyle/>
                    <a:p>
                      <a:pPr algn="l" fontAlgn="b"/>
                      <a:r>
                        <a:rPr lang="nl-BE" sz="1100" b="0" i="0" u="none" strike="noStrike">
                          <a:solidFill>
                            <a:srgbClr val="000000"/>
                          </a:solidFill>
                          <a:effectLst/>
                          <a:latin typeface="Calibri" panose="020F0502020204030204" pitchFamily="34" charset="0"/>
                        </a:rPr>
                        <a:t>december</a:t>
                      </a:r>
                    </a:p>
                  </a:txBody>
                  <a:tcPr marL="9525" marR="9525" marT="9525" marB="0" anchor="b">
                    <a:lnL w="6350" cap="flat" cmpd="sng" algn="ctr">
                      <a:solidFill>
                        <a:srgbClr val="9BC2E6"/>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29.587,47</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25.424,61</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50.051,89</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48.720,03</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19.184,72</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tc>
                  <a:txBody>
                    <a:bodyPr/>
                    <a:lstStyle/>
                    <a:p>
                      <a:pPr algn="r" fontAlgn="b"/>
                      <a:r>
                        <a:rPr lang="nl-BE" sz="1100" b="0" i="0" u="none" strike="noStrike">
                          <a:solidFill>
                            <a:srgbClr val="000000"/>
                          </a:solidFill>
                          <a:effectLst/>
                          <a:latin typeface="Calibri" panose="020F0502020204030204" pitchFamily="34" charset="0"/>
                        </a:rPr>
                        <a:t>20.948,06</a:t>
                      </a:r>
                    </a:p>
                  </a:txBody>
                  <a:tcPr marL="9525" marR="9525" marT="9525" marB="0" anchor="b">
                    <a:lnL>
                      <a:noFill/>
                    </a:lnL>
                    <a:lnR>
                      <a:noFill/>
                    </a:lnR>
                    <a:lnT w="6350" cap="flat" cmpd="sng" algn="ctr">
                      <a:solidFill>
                        <a:srgbClr val="9BC2E6"/>
                      </a:solidFill>
                      <a:prstDash val="solid"/>
                      <a:round/>
                      <a:headEnd type="none" w="med" len="med"/>
                      <a:tailEnd type="none" w="med" len="med"/>
                    </a:lnT>
                    <a:lnB w="25400" cap="flat" cmpd="dbl" algn="ctr">
                      <a:solidFill>
                        <a:srgbClr val="5B9BD5"/>
                      </a:solidFill>
                      <a:prstDash val="solid"/>
                      <a:round/>
                      <a:headEnd type="none" w="med" len="med"/>
                      <a:tailEnd type="none" w="med" len="med"/>
                    </a:lnB>
                    <a:noFill/>
                  </a:tcPr>
                </a:tc>
                <a:extLst>
                  <a:ext uri="{0D108BD9-81ED-4DB2-BD59-A6C34878D82A}">
                    <a16:rowId xmlns:a16="http://schemas.microsoft.com/office/drawing/2014/main" val="844033111"/>
                  </a:ext>
                </a:extLst>
              </a:tr>
              <a:tr h="202579">
                <a:tc>
                  <a:txBody>
                    <a:bodyPr/>
                    <a:lstStyle/>
                    <a:p>
                      <a:pPr algn="l" fontAlgn="b"/>
                      <a:endParaRPr lang="nl-BE" sz="1100" b="1" i="0" u="none" strike="noStrike">
                        <a:solidFill>
                          <a:srgbClr val="000000"/>
                        </a:solidFill>
                        <a:effectLst/>
                        <a:latin typeface="Calibri" panose="020F0502020204030204" pitchFamily="34" charset="0"/>
                      </a:endParaRPr>
                    </a:p>
                  </a:txBody>
                  <a:tcPr marL="9525" marR="9525" marT="9525" marB="0" anchor="b">
                    <a:lnL w="6350" cap="flat" cmpd="sng" algn="ctr">
                      <a:solidFill>
                        <a:srgbClr val="9BC2E6"/>
                      </a:solidFill>
                      <a:prstDash val="solid"/>
                      <a:round/>
                      <a:headEnd type="none" w="med" len="med"/>
                      <a:tailEnd type="none" w="med" len="med"/>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256.184,39</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188.329,92</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249.673,38</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338.212,81</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181.048,73</a:t>
                      </a:r>
                    </a:p>
                  </a:txBody>
                  <a:tcPr marL="9525" marR="9525" marT="9525" marB="0" anchor="b">
                    <a:lnL>
                      <a:noFill/>
                    </a:lnL>
                    <a:lnR>
                      <a:noFill/>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tc>
                  <a:txBody>
                    <a:bodyPr/>
                    <a:lstStyle/>
                    <a:p>
                      <a:pPr algn="r" fontAlgn="b"/>
                      <a:r>
                        <a:rPr lang="nl-BE" sz="1100" b="1" i="0" u="none" strike="noStrike">
                          <a:solidFill>
                            <a:srgbClr val="000000"/>
                          </a:solidFill>
                          <a:effectLst/>
                          <a:latin typeface="Calibri" panose="020F0502020204030204" pitchFamily="34" charset="0"/>
                        </a:rPr>
                        <a:t>155.743,90</a:t>
                      </a:r>
                    </a:p>
                  </a:txBody>
                  <a:tcPr marL="9525" marR="9525" marT="9525" marB="0" anchor="b">
                    <a:lnL>
                      <a:noFill/>
                    </a:lnL>
                    <a:lnR w="6350" cap="flat" cmpd="sng" algn="ctr">
                      <a:solidFill>
                        <a:srgbClr val="9BC2E6"/>
                      </a:solidFill>
                      <a:prstDash val="solid"/>
                      <a:round/>
                      <a:headEnd type="none" w="med" len="med"/>
                      <a:tailEnd type="none" w="med" len="med"/>
                    </a:lnR>
                    <a:lnT w="25400" cap="flat" cmpd="dbl" algn="ctr">
                      <a:solidFill>
                        <a:srgbClr val="5B9BD5"/>
                      </a:solidFill>
                      <a:prstDash val="solid"/>
                      <a:round/>
                      <a:headEnd type="none" w="med" len="med"/>
                      <a:tailEnd type="none" w="med" len="med"/>
                    </a:lnT>
                    <a:lnB w="6350" cap="flat" cmpd="sng" algn="ctr">
                      <a:solidFill>
                        <a:srgbClr val="9BC2E6"/>
                      </a:solidFill>
                      <a:prstDash val="solid"/>
                      <a:round/>
                      <a:headEnd type="none" w="med" len="med"/>
                      <a:tailEnd type="none" w="med" len="med"/>
                    </a:lnB>
                    <a:noFill/>
                  </a:tcPr>
                </a:tc>
                <a:extLst>
                  <a:ext uri="{0D108BD9-81ED-4DB2-BD59-A6C34878D82A}">
                    <a16:rowId xmlns:a16="http://schemas.microsoft.com/office/drawing/2014/main" val="2275195097"/>
                  </a:ext>
                </a:extLst>
              </a:tr>
              <a:tr h="202579">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tc>
                  <a:txBody>
                    <a:bodyPr/>
                    <a:lstStyle/>
                    <a:p>
                      <a:pPr algn="l" fontAlgn="b"/>
                      <a:endParaRPr lang="nl-BE" sz="1100" b="0" i="0" u="none" strike="noStrike">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9BC2E6"/>
                      </a:solidFill>
                      <a:prstDash val="solid"/>
                      <a:round/>
                      <a:headEnd type="none" w="med" len="med"/>
                      <a:tailEnd type="none" w="med" len="med"/>
                    </a:lnT>
                    <a:lnB>
                      <a:noFill/>
                    </a:lnB>
                    <a:noFill/>
                  </a:tcPr>
                </a:tc>
                <a:extLst>
                  <a:ext uri="{0D108BD9-81ED-4DB2-BD59-A6C34878D82A}">
                    <a16:rowId xmlns:a16="http://schemas.microsoft.com/office/drawing/2014/main" val="3749960020"/>
                  </a:ext>
                </a:extLst>
              </a:tr>
              <a:tr h="366667">
                <a:tc>
                  <a:txBody>
                    <a:bodyPr/>
                    <a:lstStyle/>
                    <a:p>
                      <a:pPr algn="l" fontAlgn="b"/>
                      <a:r>
                        <a:rPr lang="nl-BE" sz="1100" b="1" i="0" u="none" strike="noStrike">
                          <a:solidFill>
                            <a:srgbClr val="FFFFFF"/>
                          </a:solidFill>
                          <a:effectLst/>
                          <a:latin typeface="Calibri" panose="020F0502020204030204" pitchFamily="34" charset="0"/>
                        </a:rPr>
                        <a:t>Besparing in %</a:t>
                      </a:r>
                    </a:p>
                  </a:txBody>
                  <a:tcPr marL="9525" marR="9525" marT="9525" marB="0" anchor="b">
                    <a:lnL>
                      <a:noFill/>
                    </a:lnL>
                    <a:lnR>
                      <a:noFill/>
                    </a:lnR>
                    <a:lnT>
                      <a:noFill/>
                    </a:lnT>
                    <a:lnB>
                      <a:noFill/>
                    </a:lnB>
                    <a:solidFill>
                      <a:srgbClr val="0070C0"/>
                    </a:solidFill>
                  </a:tcPr>
                </a:tc>
                <a:tc>
                  <a:txBody>
                    <a:bodyPr/>
                    <a:lstStyle/>
                    <a:p>
                      <a:pPr algn="ctr" fontAlgn="b"/>
                      <a:r>
                        <a:rPr lang="nl-BE" sz="1100" b="1" i="0" u="none" strike="noStrike">
                          <a:solidFill>
                            <a:srgbClr val="FFFFFF"/>
                          </a:solidFill>
                          <a:effectLst/>
                          <a:latin typeface="Calibri" panose="020F0502020204030204" pitchFamily="34" charset="0"/>
                        </a:rPr>
                        <a:t>-19,44</a:t>
                      </a:r>
                    </a:p>
                  </a:txBody>
                  <a:tcPr marL="9525" marR="9525" marT="9525" marB="0" anchor="b">
                    <a:lnL>
                      <a:noFill/>
                    </a:lnL>
                    <a:lnR>
                      <a:noFill/>
                    </a:lnR>
                    <a:lnT>
                      <a:noFill/>
                    </a:lnT>
                    <a:lnB>
                      <a:noFill/>
                    </a:lnB>
                    <a:solidFill>
                      <a:srgbClr val="0070C0"/>
                    </a:solidFill>
                  </a:tcPr>
                </a:tc>
                <a:tc>
                  <a:txBody>
                    <a:bodyPr/>
                    <a:lstStyle/>
                    <a:p>
                      <a:pPr algn="ctr" fontAlgn="b"/>
                      <a:r>
                        <a:rPr lang="nl-BE" sz="1100" b="1" i="0" u="none" strike="noStrike">
                          <a:solidFill>
                            <a:srgbClr val="FFFFFF"/>
                          </a:solidFill>
                          <a:effectLst/>
                          <a:latin typeface="Calibri" panose="020F0502020204030204" pitchFamily="34" charset="0"/>
                        </a:rPr>
                        <a:t>-26,49</a:t>
                      </a:r>
                    </a:p>
                  </a:txBody>
                  <a:tcPr marL="9525" marR="9525" marT="9525" marB="0" anchor="b">
                    <a:lnL>
                      <a:noFill/>
                    </a:lnL>
                    <a:lnR>
                      <a:noFill/>
                    </a:lnR>
                    <a:lnT>
                      <a:noFill/>
                    </a:lnT>
                    <a:lnB>
                      <a:noFill/>
                    </a:lnB>
                    <a:solidFill>
                      <a:srgbClr val="0070C0"/>
                    </a:solidFill>
                  </a:tcPr>
                </a:tc>
                <a:tc>
                  <a:txBody>
                    <a:bodyPr/>
                    <a:lstStyle/>
                    <a:p>
                      <a:pPr algn="r" fontAlgn="b"/>
                      <a:r>
                        <a:rPr lang="nl-BE" sz="1100" b="1" i="0" u="none" strike="noStrike">
                          <a:solidFill>
                            <a:srgbClr val="FFFFFF"/>
                          </a:solidFill>
                          <a:effectLst/>
                          <a:latin typeface="Calibri" panose="020F0502020204030204" pitchFamily="34" charset="0"/>
                        </a:rPr>
                        <a:t>32,57</a:t>
                      </a:r>
                    </a:p>
                  </a:txBody>
                  <a:tcPr marL="9525" marR="9525" marT="9525" marB="0" anchor="b">
                    <a:lnL>
                      <a:noFill/>
                    </a:lnL>
                    <a:lnR>
                      <a:noFill/>
                    </a:lnR>
                    <a:lnT>
                      <a:noFill/>
                    </a:lnT>
                    <a:lnB>
                      <a:noFill/>
                    </a:lnB>
                    <a:solidFill>
                      <a:srgbClr val="2F75B5"/>
                    </a:solidFill>
                  </a:tcPr>
                </a:tc>
                <a:tc>
                  <a:txBody>
                    <a:bodyPr/>
                    <a:lstStyle/>
                    <a:p>
                      <a:pPr algn="r" fontAlgn="b"/>
                      <a:r>
                        <a:rPr lang="nl-BE" sz="1100" b="1" i="0" u="none" strike="noStrike">
                          <a:solidFill>
                            <a:srgbClr val="FFFFFF"/>
                          </a:solidFill>
                          <a:effectLst/>
                          <a:latin typeface="Calibri" panose="020F0502020204030204" pitchFamily="34" charset="0"/>
                        </a:rPr>
                        <a:t>35,46</a:t>
                      </a:r>
                    </a:p>
                  </a:txBody>
                  <a:tcPr marL="9525" marR="9525" marT="9525" marB="0" anchor="b">
                    <a:lnL>
                      <a:noFill/>
                    </a:lnL>
                    <a:lnR>
                      <a:noFill/>
                    </a:lnR>
                    <a:lnT>
                      <a:noFill/>
                    </a:lnT>
                    <a:lnB>
                      <a:noFill/>
                    </a:lnB>
                    <a:solidFill>
                      <a:srgbClr val="2F75B5"/>
                    </a:solidFill>
                  </a:tcPr>
                </a:tc>
                <a:tc>
                  <a:txBody>
                    <a:bodyPr/>
                    <a:lstStyle/>
                    <a:p>
                      <a:pPr algn="r" fontAlgn="b"/>
                      <a:r>
                        <a:rPr lang="nl-BE" sz="1100" b="1" i="0" u="none" strike="noStrike">
                          <a:solidFill>
                            <a:srgbClr val="FFFFFF"/>
                          </a:solidFill>
                          <a:effectLst/>
                          <a:latin typeface="Calibri" panose="020F0502020204030204" pitchFamily="34" charset="0"/>
                        </a:rPr>
                        <a:t>-46,47</a:t>
                      </a:r>
                    </a:p>
                  </a:txBody>
                  <a:tcPr marL="9525" marR="9525" marT="9525" marB="0" anchor="b">
                    <a:lnL>
                      <a:noFill/>
                    </a:lnL>
                    <a:lnR>
                      <a:noFill/>
                    </a:lnR>
                    <a:lnT>
                      <a:noFill/>
                    </a:lnT>
                    <a:lnB>
                      <a:noFill/>
                    </a:lnB>
                    <a:solidFill>
                      <a:srgbClr val="2F75B5"/>
                    </a:solidFill>
                  </a:tcPr>
                </a:tc>
                <a:tc>
                  <a:txBody>
                    <a:bodyPr/>
                    <a:lstStyle/>
                    <a:p>
                      <a:pPr algn="r" fontAlgn="b"/>
                      <a:r>
                        <a:rPr lang="nl-BE" sz="1100" b="1" i="0" u="none" strike="noStrike" dirty="0">
                          <a:solidFill>
                            <a:srgbClr val="FFFFFF"/>
                          </a:solidFill>
                          <a:effectLst/>
                          <a:latin typeface="Calibri" panose="020F0502020204030204" pitchFamily="34" charset="0"/>
                        </a:rPr>
                        <a:t>-13,98</a:t>
                      </a:r>
                    </a:p>
                  </a:txBody>
                  <a:tcPr marL="9525" marR="9525" marT="9525" marB="0" anchor="b">
                    <a:lnL>
                      <a:noFill/>
                    </a:lnL>
                    <a:lnR>
                      <a:noFill/>
                    </a:lnR>
                    <a:lnT>
                      <a:noFill/>
                    </a:lnT>
                    <a:lnB>
                      <a:noFill/>
                    </a:lnB>
                    <a:solidFill>
                      <a:srgbClr val="2F75B5"/>
                    </a:solidFill>
                  </a:tcPr>
                </a:tc>
                <a:extLst>
                  <a:ext uri="{0D108BD9-81ED-4DB2-BD59-A6C34878D82A}">
                    <a16:rowId xmlns:a16="http://schemas.microsoft.com/office/drawing/2014/main" val="3811226359"/>
                  </a:ext>
                </a:extLst>
              </a:tr>
            </a:tbl>
          </a:graphicData>
        </a:graphic>
      </p:graphicFrame>
    </p:spTree>
    <p:extLst>
      <p:ext uri="{BB962C8B-B14F-4D97-AF65-F5344CB8AC3E}">
        <p14:creationId xmlns:p14="http://schemas.microsoft.com/office/powerpoint/2010/main" val="1349653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3" y="609600"/>
            <a:ext cx="11514667" cy="1320800"/>
          </a:xfrm>
        </p:spPr>
        <p:txBody>
          <a:bodyPr>
            <a:normAutofit fontScale="90000"/>
          </a:bodyPr>
          <a:lstStyle/>
          <a:p>
            <a:r>
              <a:rPr lang="nl-BE" dirty="0"/>
              <a:t>E.U. – Bezoldigingen </a:t>
            </a:r>
            <a:r>
              <a:rPr lang="nl-BE" sz="2700" dirty="0"/>
              <a:t>(</a:t>
            </a:r>
            <a:r>
              <a:rPr lang="nl-BE" sz="2700" dirty="0" err="1"/>
              <a:t>bestedings</a:t>
            </a:r>
            <a:r>
              <a:rPr lang="nl-BE" sz="2700" dirty="0"/>
              <a:t>% 95,22%)</a:t>
            </a:r>
            <a:br>
              <a:rPr lang="nl-BE" sz="2700" dirty="0"/>
            </a:br>
            <a:r>
              <a:rPr lang="nl-BE" sz="2700" dirty="0"/>
              <a:t>Geraamd: € 13.885.441		</a:t>
            </a:r>
            <a:r>
              <a:rPr lang="nl-BE" sz="2700" dirty="0">
                <a:sym typeface="Wingdings" panose="05000000000000000000" pitchFamily="2" charset="2"/>
              </a:rPr>
              <a:t> stijging met 4,97 % t.o.v. 2023 (incl. Onderwijs)</a:t>
            </a:r>
            <a:br>
              <a:rPr lang="nl-BE" sz="2700" dirty="0"/>
            </a:br>
            <a:r>
              <a:rPr lang="nl-BE" sz="2700" dirty="0"/>
              <a:t>Effectief: € 13.221.303 	</a:t>
            </a:r>
            <a:r>
              <a:rPr lang="nl-BE" sz="2700" dirty="0">
                <a:sym typeface="Wingdings" panose="05000000000000000000" pitchFamily="2" charset="2"/>
              </a:rPr>
              <a:t> stijging met 5,57% t.o.v. 2023 (excl. Onderwijs)</a:t>
            </a:r>
            <a:endParaRPr lang="nl-BE" sz="2700" dirty="0"/>
          </a:p>
        </p:txBody>
      </p:sp>
      <p:sp>
        <p:nvSpPr>
          <p:cNvPr id="3" name="Tijdelijke aanduiding voor inhoud 2"/>
          <p:cNvSpPr>
            <a:spLocks noGrp="1"/>
          </p:cNvSpPr>
          <p:nvPr>
            <p:ph idx="1"/>
          </p:nvPr>
        </p:nvSpPr>
        <p:spPr>
          <a:xfrm>
            <a:off x="677333" y="2160588"/>
            <a:ext cx="10324963" cy="4598557"/>
          </a:xfrm>
        </p:spPr>
        <p:txBody>
          <a:bodyPr>
            <a:normAutofit/>
          </a:bodyPr>
          <a:lstStyle/>
          <a:p>
            <a:r>
              <a:rPr lang="nl-BE" dirty="0"/>
              <a:t>Bezoldigingen exclusief onderwijs </a:t>
            </a:r>
            <a:r>
              <a:rPr lang="nl-BE" dirty="0">
                <a:sym typeface="Wingdings" panose="05000000000000000000" pitchFamily="2" charset="2"/>
              </a:rPr>
              <a:t> pro-forma boeking zowel uitgave als ontvangst</a:t>
            </a:r>
          </a:p>
          <a:p>
            <a:pPr lvl="1"/>
            <a:r>
              <a:rPr lang="nl-BE" dirty="0">
                <a:sym typeface="Wingdings" panose="05000000000000000000" pitchFamily="2" charset="2"/>
              </a:rPr>
              <a:t>Lager onderwijs </a:t>
            </a:r>
            <a:r>
              <a:rPr lang="nl-BE" dirty="0" err="1">
                <a:sym typeface="Wingdings" panose="05000000000000000000" pitchFamily="2" charset="2"/>
              </a:rPr>
              <a:t>tbv</a:t>
            </a:r>
            <a:r>
              <a:rPr lang="nl-BE" dirty="0">
                <a:sym typeface="Wingdings" panose="05000000000000000000" pitchFamily="2" charset="2"/>
              </a:rPr>
              <a:t> € 912.000</a:t>
            </a:r>
          </a:p>
          <a:p>
            <a:pPr lvl="1"/>
            <a:r>
              <a:rPr lang="nl-BE" dirty="0">
                <a:sym typeface="Wingdings" panose="05000000000000000000" pitchFamily="2" charset="2"/>
              </a:rPr>
              <a:t>Kleuteronderwijs </a:t>
            </a:r>
            <a:r>
              <a:rPr lang="nl-BE" dirty="0" err="1">
                <a:sym typeface="Wingdings" panose="05000000000000000000" pitchFamily="2" charset="2"/>
              </a:rPr>
              <a:t>tbv</a:t>
            </a:r>
            <a:r>
              <a:rPr lang="nl-BE" dirty="0">
                <a:sym typeface="Wingdings" panose="05000000000000000000" pitchFamily="2" charset="2"/>
              </a:rPr>
              <a:t> € 698.753,00</a:t>
            </a:r>
          </a:p>
          <a:p>
            <a:r>
              <a:rPr lang="nl-BE" dirty="0">
                <a:sym typeface="Wingdings" panose="05000000000000000000" pitchFamily="2" charset="2"/>
              </a:rPr>
              <a:t>Effectieve personeelsuitgave = € 10.997.671</a:t>
            </a:r>
          </a:p>
          <a:p>
            <a:pPr lvl="1"/>
            <a:endParaRPr lang="nl-BE" dirty="0">
              <a:sym typeface="Wingdings" panose="05000000000000000000" pitchFamily="2" charset="2"/>
            </a:endParaRPr>
          </a:p>
          <a:p>
            <a:pPr marL="457200" lvl="1" indent="0">
              <a:buNone/>
            </a:pPr>
            <a:endParaRPr lang="nl-BE" sz="1800" dirty="0">
              <a:sym typeface="Wingdings" panose="05000000000000000000" pitchFamily="2" charset="2"/>
            </a:endParaRPr>
          </a:p>
          <a:p>
            <a:pPr marL="0" indent="0">
              <a:buNone/>
            </a:pPr>
            <a:endParaRPr lang="nl-BE" dirty="0">
              <a:sym typeface="Wingdings" panose="05000000000000000000" pitchFamily="2" charset="2"/>
            </a:endParaRPr>
          </a:p>
        </p:txBody>
      </p:sp>
      <p:graphicFrame>
        <p:nvGraphicFramePr>
          <p:cNvPr id="6" name="Tabel 5">
            <a:extLst>
              <a:ext uri="{FF2B5EF4-FFF2-40B4-BE49-F238E27FC236}">
                <a16:creationId xmlns:a16="http://schemas.microsoft.com/office/drawing/2014/main" id="{0E6EB58C-3778-8C88-1A98-D88BFEFE8197}"/>
              </a:ext>
            </a:extLst>
          </p:cNvPr>
          <p:cNvGraphicFramePr>
            <a:graphicFrameLocks noGrp="1"/>
          </p:cNvGraphicFramePr>
          <p:nvPr>
            <p:extLst>
              <p:ext uri="{D42A27DB-BD31-4B8C-83A1-F6EECF244321}">
                <p14:modId xmlns:p14="http://schemas.microsoft.com/office/powerpoint/2010/main" val="3622584626"/>
              </p:ext>
            </p:extLst>
          </p:nvPr>
        </p:nvGraphicFramePr>
        <p:xfrm>
          <a:off x="1019968" y="4294980"/>
          <a:ext cx="8632031" cy="1381918"/>
        </p:xfrm>
        <a:graphic>
          <a:graphicData uri="http://schemas.openxmlformats.org/drawingml/2006/table">
            <a:tbl>
              <a:tblPr/>
              <a:tblGrid>
                <a:gridCol w="2079485">
                  <a:extLst>
                    <a:ext uri="{9D8B030D-6E8A-4147-A177-3AD203B41FA5}">
                      <a16:colId xmlns:a16="http://schemas.microsoft.com/office/drawing/2014/main" val="1783868231"/>
                    </a:ext>
                  </a:extLst>
                </a:gridCol>
                <a:gridCol w="1054184">
                  <a:extLst>
                    <a:ext uri="{9D8B030D-6E8A-4147-A177-3AD203B41FA5}">
                      <a16:colId xmlns:a16="http://schemas.microsoft.com/office/drawing/2014/main" val="2760428848"/>
                    </a:ext>
                  </a:extLst>
                </a:gridCol>
                <a:gridCol w="1054184">
                  <a:extLst>
                    <a:ext uri="{9D8B030D-6E8A-4147-A177-3AD203B41FA5}">
                      <a16:colId xmlns:a16="http://schemas.microsoft.com/office/drawing/2014/main" val="3062093702"/>
                    </a:ext>
                  </a:extLst>
                </a:gridCol>
                <a:gridCol w="1054184">
                  <a:extLst>
                    <a:ext uri="{9D8B030D-6E8A-4147-A177-3AD203B41FA5}">
                      <a16:colId xmlns:a16="http://schemas.microsoft.com/office/drawing/2014/main" val="3803118627"/>
                    </a:ext>
                  </a:extLst>
                </a:gridCol>
                <a:gridCol w="1332170">
                  <a:extLst>
                    <a:ext uri="{9D8B030D-6E8A-4147-A177-3AD203B41FA5}">
                      <a16:colId xmlns:a16="http://schemas.microsoft.com/office/drawing/2014/main" val="2801433845"/>
                    </a:ext>
                  </a:extLst>
                </a:gridCol>
                <a:gridCol w="1115557">
                  <a:extLst>
                    <a:ext uri="{9D8B030D-6E8A-4147-A177-3AD203B41FA5}">
                      <a16:colId xmlns:a16="http://schemas.microsoft.com/office/drawing/2014/main" val="3194119340"/>
                    </a:ext>
                  </a:extLst>
                </a:gridCol>
                <a:gridCol w="942267">
                  <a:extLst>
                    <a:ext uri="{9D8B030D-6E8A-4147-A177-3AD203B41FA5}">
                      <a16:colId xmlns:a16="http://schemas.microsoft.com/office/drawing/2014/main" val="4174277236"/>
                    </a:ext>
                  </a:extLst>
                </a:gridCol>
              </a:tblGrid>
              <a:tr h="353906">
                <a:tc>
                  <a:txBody>
                    <a:bodyPr/>
                    <a:lstStyle/>
                    <a:p>
                      <a:pPr algn="l" fontAlgn="b"/>
                      <a:r>
                        <a:rPr lang="nl-BE" sz="1200" b="1" i="0" u="none" strike="noStrike">
                          <a:solidFill>
                            <a:srgbClr val="FFFFFF"/>
                          </a:solidFill>
                          <a:effectLst/>
                          <a:latin typeface="Aptos Narrow" panose="020B0004020202020204" pitchFamily="34" charset="0"/>
                        </a:rPr>
                        <a:t>Omschrijving</a:t>
                      </a:r>
                    </a:p>
                  </a:txBody>
                  <a:tcPr marL="9525" marR="9525" marT="9525" marB="0" anchor="b">
                    <a:lnL w="6350" cap="flat" cmpd="sng" algn="ctr">
                      <a:solidFill>
                        <a:srgbClr val="F1A983"/>
                      </a:solidFill>
                      <a:prstDash val="solid"/>
                      <a:round/>
                      <a:headEnd type="none" w="med" len="med"/>
                      <a:tailEnd type="none" w="med" len="med"/>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R2023</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R2024</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B2024</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Ongebruik krediet</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Bestedings%</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tc>
                  <a:txBody>
                    <a:bodyPr/>
                    <a:lstStyle/>
                    <a:p>
                      <a:pPr algn="l" fontAlgn="b"/>
                      <a:r>
                        <a:rPr lang="nl-BE" sz="1200" b="1" i="0" u="none" strike="noStrike">
                          <a:solidFill>
                            <a:srgbClr val="FFFFFF"/>
                          </a:solidFill>
                          <a:effectLst/>
                          <a:latin typeface="Aptos Narrow" panose="020B0004020202020204" pitchFamily="34" charset="0"/>
                        </a:rPr>
                        <a:t>Stijgings%</a:t>
                      </a:r>
                    </a:p>
                  </a:txBody>
                  <a:tcPr marL="9525" marR="9525" marT="9525" marB="0" anchor="b">
                    <a:lnL>
                      <a:noFill/>
                    </a:lnL>
                    <a:lnR w="6350" cap="flat" cmpd="sng" algn="ctr">
                      <a:solidFill>
                        <a:srgbClr val="F1A983"/>
                      </a:solidFill>
                      <a:prstDash val="solid"/>
                      <a:round/>
                      <a:headEnd type="none" w="med" len="med"/>
                      <a:tailEnd type="none" w="med" len="med"/>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E97132"/>
                    </a:solidFill>
                  </a:tcPr>
                </a:tc>
                <a:extLst>
                  <a:ext uri="{0D108BD9-81ED-4DB2-BD59-A6C34878D82A}">
                    <a16:rowId xmlns:a16="http://schemas.microsoft.com/office/drawing/2014/main" val="227959927"/>
                  </a:ext>
                </a:extLst>
              </a:tr>
              <a:tr h="337053">
                <a:tc>
                  <a:txBody>
                    <a:bodyPr/>
                    <a:lstStyle/>
                    <a:p>
                      <a:pPr algn="l" fontAlgn="b"/>
                      <a:r>
                        <a:rPr lang="nl-BE" sz="1200" b="0" i="0" u="none" strike="noStrike">
                          <a:solidFill>
                            <a:srgbClr val="000000"/>
                          </a:solidFill>
                          <a:effectLst/>
                          <a:latin typeface="Aptos Narrow" panose="020B0004020202020204" pitchFamily="34" charset="0"/>
                        </a:rPr>
                        <a:t>Totaal krediet excl. Onderwijs</a:t>
                      </a:r>
                    </a:p>
                  </a:txBody>
                  <a:tcPr marL="9525" marR="9525" marT="9525" marB="0" anchor="b">
                    <a:lnL w="6350" cap="flat" cmpd="sng" algn="ctr">
                      <a:solidFill>
                        <a:srgbClr val="F1A983"/>
                      </a:solidFill>
                      <a:prstDash val="solid"/>
                      <a:round/>
                      <a:headEnd type="none" w="med" len="med"/>
                      <a:tailEnd type="none" w="med" len="med"/>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tc>
                  <a:txBody>
                    <a:bodyPr/>
                    <a:lstStyle/>
                    <a:p>
                      <a:pPr algn="r" fontAlgn="b"/>
                      <a:r>
                        <a:rPr lang="nl-BE" sz="1200" b="0" i="0" u="none" strike="noStrike">
                          <a:solidFill>
                            <a:srgbClr val="000000"/>
                          </a:solidFill>
                          <a:effectLst/>
                          <a:latin typeface="Aptos Narrow" panose="020B0004020202020204" pitchFamily="34" charset="0"/>
                        </a:rPr>
                        <a:t>10.997.671,42</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tc>
                  <a:txBody>
                    <a:bodyPr/>
                    <a:lstStyle/>
                    <a:p>
                      <a:pPr algn="r" fontAlgn="b"/>
                      <a:r>
                        <a:rPr lang="nl-BE" sz="1200" b="0" i="0" u="none" strike="noStrike">
                          <a:solidFill>
                            <a:srgbClr val="000000"/>
                          </a:solidFill>
                          <a:effectLst/>
                          <a:latin typeface="Aptos Narrow" panose="020B0004020202020204" pitchFamily="34" charset="0"/>
                        </a:rPr>
                        <a:t>11.610.550,00</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12.274.688,00</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tc>
                  <a:txBody>
                    <a:bodyPr/>
                    <a:lstStyle/>
                    <a:p>
                      <a:pPr algn="r" fontAlgn="b"/>
                      <a:r>
                        <a:rPr lang="nl-BE" sz="1200" b="0" i="0" u="none" strike="noStrike">
                          <a:solidFill>
                            <a:srgbClr val="000000"/>
                          </a:solidFill>
                          <a:effectLst/>
                          <a:latin typeface="Aptos Narrow" panose="020B0004020202020204" pitchFamily="34" charset="0"/>
                        </a:rPr>
                        <a:t>664.138,00</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tc>
                  <a:txBody>
                    <a:bodyPr/>
                    <a:lstStyle/>
                    <a:p>
                      <a:pPr algn="r" fontAlgn="b"/>
                      <a:r>
                        <a:rPr lang="nl-BE" sz="1200" b="0" i="0" u="none" strike="noStrike">
                          <a:solidFill>
                            <a:srgbClr val="000000"/>
                          </a:solidFill>
                          <a:effectLst/>
                          <a:latin typeface="Aptos Narrow" panose="020B0004020202020204" pitchFamily="34" charset="0"/>
                        </a:rPr>
                        <a:t>94,59</a:t>
                      </a:r>
                    </a:p>
                  </a:txBody>
                  <a:tcPr marL="9525" marR="9525" marT="9525" marB="0" anchor="b">
                    <a:lnL>
                      <a:noFill/>
                    </a:lnL>
                    <a:lnR>
                      <a:noFill/>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tc>
                  <a:txBody>
                    <a:bodyPr/>
                    <a:lstStyle/>
                    <a:p>
                      <a:pPr algn="r" fontAlgn="b"/>
                      <a:r>
                        <a:rPr lang="nl-BE" sz="1200" b="0" i="0" u="none" strike="noStrike">
                          <a:solidFill>
                            <a:srgbClr val="000000"/>
                          </a:solidFill>
                          <a:effectLst/>
                          <a:latin typeface="Aptos Narrow" panose="020B0004020202020204" pitchFamily="34" charset="0"/>
                        </a:rPr>
                        <a:t>5,57</a:t>
                      </a:r>
                    </a:p>
                  </a:txBody>
                  <a:tcPr marL="9525" marR="9525" marT="9525" marB="0" anchor="b">
                    <a:lnL>
                      <a:noFill/>
                    </a:lnL>
                    <a:lnR w="6350" cap="flat" cmpd="sng" algn="ctr">
                      <a:solidFill>
                        <a:srgbClr val="F1A983"/>
                      </a:solidFill>
                      <a:prstDash val="solid"/>
                      <a:round/>
                      <a:headEnd type="none" w="med" len="med"/>
                      <a:tailEnd type="none" w="med" len="med"/>
                    </a:lnR>
                    <a:lnT w="6350" cap="flat" cmpd="sng" algn="ctr">
                      <a:solidFill>
                        <a:srgbClr val="F1A983"/>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FBE2D5"/>
                    </a:solidFill>
                  </a:tcPr>
                </a:tc>
                <a:extLst>
                  <a:ext uri="{0D108BD9-81ED-4DB2-BD59-A6C34878D82A}">
                    <a16:rowId xmlns:a16="http://schemas.microsoft.com/office/drawing/2014/main" val="3205787016"/>
                  </a:ext>
                </a:extLst>
              </a:tr>
              <a:tr h="337053">
                <a:tc>
                  <a:txBody>
                    <a:bodyPr/>
                    <a:lstStyle/>
                    <a:p>
                      <a:pPr algn="l" fontAlgn="b"/>
                      <a:r>
                        <a:rPr lang="nl-BE" sz="1200" b="0" i="0" u="none" strike="noStrike">
                          <a:solidFill>
                            <a:srgbClr val="000000"/>
                          </a:solidFill>
                          <a:effectLst/>
                          <a:latin typeface="Aptos Narrow" panose="020B0004020202020204" pitchFamily="34" charset="0"/>
                        </a:rPr>
                        <a:t>Pro-forma boeking onderwijs</a:t>
                      </a:r>
                    </a:p>
                  </a:txBody>
                  <a:tcPr marL="9525" marR="9525" marT="9525" marB="0" anchor="b">
                    <a:lnL w="6350" cap="flat" cmpd="sng" algn="ctr">
                      <a:solidFill>
                        <a:srgbClr val="F1A983"/>
                      </a:solidFill>
                      <a:prstDash val="solid"/>
                      <a:round/>
                      <a:headEnd type="none" w="med" len="med"/>
                      <a:tailEnd type="none" w="med" len="med"/>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1.597.052,00</a:t>
                      </a:r>
                    </a:p>
                  </a:txBody>
                  <a:tcPr marL="9525" marR="9525" marT="9525" marB="0" anchor="b">
                    <a:lnL>
                      <a:noFill/>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1.610.753,00</a:t>
                      </a:r>
                    </a:p>
                  </a:txBody>
                  <a:tcPr marL="9525" marR="9525" marT="9525" marB="0" anchor="b">
                    <a:lnL>
                      <a:noFill/>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1.610.753,00</a:t>
                      </a:r>
                    </a:p>
                  </a:txBody>
                  <a:tcPr marL="9525" marR="9525" marT="9525" marB="0" anchor="b">
                    <a:lnL>
                      <a:noFill/>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tc>
                  <a:txBody>
                    <a:bodyPr/>
                    <a:lstStyle/>
                    <a:p>
                      <a:pPr algn="l" fontAlgn="b"/>
                      <a:endParaRPr lang="nl-BE" sz="1200" b="0" i="0" u="none" strike="noStrike">
                        <a:solidFill>
                          <a:srgbClr val="000000"/>
                        </a:solidFill>
                        <a:effectLst/>
                        <a:latin typeface="Aptos Narrow" panose="020B0004020202020204" pitchFamily="34" charset="0"/>
                      </a:endParaRPr>
                    </a:p>
                  </a:txBody>
                  <a:tcPr marL="9525" marR="9525" marT="9525" marB="0" anchor="b">
                    <a:lnL>
                      <a:noFill/>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100,00</a:t>
                      </a:r>
                    </a:p>
                  </a:txBody>
                  <a:tcPr marL="9525" marR="9525" marT="9525" marB="0" anchor="b">
                    <a:lnL>
                      <a:noFill/>
                    </a:lnL>
                    <a:lnR>
                      <a:noFill/>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tc>
                  <a:txBody>
                    <a:bodyPr/>
                    <a:lstStyle/>
                    <a:p>
                      <a:pPr algn="l" fontAlgn="b"/>
                      <a:endParaRPr lang="nl-BE" sz="1200" b="0" i="0" u="none" strike="noStrike">
                        <a:solidFill>
                          <a:srgbClr val="000000"/>
                        </a:solidFill>
                        <a:effectLst/>
                        <a:latin typeface="Aptos Narrow" panose="020B0004020202020204" pitchFamily="34" charset="0"/>
                      </a:endParaRPr>
                    </a:p>
                  </a:txBody>
                  <a:tcPr marL="9525" marR="9525" marT="9525" marB="0" anchor="b">
                    <a:lnL>
                      <a:noFill/>
                    </a:lnL>
                    <a:lnR w="6350" cap="flat" cmpd="sng" algn="ctr">
                      <a:solidFill>
                        <a:srgbClr val="F1A983"/>
                      </a:solidFill>
                      <a:prstDash val="solid"/>
                      <a:round/>
                      <a:headEnd type="none" w="med" len="med"/>
                      <a:tailEnd type="none" w="med" len="med"/>
                    </a:lnR>
                    <a:lnT w="6350" cap="flat" cmpd="sng" algn="ctr">
                      <a:solidFill>
                        <a:srgbClr val="F1A983"/>
                      </a:solidFill>
                      <a:prstDash val="solid"/>
                      <a:round/>
                      <a:headEnd type="none" w="med" len="med"/>
                      <a:tailEnd type="none" w="med" len="med"/>
                    </a:lnT>
                    <a:lnB w="25400" cap="flat" cmpd="dbl" algn="ctr">
                      <a:solidFill>
                        <a:srgbClr val="E97132"/>
                      </a:solidFill>
                      <a:prstDash val="solid"/>
                      <a:round/>
                      <a:headEnd type="none" w="med" len="med"/>
                      <a:tailEnd type="none" w="med" len="med"/>
                    </a:lnB>
                    <a:noFill/>
                  </a:tcPr>
                </a:tc>
                <a:extLst>
                  <a:ext uri="{0D108BD9-81ED-4DB2-BD59-A6C34878D82A}">
                    <a16:rowId xmlns:a16="http://schemas.microsoft.com/office/drawing/2014/main" val="3779231591"/>
                  </a:ext>
                </a:extLst>
              </a:tr>
              <a:tr h="353906">
                <a:tc>
                  <a:txBody>
                    <a:bodyPr/>
                    <a:lstStyle/>
                    <a:p>
                      <a:pPr algn="l" fontAlgn="b"/>
                      <a:endParaRPr lang="nl-BE" sz="1200" b="1" i="0" u="none" strike="noStrike">
                        <a:solidFill>
                          <a:srgbClr val="000000"/>
                        </a:solidFill>
                        <a:effectLst/>
                        <a:latin typeface="Aptos Narrow" panose="020B0004020202020204" pitchFamily="34" charset="0"/>
                      </a:endParaRPr>
                    </a:p>
                  </a:txBody>
                  <a:tcPr marL="9525" marR="9525" marT="9525" marB="0" anchor="b">
                    <a:lnL w="6350" cap="flat" cmpd="sng" algn="ctr">
                      <a:solidFill>
                        <a:srgbClr val="F1A983"/>
                      </a:solidFill>
                      <a:prstDash val="solid"/>
                      <a:round/>
                      <a:headEnd type="none" w="med" len="med"/>
                      <a:tailEnd type="none" w="med" len="med"/>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tc>
                  <a:txBody>
                    <a:bodyPr/>
                    <a:lstStyle/>
                    <a:p>
                      <a:pPr algn="r" fontAlgn="b"/>
                      <a:r>
                        <a:rPr lang="nl-BE" sz="1200" b="1" i="0" u="none" strike="noStrike">
                          <a:solidFill>
                            <a:srgbClr val="000000"/>
                          </a:solidFill>
                          <a:effectLst/>
                          <a:latin typeface="Aptos Narrow" panose="020B0004020202020204" pitchFamily="34" charset="0"/>
                        </a:rPr>
                        <a:t>12.594.723,42</a:t>
                      </a:r>
                    </a:p>
                  </a:txBody>
                  <a:tcPr marL="9525" marR="9525" marT="9525" marB="0" anchor="b">
                    <a:lnL>
                      <a:noFill/>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tc>
                  <a:txBody>
                    <a:bodyPr/>
                    <a:lstStyle/>
                    <a:p>
                      <a:pPr algn="r" fontAlgn="b"/>
                      <a:r>
                        <a:rPr lang="nl-BE" sz="1200" b="1" i="0" u="none" strike="noStrike">
                          <a:solidFill>
                            <a:srgbClr val="000000"/>
                          </a:solidFill>
                          <a:effectLst/>
                          <a:latin typeface="Aptos Narrow" panose="020B0004020202020204" pitchFamily="34" charset="0"/>
                        </a:rPr>
                        <a:t>13.221.303,00</a:t>
                      </a:r>
                    </a:p>
                  </a:txBody>
                  <a:tcPr marL="9525" marR="9525" marT="9525" marB="0" anchor="b">
                    <a:lnL>
                      <a:noFill/>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solidFill>
                      <a:srgbClr val="DAF2D0"/>
                    </a:solidFill>
                  </a:tcPr>
                </a:tc>
                <a:tc>
                  <a:txBody>
                    <a:bodyPr/>
                    <a:lstStyle/>
                    <a:p>
                      <a:pPr algn="r" fontAlgn="b"/>
                      <a:r>
                        <a:rPr lang="nl-BE" sz="1200" b="1" i="0" u="none" strike="noStrike">
                          <a:solidFill>
                            <a:srgbClr val="000000"/>
                          </a:solidFill>
                          <a:effectLst/>
                          <a:latin typeface="Aptos Narrow" panose="020B0004020202020204" pitchFamily="34" charset="0"/>
                        </a:rPr>
                        <a:t>13.885.441,00</a:t>
                      </a:r>
                    </a:p>
                  </a:txBody>
                  <a:tcPr marL="9525" marR="9525" marT="9525" marB="0" anchor="b">
                    <a:lnL>
                      <a:noFill/>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tc>
                  <a:txBody>
                    <a:bodyPr/>
                    <a:lstStyle/>
                    <a:p>
                      <a:pPr algn="r" fontAlgn="b"/>
                      <a:r>
                        <a:rPr lang="nl-BE" sz="1200" b="1" i="0" u="none" strike="noStrike">
                          <a:solidFill>
                            <a:srgbClr val="000000"/>
                          </a:solidFill>
                          <a:effectLst/>
                          <a:latin typeface="Aptos Narrow" panose="020B0004020202020204" pitchFamily="34" charset="0"/>
                        </a:rPr>
                        <a:t>664.138,00</a:t>
                      </a:r>
                    </a:p>
                  </a:txBody>
                  <a:tcPr marL="9525" marR="9525" marT="9525" marB="0" anchor="b">
                    <a:lnL>
                      <a:noFill/>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tc>
                  <a:txBody>
                    <a:bodyPr/>
                    <a:lstStyle/>
                    <a:p>
                      <a:pPr algn="l" fontAlgn="b"/>
                      <a:endParaRPr lang="nl-BE" sz="1200" b="1" i="0" u="none" strike="noStrike">
                        <a:solidFill>
                          <a:srgbClr val="000000"/>
                        </a:solidFill>
                        <a:effectLst/>
                        <a:latin typeface="Aptos Narrow" panose="020B0004020202020204" pitchFamily="34" charset="0"/>
                      </a:endParaRPr>
                    </a:p>
                  </a:txBody>
                  <a:tcPr marL="9525" marR="9525" marT="9525" marB="0" anchor="b">
                    <a:lnL>
                      <a:noFill/>
                    </a:lnL>
                    <a:lnR>
                      <a:noFill/>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tc>
                  <a:txBody>
                    <a:bodyPr/>
                    <a:lstStyle/>
                    <a:p>
                      <a:pPr algn="r" fontAlgn="b"/>
                      <a:r>
                        <a:rPr lang="nl-BE" sz="1200" b="1" i="0" u="none" strike="noStrike" dirty="0">
                          <a:solidFill>
                            <a:srgbClr val="000000"/>
                          </a:solidFill>
                          <a:effectLst/>
                          <a:latin typeface="Aptos Narrow" panose="020B0004020202020204" pitchFamily="34" charset="0"/>
                        </a:rPr>
                        <a:t>5,57</a:t>
                      </a:r>
                    </a:p>
                  </a:txBody>
                  <a:tcPr marL="9525" marR="9525" marT="9525" marB="0" anchor="b">
                    <a:lnL>
                      <a:noFill/>
                    </a:lnL>
                    <a:lnR w="6350" cap="flat" cmpd="sng" algn="ctr">
                      <a:solidFill>
                        <a:srgbClr val="F1A983"/>
                      </a:solidFill>
                      <a:prstDash val="solid"/>
                      <a:round/>
                      <a:headEnd type="none" w="med" len="med"/>
                      <a:tailEnd type="none" w="med" len="med"/>
                    </a:lnR>
                    <a:lnT w="25400" cap="flat" cmpd="dbl" algn="ctr">
                      <a:solidFill>
                        <a:srgbClr val="E97132"/>
                      </a:solidFill>
                      <a:prstDash val="solid"/>
                      <a:round/>
                      <a:headEnd type="none" w="med" len="med"/>
                      <a:tailEnd type="none" w="med" len="med"/>
                    </a:lnT>
                    <a:lnB w="6350" cap="flat" cmpd="sng" algn="ctr">
                      <a:solidFill>
                        <a:srgbClr val="F1A983"/>
                      </a:solidFill>
                      <a:prstDash val="solid"/>
                      <a:round/>
                      <a:headEnd type="none" w="med" len="med"/>
                      <a:tailEnd type="none" w="med" len="med"/>
                    </a:lnB>
                    <a:noFill/>
                  </a:tcPr>
                </a:tc>
                <a:extLst>
                  <a:ext uri="{0D108BD9-81ED-4DB2-BD59-A6C34878D82A}">
                    <a16:rowId xmlns:a16="http://schemas.microsoft.com/office/drawing/2014/main" val="2106819577"/>
                  </a:ext>
                </a:extLst>
              </a:tr>
            </a:tbl>
          </a:graphicData>
        </a:graphic>
      </p:graphicFrame>
    </p:spTree>
    <p:extLst>
      <p:ext uri="{BB962C8B-B14F-4D97-AF65-F5344CB8AC3E}">
        <p14:creationId xmlns:p14="http://schemas.microsoft.com/office/powerpoint/2010/main" val="3143470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3" y="609600"/>
            <a:ext cx="11514667" cy="1320800"/>
          </a:xfrm>
        </p:spPr>
        <p:txBody>
          <a:bodyPr>
            <a:noAutofit/>
          </a:bodyPr>
          <a:lstStyle/>
          <a:p>
            <a:r>
              <a:rPr lang="nl-BE" sz="2400" dirty="0"/>
              <a:t>E.U. – Bezoldigingen (</a:t>
            </a:r>
            <a:r>
              <a:rPr lang="nl-BE" sz="2400" dirty="0" err="1"/>
              <a:t>bestedings</a:t>
            </a:r>
            <a:r>
              <a:rPr lang="nl-BE" sz="2400" dirty="0"/>
              <a:t>% 95,22%)</a:t>
            </a:r>
            <a:br>
              <a:rPr lang="nl-BE" sz="2400" dirty="0"/>
            </a:br>
            <a:r>
              <a:rPr lang="nl-BE" sz="2400" dirty="0"/>
              <a:t>Geraamd: € 13.885.441		</a:t>
            </a:r>
            <a:r>
              <a:rPr lang="nl-BE" sz="2400" dirty="0">
                <a:sym typeface="Wingdings" panose="05000000000000000000" pitchFamily="2" charset="2"/>
              </a:rPr>
              <a:t> stijging met 4,97 % t.o.v. 2023 (incl. Onderwijs)</a:t>
            </a:r>
            <a:br>
              <a:rPr lang="nl-BE" sz="2400" dirty="0"/>
            </a:br>
            <a:r>
              <a:rPr lang="nl-BE" sz="2400" dirty="0"/>
              <a:t>Effectief: € 13.221.303 	</a:t>
            </a:r>
            <a:r>
              <a:rPr lang="nl-BE" sz="2400" dirty="0">
                <a:sym typeface="Wingdings" panose="05000000000000000000" pitchFamily="2" charset="2"/>
              </a:rPr>
              <a:t> stijging met 5,57% t.o.v. 2023 (excl. Onderwijs)</a:t>
            </a:r>
            <a:endParaRPr lang="nl-BE" sz="1800" dirty="0"/>
          </a:p>
        </p:txBody>
      </p:sp>
      <p:sp>
        <p:nvSpPr>
          <p:cNvPr id="3" name="Tijdelijke aanduiding voor inhoud 2"/>
          <p:cNvSpPr>
            <a:spLocks noGrp="1"/>
          </p:cNvSpPr>
          <p:nvPr>
            <p:ph idx="1"/>
          </p:nvPr>
        </p:nvSpPr>
        <p:spPr>
          <a:xfrm>
            <a:off x="677333" y="2160588"/>
            <a:ext cx="10324963" cy="4598557"/>
          </a:xfrm>
        </p:spPr>
        <p:txBody>
          <a:bodyPr>
            <a:normAutofit/>
          </a:bodyPr>
          <a:lstStyle/>
          <a:p>
            <a:r>
              <a:rPr lang="nl-BE" sz="2000" dirty="0">
                <a:sym typeface="Wingdings" panose="05000000000000000000" pitchFamily="2" charset="2"/>
              </a:rPr>
              <a:t>Wijzigingen</a:t>
            </a:r>
          </a:p>
          <a:p>
            <a:pPr lvl="1"/>
            <a:r>
              <a:rPr lang="nl-BE" sz="1800" dirty="0" err="1">
                <a:sym typeface="Wingdings" panose="05000000000000000000" pitchFamily="2" charset="2"/>
              </a:rPr>
              <a:t>Doorschalingen</a:t>
            </a:r>
            <a:endParaRPr lang="nl-BE" sz="1800" dirty="0">
              <a:sym typeface="Wingdings" panose="05000000000000000000" pitchFamily="2" charset="2"/>
            </a:endParaRPr>
          </a:p>
          <a:p>
            <a:pPr lvl="1"/>
            <a:r>
              <a:rPr lang="nl-BE" sz="1800" dirty="0">
                <a:sym typeface="Wingdings" panose="05000000000000000000" pitchFamily="2" charset="2"/>
              </a:rPr>
              <a:t>Spilindex 1 keer overschreden in 2024 (5 keer in 2022, 2 keer in 2023)</a:t>
            </a:r>
          </a:p>
          <a:p>
            <a:pPr marL="457200" lvl="1" indent="0">
              <a:buNone/>
            </a:pPr>
            <a:endParaRPr lang="nl-BE" sz="1800" dirty="0">
              <a:sym typeface="Wingdings" panose="05000000000000000000" pitchFamily="2" charset="2"/>
            </a:endParaRPr>
          </a:p>
        </p:txBody>
      </p:sp>
    </p:spTree>
    <p:extLst>
      <p:ext uri="{BB962C8B-B14F-4D97-AF65-F5344CB8AC3E}">
        <p14:creationId xmlns:p14="http://schemas.microsoft.com/office/powerpoint/2010/main" val="195453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D9596E-CCE9-424F-AA66-7F73620DC5C8}"/>
              </a:ext>
            </a:extLst>
          </p:cNvPr>
          <p:cNvSpPr>
            <a:spLocks noGrp="1"/>
          </p:cNvSpPr>
          <p:nvPr>
            <p:ph type="title"/>
          </p:nvPr>
        </p:nvSpPr>
        <p:spPr>
          <a:xfrm>
            <a:off x="677334" y="609600"/>
            <a:ext cx="9000066" cy="1320800"/>
          </a:xfrm>
        </p:spPr>
        <p:txBody>
          <a:bodyPr>
            <a:noAutofit/>
          </a:bodyPr>
          <a:lstStyle/>
          <a:p>
            <a:r>
              <a:rPr lang="nl-BE" sz="2400" dirty="0"/>
              <a:t>E.U. – Individuele hulpverlening OCMW (</a:t>
            </a:r>
            <a:r>
              <a:rPr lang="nl-BE" sz="2400" dirty="0" err="1"/>
              <a:t>bestedings</a:t>
            </a:r>
            <a:r>
              <a:rPr lang="nl-BE" sz="2400" dirty="0"/>
              <a:t>% 115,04%)</a:t>
            </a:r>
            <a:br>
              <a:rPr lang="nl-BE" sz="2400" dirty="0"/>
            </a:br>
            <a:r>
              <a:rPr lang="nl-BE" sz="2400" dirty="0"/>
              <a:t>Geraamd: € 1.004.518</a:t>
            </a:r>
            <a:br>
              <a:rPr lang="nl-BE" sz="2400" dirty="0"/>
            </a:br>
            <a:r>
              <a:rPr lang="nl-BE" sz="2400" dirty="0"/>
              <a:t>Effectief: € 1.155.643,45	</a:t>
            </a:r>
            <a:r>
              <a:rPr lang="nl-BE" sz="2400" dirty="0">
                <a:sym typeface="Wingdings" panose="05000000000000000000" pitchFamily="2" charset="2"/>
              </a:rPr>
              <a:t> Daling met 4,03% t.o.v. 2023</a:t>
            </a:r>
            <a:endParaRPr lang="nl-BE" sz="2400" dirty="0"/>
          </a:p>
        </p:txBody>
      </p:sp>
      <p:graphicFrame>
        <p:nvGraphicFramePr>
          <p:cNvPr id="3" name="Tabel 2">
            <a:extLst>
              <a:ext uri="{FF2B5EF4-FFF2-40B4-BE49-F238E27FC236}">
                <a16:creationId xmlns:a16="http://schemas.microsoft.com/office/drawing/2014/main" id="{D929154E-46D5-D688-F592-0CA0B5610EDE}"/>
              </a:ext>
            </a:extLst>
          </p:cNvPr>
          <p:cNvGraphicFramePr>
            <a:graphicFrameLocks noGrp="1"/>
          </p:cNvGraphicFramePr>
          <p:nvPr>
            <p:extLst>
              <p:ext uri="{D42A27DB-BD31-4B8C-83A1-F6EECF244321}">
                <p14:modId xmlns:p14="http://schemas.microsoft.com/office/powerpoint/2010/main" val="62141668"/>
              </p:ext>
            </p:extLst>
          </p:nvPr>
        </p:nvGraphicFramePr>
        <p:xfrm>
          <a:off x="444500" y="1930400"/>
          <a:ext cx="9677398" cy="3795958"/>
        </p:xfrm>
        <a:graphic>
          <a:graphicData uri="http://schemas.openxmlformats.org/drawingml/2006/table">
            <a:tbl>
              <a:tblPr/>
              <a:tblGrid>
                <a:gridCol w="711200">
                  <a:extLst>
                    <a:ext uri="{9D8B030D-6E8A-4147-A177-3AD203B41FA5}">
                      <a16:colId xmlns:a16="http://schemas.microsoft.com/office/drawing/2014/main" val="408802085"/>
                    </a:ext>
                  </a:extLst>
                </a:gridCol>
                <a:gridCol w="3790918">
                  <a:extLst>
                    <a:ext uri="{9D8B030D-6E8A-4147-A177-3AD203B41FA5}">
                      <a16:colId xmlns:a16="http://schemas.microsoft.com/office/drawing/2014/main" val="1891167256"/>
                    </a:ext>
                  </a:extLst>
                </a:gridCol>
                <a:gridCol w="904731">
                  <a:extLst>
                    <a:ext uri="{9D8B030D-6E8A-4147-A177-3AD203B41FA5}">
                      <a16:colId xmlns:a16="http://schemas.microsoft.com/office/drawing/2014/main" val="454243838"/>
                    </a:ext>
                  </a:extLst>
                </a:gridCol>
                <a:gridCol w="904731">
                  <a:extLst>
                    <a:ext uri="{9D8B030D-6E8A-4147-A177-3AD203B41FA5}">
                      <a16:colId xmlns:a16="http://schemas.microsoft.com/office/drawing/2014/main" val="1987523791"/>
                    </a:ext>
                  </a:extLst>
                </a:gridCol>
                <a:gridCol w="764714">
                  <a:extLst>
                    <a:ext uri="{9D8B030D-6E8A-4147-A177-3AD203B41FA5}">
                      <a16:colId xmlns:a16="http://schemas.microsoft.com/office/drawing/2014/main" val="953163295"/>
                    </a:ext>
                  </a:extLst>
                </a:gridCol>
                <a:gridCol w="1130914">
                  <a:extLst>
                    <a:ext uri="{9D8B030D-6E8A-4147-A177-3AD203B41FA5}">
                      <a16:colId xmlns:a16="http://schemas.microsoft.com/office/drawing/2014/main" val="1395221522"/>
                    </a:ext>
                  </a:extLst>
                </a:gridCol>
                <a:gridCol w="799719">
                  <a:extLst>
                    <a:ext uri="{9D8B030D-6E8A-4147-A177-3AD203B41FA5}">
                      <a16:colId xmlns:a16="http://schemas.microsoft.com/office/drawing/2014/main" val="2654982482"/>
                    </a:ext>
                  </a:extLst>
                </a:gridCol>
                <a:gridCol w="670471">
                  <a:extLst>
                    <a:ext uri="{9D8B030D-6E8A-4147-A177-3AD203B41FA5}">
                      <a16:colId xmlns:a16="http://schemas.microsoft.com/office/drawing/2014/main" val="1691538221"/>
                    </a:ext>
                  </a:extLst>
                </a:gridCol>
              </a:tblGrid>
              <a:tr h="335178">
                <a:tc>
                  <a:txBody>
                    <a:bodyPr/>
                    <a:lstStyle/>
                    <a:p>
                      <a:pPr algn="l" fontAlgn="b"/>
                      <a:r>
                        <a:rPr lang="nl-BE" sz="1200" b="1" i="0" u="none" strike="noStrike">
                          <a:solidFill>
                            <a:srgbClr val="FFFFFF"/>
                          </a:solidFill>
                          <a:effectLst/>
                          <a:latin typeface="Calibri" panose="020F0502020204030204" pitchFamily="34" charset="0"/>
                        </a:rPr>
                        <a:t>Actie</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 omschrijving</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B2024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Ongebruikt krediet</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Bestedings%</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Stijgings%</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196074662"/>
                  </a:ext>
                </a:extLst>
              </a:tr>
              <a:tr h="335178">
                <a:tc>
                  <a:txBody>
                    <a:bodyPr/>
                    <a:lstStyle/>
                    <a:p>
                      <a:pPr algn="l" fontAlgn="b"/>
                      <a:r>
                        <a:rPr lang="nl-BE" sz="1200" b="0" i="0" u="none" strike="noStrike">
                          <a:solidFill>
                            <a:srgbClr val="000000"/>
                          </a:solidFill>
                          <a:effectLst/>
                          <a:latin typeface="Aptos Narrow" panose="020B0004020202020204" pitchFamily="34" charset="0"/>
                        </a:rPr>
                        <a:t>A1.2.15</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a:solidFill>
                            <a:srgbClr val="000000"/>
                          </a:solidFill>
                          <a:effectLst/>
                          <a:latin typeface="Aptos Narrow" panose="020B0004020202020204" pitchFamily="34" charset="0"/>
                        </a:rPr>
                        <a:t>Wet 26/05/2002: Leefloon (55% subsidie)</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491.364,31</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547.788,46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248.000,00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-299.788,46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220,88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11,48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510973965"/>
                  </a:ext>
                </a:extLst>
              </a:tr>
              <a:tr h="319216">
                <a:tc>
                  <a:txBody>
                    <a:bodyPr/>
                    <a:lstStyle/>
                    <a:p>
                      <a:pPr algn="l" fontAlgn="b"/>
                      <a:r>
                        <a:rPr lang="nl-BE" sz="1200" b="0" i="0" u="none" strike="noStrike">
                          <a:solidFill>
                            <a:srgbClr val="000000"/>
                          </a:solidFill>
                          <a:effectLst/>
                          <a:latin typeface="Aptos Narrow" panose="020B0004020202020204" pitchFamily="34" charset="0"/>
                        </a:rPr>
                        <a:t>A1.2.28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Wet 02/04/1965: Steun equivalent leefloon</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294.017,93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266.615,23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290.000,00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23.384,77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91,94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-9,32</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236910909"/>
                  </a:ext>
                </a:extLst>
              </a:tr>
              <a:tr h="319216">
                <a:tc>
                  <a:txBody>
                    <a:bodyPr/>
                    <a:lstStyle/>
                    <a:p>
                      <a:pPr algn="l" fontAlgn="b"/>
                      <a:r>
                        <a:rPr lang="nl-BE" sz="1200" b="0" i="0" u="none" strike="noStrike">
                          <a:solidFill>
                            <a:srgbClr val="000000"/>
                          </a:solidFill>
                          <a:effectLst/>
                          <a:latin typeface="Aptos Narrow" panose="020B0004020202020204" pitchFamily="34" charset="0"/>
                        </a:rPr>
                        <a:t>A1.2.16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a:solidFill>
                            <a:srgbClr val="000000"/>
                          </a:solidFill>
                          <a:effectLst/>
                          <a:latin typeface="Aptos Narrow" panose="020B0004020202020204" pitchFamily="34" charset="0"/>
                        </a:rPr>
                        <a:t>Wet 26/05/2002: Personen niet ingeschreven in het rijksregister (100% subsidie)</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146.952,18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129.260,77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155.000,00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25.739,23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83,39</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-12,04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028311929"/>
                  </a:ext>
                </a:extLst>
              </a:tr>
              <a:tr h="319216">
                <a:tc>
                  <a:txBody>
                    <a:bodyPr/>
                    <a:lstStyle/>
                    <a:p>
                      <a:pPr algn="l" fontAlgn="b"/>
                      <a:r>
                        <a:rPr lang="nl-BE" sz="1200" b="0" i="0" u="none" strike="noStrike">
                          <a:solidFill>
                            <a:srgbClr val="000000"/>
                          </a:solidFill>
                          <a:effectLst/>
                          <a:latin typeface="Aptos Narrow" panose="020B0004020202020204" pitchFamily="34" charset="0"/>
                        </a:rPr>
                        <a:t>A1.2.34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Verblijfskosten bejaarden in rusthuizen</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135.424,90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66.278,88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85.000,00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18.721,12</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77,98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-51,06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507284273"/>
                  </a:ext>
                </a:extLst>
              </a:tr>
              <a:tr h="319216">
                <a:tc>
                  <a:txBody>
                    <a:bodyPr/>
                    <a:lstStyle/>
                    <a:p>
                      <a:pPr algn="l" fontAlgn="b"/>
                      <a:r>
                        <a:rPr lang="nl-BE" sz="1200" b="0" i="0" u="none" strike="noStrike">
                          <a:solidFill>
                            <a:srgbClr val="000000"/>
                          </a:solidFill>
                          <a:effectLst/>
                          <a:latin typeface="Aptos Narrow" panose="020B0004020202020204" pitchFamily="34" charset="0"/>
                        </a:rPr>
                        <a:t>A1.2.44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dirty="0">
                          <a:solidFill>
                            <a:srgbClr val="000000"/>
                          </a:solidFill>
                          <a:effectLst/>
                          <a:latin typeface="Aptos Narrow" panose="020B0004020202020204" pitchFamily="34" charset="0"/>
                        </a:rPr>
                        <a:t>LOI: Steun in speciën (leef- en zakgeld / steun in speciën / kledinggeld)</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10.212,55</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35.189,51</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53.000,00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17.810,49</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66,40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244,57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137895543"/>
                  </a:ext>
                </a:extLst>
              </a:tr>
              <a:tr h="319216">
                <a:tc>
                  <a:txBody>
                    <a:bodyPr/>
                    <a:lstStyle/>
                    <a:p>
                      <a:pPr algn="l" fontAlgn="b"/>
                      <a:r>
                        <a:rPr lang="nl-BE" sz="1200" b="0" i="0" u="none" strike="noStrike">
                          <a:solidFill>
                            <a:srgbClr val="000000"/>
                          </a:solidFill>
                          <a:effectLst/>
                          <a:latin typeface="Aptos Narrow" panose="020B0004020202020204" pitchFamily="34" charset="0"/>
                        </a:rPr>
                        <a:t>A1.2.53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KB 10/03/2023 Online tool REMI mbt toekennen aanvullende financiële steun</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19.136,70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25.232,14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25.000,00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-232,14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100,93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31,85</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124666310"/>
                  </a:ext>
                </a:extLst>
              </a:tr>
              <a:tr h="319216">
                <a:tc>
                  <a:txBody>
                    <a:bodyPr/>
                    <a:lstStyle/>
                    <a:p>
                      <a:pPr algn="l" fontAlgn="b"/>
                      <a:r>
                        <a:rPr lang="nl-BE" sz="1200" b="0" i="0" u="none" strike="noStrike">
                          <a:solidFill>
                            <a:srgbClr val="000000"/>
                          </a:solidFill>
                          <a:effectLst/>
                          <a:latin typeface="Aptos Narrow" panose="020B0004020202020204" pitchFamily="34" charset="0"/>
                        </a:rPr>
                        <a:t>A1.2.32</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Toekenning dienstverlening in speciën</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14.662,64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18.751,13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20.500,00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1.748,87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91,47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27,88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861349066"/>
                  </a:ext>
                </a:extLst>
              </a:tr>
              <a:tr h="319216">
                <a:tc>
                  <a:txBody>
                    <a:bodyPr/>
                    <a:lstStyle/>
                    <a:p>
                      <a:pPr algn="l" fontAlgn="b"/>
                      <a:r>
                        <a:rPr lang="nl-BE" sz="1200" b="0" i="0" u="none" strike="noStrike">
                          <a:solidFill>
                            <a:srgbClr val="000000"/>
                          </a:solidFill>
                          <a:effectLst/>
                          <a:latin typeface="Aptos Narrow" panose="020B0004020202020204" pitchFamily="34" charset="0"/>
                        </a:rPr>
                        <a:t>A1.2.24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Installatiepremie volgens organieke weg</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1.640,83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13.793,60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12.053,00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-1.740,60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114,44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740,65</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557642280"/>
                  </a:ext>
                </a:extLst>
              </a:tr>
              <a:tr h="319216">
                <a:tc>
                  <a:txBody>
                    <a:bodyPr/>
                    <a:lstStyle/>
                    <a:p>
                      <a:pPr algn="l" fontAlgn="b"/>
                      <a:r>
                        <a:rPr lang="nl-BE" sz="1200" b="0" i="0" u="none" strike="noStrike">
                          <a:solidFill>
                            <a:srgbClr val="000000"/>
                          </a:solidFill>
                          <a:effectLst/>
                          <a:latin typeface="Aptos Narrow" panose="020B0004020202020204" pitchFamily="34" charset="0"/>
                        </a:rPr>
                        <a:t>A1.2.27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Socio-culturele participatie en schooltoelage</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14.345,33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11.816,24</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12.000,00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183,76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98,47</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-17,63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124797017"/>
                  </a:ext>
                </a:extLst>
              </a:tr>
              <a:tr h="319216">
                <a:tc>
                  <a:txBody>
                    <a:bodyPr/>
                    <a:lstStyle/>
                    <a:p>
                      <a:pPr algn="l" fontAlgn="b"/>
                      <a:r>
                        <a:rPr lang="nl-BE" sz="1200" b="0" i="0" u="none" strike="noStrike">
                          <a:solidFill>
                            <a:srgbClr val="000000"/>
                          </a:solidFill>
                          <a:effectLst/>
                          <a:latin typeface="Aptos Narrow" panose="020B0004020202020204" pitchFamily="34" charset="0"/>
                        </a:rPr>
                        <a:t>A1.2.26</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POD MI/Creg Energiefonds / Tegemoetkoming in kosten energielevering</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10.261,18</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7.943,61</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7.200,00</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-743,61</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110,33</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dirty="0">
                          <a:solidFill>
                            <a:srgbClr val="000000"/>
                          </a:solidFill>
                          <a:effectLst/>
                          <a:latin typeface="Aptos Narrow" panose="020B0004020202020204" pitchFamily="34" charset="0"/>
                        </a:rPr>
                        <a:t>-22,59</a:t>
                      </a:r>
                    </a:p>
                  </a:txBody>
                  <a:tcPr marL="7180" marR="7180" marT="7180"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61498106"/>
                  </a:ext>
                </a:extLst>
              </a:tr>
            </a:tbl>
          </a:graphicData>
        </a:graphic>
      </p:graphicFrame>
    </p:spTree>
    <p:extLst>
      <p:ext uri="{BB962C8B-B14F-4D97-AF65-F5344CB8AC3E}">
        <p14:creationId xmlns:p14="http://schemas.microsoft.com/office/powerpoint/2010/main" val="36693219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D9596E-CCE9-424F-AA66-7F73620DC5C8}"/>
              </a:ext>
            </a:extLst>
          </p:cNvPr>
          <p:cNvSpPr>
            <a:spLocks noGrp="1"/>
          </p:cNvSpPr>
          <p:nvPr>
            <p:ph type="title"/>
          </p:nvPr>
        </p:nvSpPr>
        <p:spPr/>
        <p:txBody>
          <a:bodyPr>
            <a:noAutofit/>
          </a:bodyPr>
          <a:lstStyle/>
          <a:p>
            <a:r>
              <a:rPr lang="nl-BE" sz="2400" dirty="0"/>
              <a:t>LEEFLOON UITGELICHT</a:t>
            </a:r>
          </a:p>
        </p:txBody>
      </p:sp>
      <p:graphicFrame>
        <p:nvGraphicFramePr>
          <p:cNvPr id="4" name="Tabel 3">
            <a:extLst>
              <a:ext uri="{FF2B5EF4-FFF2-40B4-BE49-F238E27FC236}">
                <a16:creationId xmlns:a16="http://schemas.microsoft.com/office/drawing/2014/main" id="{E505A847-52EE-4D7E-7DB5-48A648A56B6E}"/>
              </a:ext>
            </a:extLst>
          </p:cNvPr>
          <p:cNvGraphicFramePr>
            <a:graphicFrameLocks noGrp="1"/>
          </p:cNvGraphicFramePr>
          <p:nvPr>
            <p:extLst>
              <p:ext uri="{D42A27DB-BD31-4B8C-83A1-F6EECF244321}">
                <p14:modId xmlns:p14="http://schemas.microsoft.com/office/powerpoint/2010/main" val="505272462"/>
              </p:ext>
            </p:extLst>
          </p:nvPr>
        </p:nvGraphicFramePr>
        <p:xfrm>
          <a:off x="677334" y="1270000"/>
          <a:ext cx="8022167" cy="3949702"/>
        </p:xfrm>
        <a:graphic>
          <a:graphicData uri="http://schemas.openxmlformats.org/drawingml/2006/table">
            <a:tbl>
              <a:tblPr/>
              <a:tblGrid>
                <a:gridCol w="880035">
                  <a:extLst>
                    <a:ext uri="{9D8B030D-6E8A-4147-A177-3AD203B41FA5}">
                      <a16:colId xmlns:a16="http://schemas.microsoft.com/office/drawing/2014/main" val="2342735177"/>
                    </a:ext>
                  </a:extLst>
                </a:gridCol>
                <a:gridCol w="782252">
                  <a:extLst>
                    <a:ext uri="{9D8B030D-6E8A-4147-A177-3AD203B41FA5}">
                      <a16:colId xmlns:a16="http://schemas.microsoft.com/office/drawing/2014/main" val="1509938396"/>
                    </a:ext>
                  </a:extLst>
                </a:gridCol>
                <a:gridCol w="3878671">
                  <a:extLst>
                    <a:ext uri="{9D8B030D-6E8A-4147-A177-3AD203B41FA5}">
                      <a16:colId xmlns:a16="http://schemas.microsoft.com/office/drawing/2014/main" val="1484612786"/>
                    </a:ext>
                  </a:extLst>
                </a:gridCol>
                <a:gridCol w="1124489">
                  <a:extLst>
                    <a:ext uri="{9D8B030D-6E8A-4147-A177-3AD203B41FA5}">
                      <a16:colId xmlns:a16="http://schemas.microsoft.com/office/drawing/2014/main" val="3396707170"/>
                    </a:ext>
                  </a:extLst>
                </a:gridCol>
                <a:gridCol w="1356720">
                  <a:extLst>
                    <a:ext uri="{9D8B030D-6E8A-4147-A177-3AD203B41FA5}">
                      <a16:colId xmlns:a16="http://schemas.microsoft.com/office/drawing/2014/main" val="2155883578"/>
                    </a:ext>
                  </a:extLst>
                </a:gridCol>
              </a:tblGrid>
              <a:tr h="246856">
                <a:tc>
                  <a:txBody>
                    <a:bodyPr/>
                    <a:lstStyle/>
                    <a:p>
                      <a:pPr algn="l" fontAlgn="b"/>
                      <a:r>
                        <a:rPr lang="nl-BE" sz="1400" b="1" i="0" u="none" strike="noStrike">
                          <a:solidFill>
                            <a:srgbClr val="FFFFFF"/>
                          </a:solidFill>
                          <a:effectLst/>
                          <a:latin typeface="Calibri" panose="020F0502020204030204" pitchFamily="34" charset="0"/>
                        </a:rPr>
                        <a:t>Boekjaar</a:t>
                      </a:r>
                    </a:p>
                  </a:txBody>
                  <a:tcPr marL="0" marR="0" marT="0"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UITGAVEN</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ONTVANGSTEN</a:t>
                      </a:r>
                    </a:p>
                  </a:txBody>
                  <a:tcPr marL="0" marR="0" marT="0"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1243726041"/>
                  </a:ext>
                </a:extLst>
              </a:tr>
              <a:tr h="246856">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BE" sz="1400" b="0" i="0" u="none" strike="noStrike">
                          <a:solidFill>
                            <a:srgbClr val="000000"/>
                          </a:solidFill>
                          <a:effectLst/>
                          <a:latin typeface="Calibri" panose="020F0502020204030204" pitchFamily="34" charset="0"/>
                        </a:rPr>
                        <a:t>A1.2.15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NL" sz="1400" b="0" i="0" u="none" strike="noStrike">
                          <a:solidFill>
                            <a:srgbClr val="000000"/>
                          </a:solidFill>
                          <a:effectLst/>
                          <a:latin typeface="Calibri" panose="020F0502020204030204" pitchFamily="34" charset="0"/>
                        </a:rPr>
                        <a:t>Wet 26/05/2002: Leefloon (55% subsidie)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547.788,46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262.877,64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09565505"/>
                  </a:ext>
                </a:extLst>
              </a:tr>
              <a:tr h="493713">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BE" sz="1400" b="0" i="0" u="none" strike="noStrike">
                          <a:solidFill>
                            <a:srgbClr val="000000"/>
                          </a:solidFill>
                          <a:effectLst/>
                          <a:latin typeface="Calibri" panose="020F0502020204030204" pitchFamily="34" charset="0"/>
                        </a:rPr>
                        <a:t>A1.2.16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NL" sz="1400" b="0" i="0" u="none" strike="noStrike">
                          <a:solidFill>
                            <a:srgbClr val="000000"/>
                          </a:solidFill>
                          <a:effectLst/>
                          <a:latin typeface="Calibri" panose="020F0502020204030204" pitchFamily="34" charset="0"/>
                        </a:rPr>
                        <a:t>Wet 26/05/2002: Personen niet ingeschreven in het rijksregister (100% subsidie)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129.260,77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121.686,78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782132250"/>
                  </a:ext>
                </a:extLst>
              </a:tr>
              <a:tr h="740569">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BE" sz="1400" b="0" i="0" u="none" strike="noStrike">
                          <a:solidFill>
                            <a:srgbClr val="000000"/>
                          </a:solidFill>
                          <a:effectLst/>
                          <a:latin typeface="Calibri" panose="020F0502020204030204" pitchFamily="34" charset="0"/>
                        </a:rPr>
                        <a:t>A1.2.17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NL" sz="1400" b="0" i="0" u="none" strike="noStrike">
                          <a:solidFill>
                            <a:srgbClr val="000000"/>
                          </a:solidFill>
                          <a:effectLst/>
                          <a:latin typeface="Calibri" panose="020F0502020204030204" pitchFamily="34" charset="0"/>
                        </a:rPr>
                        <a:t>Wet 26/05/2002: Bestaansminimum dakloze (100% subsidie) + Verhoogd bestaansminimum (100% subisidie)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6.965,16</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11.964,28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1048104371"/>
                  </a:ext>
                </a:extLst>
              </a:tr>
              <a:tr h="493713">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BE" sz="1400" b="0" i="0" u="none" strike="noStrike">
                          <a:solidFill>
                            <a:srgbClr val="000000"/>
                          </a:solidFill>
                          <a:effectLst/>
                          <a:latin typeface="Calibri" panose="020F0502020204030204" pitchFamily="34" charset="0"/>
                        </a:rPr>
                        <a:t>A1.2.18</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NL" sz="1400" b="0" i="0" u="none" strike="noStrike">
                          <a:solidFill>
                            <a:srgbClr val="000000"/>
                          </a:solidFill>
                          <a:effectLst/>
                          <a:latin typeface="Calibri" panose="020F0502020204030204" pitchFamily="34" charset="0"/>
                        </a:rPr>
                        <a:t>Wet 26/05/2002: Begeleidingskosten &amp; activering GPMI (10% extra subsidie)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5.264,46</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146630473"/>
                  </a:ext>
                </a:extLst>
              </a:tr>
              <a:tr h="493713">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BE" sz="1400" b="0" i="0" u="none" strike="noStrike">
                          <a:solidFill>
                            <a:srgbClr val="000000"/>
                          </a:solidFill>
                          <a:effectLst/>
                          <a:latin typeface="Calibri" panose="020F0502020204030204" pitchFamily="34" charset="0"/>
                        </a:rPr>
                        <a:t>A1.2.19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r>
                        <a:rPr lang="nl-NL" sz="1400" b="0" i="0" u="none" strike="noStrike">
                          <a:solidFill>
                            <a:srgbClr val="000000"/>
                          </a:solidFill>
                          <a:effectLst/>
                          <a:latin typeface="Calibri" panose="020F0502020204030204" pitchFamily="34" charset="0"/>
                        </a:rPr>
                        <a:t>Wet 26/05/2002: Begeleiding &amp; activering GPMI student (10% extra subsidie)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15.666,05</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4009267459"/>
                  </a:ext>
                </a:extLst>
              </a:tr>
              <a:tr h="493713">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BE" sz="1400" b="0" i="0" u="none" strike="noStrike">
                          <a:solidFill>
                            <a:srgbClr val="000000"/>
                          </a:solidFill>
                          <a:effectLst/>
                          <a:latin typeface="Calibri" panose="020F0502020204030204" pitchFamily="34" charset="0"/>
                        </a:rPr>
                        <a:t>A1.2.20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r>
                        <a:rPr lang="nl-NL" sz="1400" b="0" i="0" u="none" strike="noStrike">
                          <a:solidFill>
                            <a:srgbClr val="000000"/>
                          </a:solidFill>
                          <a:effectLst/>
                          <a:latin typeface="Calibri" panose="020F0502020204030204" pitchFamily="34" charset="0"/>
                        </a:rPr>
                        <a:t>Wet 26/05/2002: artikel 60§7 - voltijds/deeltijds (100% subsidie)</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0,00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4067384346"/>
                  </a:ext>
                </a:extLst>
              </a:tr>
              <a:tr h="493713">
                <a:tc>
                  <a:txBody>
                    <a:bodyPr/>
                    <a:lstStyle/>
                    <a:p>
                      <a:pPr algn="r" fontAlgn="b"/>
                      <a:r>
                        <a:rPr lang="nl-BE" sz="14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4C6E7"/>
                    </a:solidFill>
                  </a:tcPr>
                </a:tc>
                <a:tc>
                  <a:txBody>
                    <a:bodyPr/>
                    <a:lstStyle/>
                    <a:p>
                      <a:pPr algn="l" fontAlgn="b"/>
                      <a:r>
                        <a:rPr lang="nl-BE" sz="1400" b="0" i="0" u="none" strike="noStrike">
                          <a:solidFill>
                            <a:srgbClr val="000000"/>
                          </a:solidFill>
                          <a:effectLst/>
                          <a:latin typeface="Calibri" panose="020F0502020204030204" pitchFamily="34" charset="0"/>
                        </a:rPr>
                        <a:t>A1.2.21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4C6E7"/>
                    </a:solidFill>
                  </a:tcPr>
                </a:tc>
                <a:tc>
                  <a:txBody>
                    <a:bodyPr/>
                    <a:lstStyle/>
                    <a:p>
                      <a:pPr algn="l" fontAlgn="b"/>
                      <a:r>
                        <a:rPr lang="nl-NL" sz="1400" b="0" i="0" u="none" strike="noStrike">
                          <a:solidFill>
                            <a:srgbClr val="000000"/>
                          </a:solidFill>
                          <a:effectLst/>
                          <a:latin typeface="Calibri" panose="020F0502020204030204" pitchFamily="34" charset="0"/>
                        </a:rPr>
                        <a:t>Wet 26/05/2002: Personeelskost toekenning leefloon</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4C6E7"/>
                    </a:solid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27.256,65</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436422817"/>
                  </a:ext>
                </a:extLst>
              </a:tr>
              <a:tr h="246856">
                <a:tc>
                  <a:txBody>
                    <a:bodyPr/>
                    <a:lstStyle/>
                    <a:p>
                      <a:pPr algn="l" fontAlgn="b"/>
                      <a:endParaRPr lang="nl-BE" sz="1400" b="1" i="0" u="none" strike="noStrike">
                        <a:solidFill>
                          <a:srgbClr val="FFFFFF"/>
                        </a:solidFill>
                        <a:effectLst/>
                        <a:latin typeface="Calibri" panose="020F0502020204030204" pitchFamily="34" charset="0"/>
                      </a:endParaRPr>
                    </a:p>
                  </a:txBody>
                  <a:tcPr marL="0" marR="0" marT="0" marB="0" anchor="b">
                    <a:lnL>
                      <a:noFill/>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l" fontAlgn="b"/>
                      <a:endParaRPr lang="nl-BE" sz="1400" b="1" i="0" u="none" strike="noStrike">
                        <a:solidFill>
                          <a:srgbClr val="FFFFFF"/>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l" fontAlgn="b"/>
                      <a:endParaRPr lang="nl-BE" sz="1400" b="1" i="0" u="none" strike="noStrike">
                        <a:solidFill>
                          <a:srgbClr val="FFFFFF"/>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a:solidFill>
                            <a:srgbClr val="FFFFFF"/>
                          </a:solidFill>
                          <a:effectLst/>
                          <a:latin typeface="Calibri" panose="020F0502020204030204" pitchFamily="34" charset="0"/>
                        </a:rPr>
                        <a:t>684.014,39</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dirty="0">
                          <a:solidFill>
                            <a:srgbClr val="FFFFFF"/>
                          </a:solidFill>
                          <a:effectLst/>
                          <a:latin typeface="Calibri" panose="020F0502020204030204" pitchFamily="34" charset="0"/>
                        </a:rPr>
                        <a:t>444.715,86</a:t>
                      </a:r>
                    </a:p>
                  </a:txBody>
                  <a:tcPr marL="0" marR="0" marT="0" marB="0" anchor="b">
                    <a:lnL w="63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a:noFill/>
                    </a:lnB>
                    <a:solidFill>
                      <a:srgbClr val="4472C4"/>
                    </a:solidFill>
                  </a:tcPr>
                </a:tc>
                <a:extLst>
                  <a:ext uri="{0D108BD9-81ED-4DB2-BD59-A6C34878D82A}">
                    <a16:rowId xmlns:a16="http://schemas.microsoft.com/office/drawing/2014/main" val="4197544193"/>
                  </a:ext>
                </a:extLst>
              </a:tr>
            </a:tbl>
          </a:graphicData>
        </a:graphic>
      </p:graphicFrame>
    </p:spTree>
    <p:extLst>
      <p:ext uri="{BB962C8B-B14F-4D97-AF65-F5344CB8AC3E}">
        <p14:creationId xmlns:p14="http://schemas.microsoft.com/office/powerpoint/2010/main" val="2561531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D9596E-CCE9-424F-AA66-7F73620DC5C8}"/>
              </a:ext>
            </a:extLst>
          </p:cNvPr>
          <p:cNvSpPr>
            <a:spLocks noGrp="1"/>
          </p:cNvSpPr>
          <p:nvPr>
            <p:ph type="title"/>
          </p:nvPr>
        </p:nvSpPr>
        <p:spPr/>
        <p:txBody>
          <a:bodyPr>
            <a:noAutofit/>
          </a:bodyPr>
          <a:lstStyle/>
          <a:p>
            <a:r>
              <a:rPr lang="nl-BE" sz="2400" dirty="0"/>
              <a:t>LEEFLOON UITGELICHT</a:t>
            </a:r>
          </a:p>
        </p:txBody>
      </p:sp>
      <p:graphicFrame>
        <p:nvGraphicFramePr>
          <p:cNvPr id="3" name="Grafiek 2">
            <a:extLst>
              <a:ext uri="{FF2B5EF4-FFF2-40B4-BE49-F238E27FC236}">
                <a16:creationId xmlns:a16="http://schemas.microsoft.com/office/drawing/2014/main" id="{5F52C0DC-777C-4E34-840B-C6082B30F0C3}"/>
              </a:ext>
            </a:extLst>
          </p:cNvPr>
          <p:cNvGraphicFramePr>
            <a:graphicFrameLocks/>
          </p:cNvGraphicFramePr>
          <p:nvPr>
            <p:extLst>
              <p:ext uri="{D42A27DB-BD31-4B8C-83A1-F6EECF244321}">
                <p14:modId xmlns:p14="http://schemas.microsoft.com/office/powerpoint/2010/main" val="4087076361"/>
              </p:ext>
            </p:extLst>
          </p:nvPr>
        </p:nvGraphicFramePr>
        <p:xfrm>
          <a:off x="671230" y="1073150"/>
          <a:ext cx="4986181" cy="30339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el 4">
            <a:extLst>
              <a:ext uri="{FF2B5EF4-FFF2-40B4-BE49-F238E27FC236}">
                <a16:creationId xmlns:a16="http://schemas.microsoft.com/office/drawing/2014/main" id="{BAD6E76A-4FD2-4547-6717-5FCA53D09BC6}"/>
              </a:ext>
            </a:extLst>
          </p:cNvPr>
          <p:cNvGraphicFramePr>
            <a:graphicFrameLocks noGrp="1"/>
          </p:cNvGraphicFramePr>
          <p:nvPr>
            <p:extLst>
              <p:ext uri="{D42A27DB-BD31-4B8C-83A1-F6EECF244321}">
                <p14:modId xmlns:p14="http://schemas.microsoft.com/office/powerpoint/2010/main" val="3484700419"/>
              </p:ext>
            </p:extLst>
          </p:nvPr>
        </p:nvGraphicFramePr>
        <p:xfrm>
          <a:off x="6095999" y="1036373"/>
          <a:ext cx="4986181" cy="3070755"/>
        </p:xfrm>
        <a:graphic>
          <a:graphicData uri="http://schemas.openxmlformats.org/drawingml/2006/table">
            <a:tbl>
              <a:tblPr/>
              <a:tblGrid>
                <a:gridCol w="3865508">
                  <a:extLst>
                    <a:ext uri="{9D8B030D-6E8A-4147-A177-3AD203B41FA5}">
                      <a16:colId xmlns:a16="http://schemas.microsoft.com/office/drawing/2014/main" val="3951104266"/>
                    </a:ext>
                  </a:extLst>
                </a:gridCol>
                <a:gridCol w="1120673">
                  <a:extLst>
                    <a:ext uri="{9D8B030D-6E8A-4147-A177-3AD203B41FA5}">
                      <a16:colId xmlns:a16="http://schemas.microsoft.com/office/drawing/2014/main" val="4036235398"/>
                    </a:ext>
                  </a:extLst>
                </a:gridCol>
              </a:tblGrid>
              <a:tr h="341195">
                <a:tc>
                  <a:txBody>
                    <a:bodyPr/>
                    <a:lstStyle/>
                    <a:p>
                      <a:pPr algn="l" fontAlgn="b"/>
                      <a:r>
                        <a:rPr lang="nl-BE" sz="1400" b="1" i="0" u="none" strike="noStrike">
                          <a:solidFill>
                            <a:srgbClr val="FFFFFF"/>
                          </a:solidFill>
                          <a:effectLst/>
                          <a:latin typeface="Calibri" panose="020F0502020204030204" pitchFamily="34" charset="0"/>
                        </a:rPr>
                        <a:t>Uitgaven leefloon</a:t>
                      </a:r>
                    </a:p>
                  </a:txBody>
                  <a:tcPr marL="9525" marR="9525" marT="9525"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Bedrag</a:t>
                      </a:r>
                    </a:p>
                  </a:txBody>
                  <a:tcPr marL="9525" marR="9525" marT="9525"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678075670"/>
                  </a:ext>
                </a:extLst>
              </a:tr>
              <a:tr h="341195">
                <a:tc>
                  <a:txBody>
                    <a:bodyPr/>
                    <a:lstStyle/>
                    <a:p>
                      <a:pPr algn="l" fontAlgn="b"/>
                      <a:r>
                        <a:rPr lang="nl-BE" sz="1400" b="0" i="0" u="none" strike="noStrike">
                          <a:solidFill>
                            <a:srgbClr val="000000"/>
                          </a:solidFill>
                          <a:effectLst/>
                          <a:latin typeface="Calibri" panose="020F0502020204030204" pitchFamily="34" charset="0"/>
                        </a:rPr>
                        <a:t>Rekening 2017</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213.701,07</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556591609"/>
                  </a:ext>
                </a:extLst>
              </a:tr>
              <a:tr h="341195">
                <a:tc>
                  <a:txBody>
                    <a:bodyPr/>
                    <a:lstStyle/>
                    <a:p>
                      <a:pPr algn="l" fontAlgn="b"/>
                      <a:r>
                        <a:rPr lang="nl-BE" sz="1400" b="0" i="0" u="none" strike="noStrike">
                          <a:solidFill>
                            <a:srgbClr val="000000"/>
                          </a:solidFill>
                          <a:effectLst/>
                          <a:latin typeface="Calibri" panose="020F0502020204030204" pitchFamily="34" charset="0"/>
                        </a:rPr>
                        <a:t>Rekening 2018</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285.896,77</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156962838"/>
                  </a:ext>
                </a:extLst>
              </a:tr>
              <a:tr h="341195">
                <a:tc>
                  <a:txBody>
                    <a:bodyPr/>
                    <a:lstStyle/>
                    <a:p>
                      <a:pPr algn="l" fontAlgn="b"/>
                      <a:r>
                        <a:rPr lang="nl-BE" sz="1400" b="0" i="0" u="none" strike="noStrike">
                          <a:solidFill>
                            <a:srgbClr val="000000"/>
                          </a:solidFill>
                          <a:effectLst/>
                          <a:latin typeface="Calibri" panose="020F0502020204030204" pitchFamily="34" charset="0"/>
                        </a:rPr>
                        <a:t>Rekening 2019</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332.281,65</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843206016"/>
                  </a:ext>
                </a:extLst>
              </a:tr>
              <a:tr h="341195">
                <a:tc>
                  <a:txBody>
                    <a:bodyPr/>
                    <a:lstStyle/>
                    <a:p>
                      <a:pPr algn="l" fontAlgn="b"/>
                      <a:r>
                        <a:rPr lang="nl-BE" sz="1400" b="0" i="0" u="none" strike="noStrike">
                          <a:solidFill>
                            <a:srgbClr val="000000"/>
                          </a:solidFill>
                          <a:effectLst/>
                          <a:latin typeface="Calibri" panose="020F0502020204030204" pitchFamily="34" charset="0"/>
                        </a:rPr>
                        <a:t>Rekening 2020</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400.800,18</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981838756"/>
                  </a:ext>
                </a:extLst>
              </a:tr>
              <a:tr h="341195">
                <a:tc>
                  <a:txBody>
                    <a:bodyPr/>
                    <a:lstStyle/>
                    <a:p>
                      <a:pPr algn="l" fontAlgn="b"/>
                      <a:r>
                        <a:rPr lang="nl-BE" sz="1400" b="0" i="0" u="none" strike="noStrike">
                          <a:solidFill>
                            <a:srgbClr val="000000"/>
                          </a:solidFill>
                          <a:effectLst/>
                          <a:latin typeface="Calibri" panose="020F0502020204030204" pitchFamily="34" charset="0"/>
                        </a:rPr>
                        <a:t>Rekening 2021</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431.440,35</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2983202314"/>
                  </a:ext>
                </a:extLst>
              </a:tr>
              <a:tr h="341195">
                <a:tc>
                  <a:txBody>
                    <a:bodyPr/>
                    <a:lstStyle/>
                    <a:p>
                      <a:pPr algn="l" fontAlgn="b"/>
                      <a:r>
                        <a:rPr lang="nl-BE" sz="1400" b="0" i="0" u="none" strike="noStrike">
                          <a:solidFill>
                            <a:srgbClr val="000000"/>
                          </a:solidFill>
                          <a:effectLst/>
                          <a:latin typeface="Calibri" panose="020F0502020204030204" pitchFamily="34" charset="0"/>
                        </a:rPr>
                        <a:t>Rekening 2022</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431.029,89</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1142848206"/>
                  </a:ext>
                </a:extLst>
              </a:tr>
              <a:tr h="341195">
                <a:tc>
                  <a:txBody>
                    <a:bodyPr/>
                    <a:lstStyle/>
                    <a:p>
                      <a:pPr algn="l" fontAlgn="b"/>
                      <a:r>
                        <a:rPr lang="nl-BE" sz="1400" b="0" i="0" u="none" strike="noStrike">
                          <a:solidFill>
                            <a:srgbClr val="000000"/>
                          </a:solidFill>
                          <a:effectLst/>
                          <a:latin typeface="Calibri" panose="020F0502020204030204" pitchFamily="34" charset="0"/>
                        </a:rPr>
                        <a:t>Rekening 2023</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652.789,62</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69623869"/>
                  </a:ext>
                </a:extLst>
              </a:tr>
              <a:tr h="341195">
                <a:tc>
                  <a:txBody>
                    <a:bodyPr/>
                    <a:lstStyle/>
                    <a:p>
                      <a:pPr algn="l" fontAlgn="b"/>
                      <a:r>
                        <a:rPr lang="nl-BE" sz="1400" b="0" i="0" u="none" strike="noStrike">
                          <a:solidFill>
                            <a:srgbClr val="000000"/>
                          </a:solidFill>
                          <a:effectLst/>
                          <a:latin typeface="Calibri" panose="020F0502020204030204" pitchFamily="34" charset="0"/>
                        </a:rPr>
                        <a:t>Rekening 2024</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D9E1F2"/>
                    </a:solidFill>
                  </a:tcPr>
                </a:tc>
                <a:tc>
                  <a:txBody>
                    <a:bodyPr/>
                    <a:lstStyle/>
                    <a:p>
                      <a:pPr algn="r" fontAlgn="b"/>
                      <a:r>
                        <a:rPr lang="nl-BE" sz="1400" b="0" i="0" u="none" strike="noStrike" dirty="0">
                          <a:solidFill>
                            <a:srgbClr val="000000"/>
                          </a:solidFill>
                          <a:effectLst/>
                          <a:latin typeface="Calibri" panose="020F0502020204030204" pitchFamily="34" charset="0"/>
                        </a:rPr>
                        <a:t>684.014,39</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a:noFill/>
                    </a:lnB>
                    <a:solidFill>
                      <a:srgbClr val="D9E1F2"/>
                    </a:solidFill>
                  </a:tcPr>
                </a:tc>
                <a:extLst>
                  <a:ext uri="{0D108BD9-81ED-4DB2-BD59-A6C34878D82A}">
                    <a16:rowId xmlns:a16="http://schemas.microsoft.com/office/drawing/2014/main" val="3736352087"/>
                  </a:ext>
                </a:extLst>
              </a:tr>
            </a:tbl>
          </a:graphicData>
        </a:graphic>
      </p:graphicFrame>
      <p:graphicFrame>
        <p:nvGraphicFramePr>
          <p:cNvPr id="6" name="Tabel 5">
            <a:extLst>
              <a:ext uri="{FF2B5EF4-FFF2-40B4-BE49-F238E27FC236}">
                <a16:creationId xmlns:a16="http://schemas.microsoft.com/office/drawing/2014/main" id="{114600DE-9DBC-FE56-BD22-4B0C292402C8}"/>
              </a:ext>
            </a:extLst>
          </p:cNvPr>
          <p:cNvGraphicFramePr>
            <a:graphicFrameLocks noGrp="1"/>
          </p:cNvGraphicFramePr>
          <p:nvPr>
            <p:extLst>
              <p:ext uri="{D42A27DB-BD31-4B8C-83A1-F6EECF244321}">
                <p14:modId xmlns:p14="http://schemas.microsoft.com/office/powerpoint/2010/main" val="3264185275"/>
              </p:ext>
            </p:extLst>
          </p:nvPr>
        </p:nvGraphicFramePr>
        <p:xfrm>
          <a:off x="671229" y="4323556"/>
          <a:ext cx="4986181" cy="2102643"/>
        </p:xfrm>
        <a:graphic>
          <a:graphicData uri="http://schemas.openxmlformats.org/drawingml/2006/table">
            <a:tbl>
              <a:tblPr/>
              <a:tblGrid>
                <a:gridCol w="3865508">
                  <a:extLst>
                    <a:ext uri="{9D8B030D-6E8A-4147-A177-3AD203B41FA5}">
                      <a16:colId xmlns:a16="http://schemas.microsoft.com/office/drawing/2014/main" val="820188866"/>
                    </a:ext>
                  </a:extLst>
                </a:gridCol>
                <a:gridCol w="1120673">
                  <a:extLst>
                    <a:ext uri="{9D8B030D-6E8A-4147-A177-3AD203B41FA5}">
                      <a16:colId xmlns:a16="http://schemas.microsoft.com/office/drawing/2014/main" val="38024544"/>
                    </a:ext>
                  </a:extLst>
                </a:gridCol>
              </a:tblGrid>
              <a:tr h="233627">
                <a:tc>
                  <a:txBody>
                    <a:bodyPr/>
                    <a:lstStyle/>
                    <a:p>
                      <a:pPr algn="l" fontAlgn="b"/>
                      <a:r>
                        <a:rPr lang="nl-BE" sz="1400" b="1" i="0" u="none" strike="noStrike">
                          <a:solidFill>
                            <a:srgbClr val="FFFFFF"/>
                          </a:solidFill>
                          <a:effectLst/>
                          <a:latin typeface="Calibri" panose="020F0502020204030204" pitchFamily="34" charset="0"/>
                        </a:rPr>
                        <a:t>Salo leefloon</a:t>
                      </a:r>
                    </a:p>
                  </a:txBody>
                  <a:tcPr marL="9525" marR="9525" marT="9525"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Bedrag</a:t>
                      </a:r>
                    </a:p>
                  </a:txBody>
                  <a:tcPr marL="9525" marR="9525" marT="9525"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547534700"/>
                  </a:ext>
                </a:extLst>
              </a:tr>
              <a:tr h="233627">
                <a:tc>
                  <a:txBody>
                    <a:bodyPr/>
                    <a:lstStyle/>
                    <a:p>
                      <a:pPr algn="l" fontAlgn="b"/>
                      <a:r>
                        <a:rPr lang="nl-BE" sz="1400" b="0" i="0" u="none" strike="noStrike">
                          <a:solidFill>
                            <a:srgbClr val="000000"/>
                          </a:solidFill>
                          <a:effectLst/>
                          <a:latin typeface="Calibri" panose="020F0502020204030204" pitchFamily="34" charset="0"/>
                        </a:rPr>
                        <a:t>Saldo 2017</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-59.468,42</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4143356975"/>
                  </a:ext>
                </a:extLst>
              </a:tr>
              <a:tr h="233627">
                <a:tc>
                  <a:txBody>
                    <a:bodyPr/>
                    <a:lstStyle/>
                    <a:p>
                      <a:pPr algn="l" fontAlgn="b"/>
                      <a:r>
                        <a:rPr lang="nl-BE" sz="1400" b="0" i="0" u="none" strike="noStrike">
                          <a:solidFill>
                            <a:srgbClr val="000000"/>
                          </a:solidFill>
                          <a:effectLst/>
                          <a:latin typeface="Calibri" panose="020F0502020204030204" pitchFamily="34" charset="0"/>
                        </a:rPr>
                        <a:t>Saldo 2018</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-78.178,28</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3771344981"/>
                  </a:ext>
                </a:extLst>
              </a:tr>
              <a:tr h="233627">
                <a:tc>
                  <a:txBody>
                    <a:bodyPr/>
                    <a:lstStyle/>
                    <a:p>
                      <a:pPr algn="l" fontAlgn="b"/>
                      <a:r>
                        <a:rPr lang="nl-BE" sz="1400" b="0" i="0" u="none" strike="noStrike">
                          <a:solidFill>
                            <a:srgbClr val="000000"/>
                          </a:solidFill>
                          <a:effectLst/>
                          <a:latin typeface="Calibri" panose="020F0502020204030204" pitchFamily="34" charset="0"/>
                        </a:rPr>
                        <a:t>Saldo 2019</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-87.338,22</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1724653151"/>
                  </a:ext>
                </a:extLst>
              </a:tr>
              <a:tr h="233627">
                <a:tc>
                  <a:txBody>
                    <a:bodyPr/>
                    <a:lstStyle/>
                    <a:p>
                      <a:pPr algn="l" fontAlgn="b"/>
                      <a:r>
                        <a:rPr lang="nl-BE" sz="1400" b="0" i="0" u="none" strike="noStrike">
                          <a:solidFill>
                            <a:srgbClr val="000000"/>
                          </a:solidFill>
                          <a:effectLst/>
                          <a:latin typeface="Calibri" panose="020F0502020204030204" pitchFamily="34" charset="0"/>
                        </a:rPr>
                        <a:t>Saldo 2020</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-71.111,64</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309241151"/>
                  </a:ext>
                </a:extLst>
              </a:tr>
              <a:tr h="233627">
                <a:tc>
                  <a:txBody>
                    <a:bodyPr/>
                    <a:lstStyle/>
                    <a:p>
                      <a:pPr algn="l" fontAlgn="b"/>
                      <a:r>
                        <a:rPr lang="nl-BE" sz="1400" b="0" i="0" u="none" strike="noStrike">
                          <a:solidFill>
                            <a:srgbClr val="000000"/>
                          </a:solidFill>
                          <a:effectLst/>
                          <a:latin typeface="Calibri" panose="020F0502020204030204" pitchFamily="34" charset="0"/>
                        </a:rPr>
                        <a:t>Saldo 2021</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-27.768,98</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2835442707"/>
                  </a:ext>
                </a:extLst>
              </a:tr>
              <a:tr h="233627">
                <a:tc>
                  <a:txBody>
                    <a:bodyPr/>
                    <a:lstStyle/>
                    <a:p>
                      <a:pPr algn="l" fontAlgn="b"/>
                      <a:r>
                        <a:rPr lang="nl-BE" sz="1400" b="0" i="0" u="none" strike="noStrike">
                          <a:solidFill>
                            <a:srgbClr val="000000"/>
                          </a:solidFill>
                          <a:effectLst/>
                          <a:latin typeface="Calibri" panose="020F0502020204030204" pitchFamily="34" charset="0"/>
                        </a:rPr>
                        <a:t>Saldo 2022</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-116.355,47</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480624077"/>
                  </a:ext>
                </a:extLst>
              </a:tr>
              <a:tr h="233627">
                <a:tc>
                  <a:txBody>
                    <a:bodyPr/>
                    <a:lstStyle/>
                    <a:p>
                      <a:pPr algn="l" fontAlgn="b"/>
                      <a:r>
                        <a:rPr lang="nl-BE" sz="1400" b="0" i="0" u="none" strike="noStrike">
                          <a:solidFill>
                            <a:srgbClr val="000000"/>
                          </a:solidFill>
                          <a:effectLst/>
                          <a:latin typeface="Calibri" panose="020F0502020204030204" pitchFamily="34" charset="0"/>
                        </a:rPr>
                        <a:t>Saldo 2023</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-206.658,15</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161728354"/>
                  </a:ext>
                </a:extLst>
              </a:tr>
              <a:tr h="233627">
                <a:tc>
                  <a:txBody>
                    <a:bodyPr/>
                    <a:lstStyle/>
                    <a:p>
                      <a:pPr algn="l" fontAlgn="b"/>
                      <a:r>
                        <a:rPr lang="nl-BE" sz="1400" b="0" i="0" u="none" strike="noStrike">
                          <a:solidFill>
                            <a:srgbClr val="000000"/>
                          </a:solidFill>
                          <a:effectLst/>
                          <a:latin typeface="Calibri" panose="020F0502020204030204" pitchFamily="34" charset="0"/>
                        </a:rPr>
                        <a:t>Saldo 2024</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D9E1F2"/>
                    </a:solidFill>
                  </a:tcPr>
                </a:tc>
                <a:tc>
                  <a:txBody>
                    <a:bodyPr/>
                    <a:lstStyle/>
                    <a:p>
                      <a:pPr algn="r" fontAlgn="b"/>
                      <a:r>
                        <a:rPr lang="nl-BE" sz="1400" b="0" i="0" u="none" strike="noStrike" dirty="0">
                          <a:solidFill>
                            <a:srgbClr val="000000"/>
                          </a:solidFill>
                          <a:effectLst/>
                          <a:latin typeface="Calibri" panose="020F0502020204030204" pitchFamily="34" charset="0"/>
                        </a:rPr>
                        <a:t>-239.298,53</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a:noFill/>
                    </a:lnB>
                    <a:solidFill>
                      <a:srgbClr val="D9E1F2"/>
                    </a:solidFill>
                  </a:tcPr>
                </a:tc>
                <a:extLst>
                  <a:ext uri="{0D108BD9-81ED-4DB2-BD59-A6C34878D82A}">
                    <a16:rowId xmlns:a16="http://schemas.microsoft.com/office/drawing/2014/main" val="1377305827"/>
                  </a:ext>
                </a:extLst>
              </a:tr>
            </a:tbl>
          </a:graphicData>
        </a:graphic>
      </p:graphicFrame>
      <p:graphicFrame>
        <p:nvGraphicFramePr>
          <p:cNvPr id="7" name="Grafiek 6">
            <a:extLst>
              <a:ext uri="{FF2B5EF4-FFF2-40B4-BE49-F238E27FC236}">
                <a16:creationId xmlns:a16="http://schemas.microsoft.com/office/drawing/2014/main" id="{F8886746-36CA-25A2-53F7-B109027C0C66}"/>
              </a:ext>
            </a:extLst>
          </p:cNvPr>
          <p:cNvGraphicFramePr>
            <a:graphicFrameLocks/>
          </p:cNvGraphicFramePr>
          <p:nvPr>
            <p:extLst>
              <p:ext uri="{D42A27DB-BD31-4B8C-83A1-F6EECF244321}">
                <p14:modId xmlns:p14="http://schemas.microsoft.com/office/powerpoint/2010/main" val="3049013706"/>
              </p:ext>
            </p:extLst>
          </p:nvPr>
        </p:nvGraphicFramePr>
        <p:xfrm>
          <a:off x="6169739" y="4323556"/>
          <a:ext cx="4838700" cy="21674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573732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E.U. – Toegestane werkingssubsidies (98,35%)</a:t>
            </a:r>
            <a:br>
              <a:rPr lang="nl-BE" dirty="0"/>
            </a:br>
            <a:r>
              <a:rPr lang="nl-BE" sz="2000" dirty="0"/>
              <a:t>Geraamd: € 6.156.251,00</a:t>
            </a:r>
            <a:br>
              <a:rPr lang="nl-BE" sz="2000" dirty="0"/>
            </a:br>
            <a:r>
              <a:rPr lang="nl-BE" sz="2000" dirty="0"/>
              <a:t>Effectief: € 6.054.645,89		</a:t>
            </a:r>
            <a:r>
              <a:rPr lang="nl-BE" sz="2000" dirty="0">
                <a:sym typeface="Wingdings" panose="05000000000000000000" pitchFamily="2" charset="2"/>
              </a:rPr>
              <a:t> stijging met 13,40% t.o.v. 2023</a:t>
            </a:r>
            <a:endParaRPr lang="nl-BE" dirty="0"/>
          </a:p>
        </p:txBody>
      </p:sp>
      <p:graphicFrame>
        <p:nvGraphicFramePr>
          <p:cNvPr id="4" name="Tabel 3">
            <a:extLst>
              <a:ext uri="{FF2B5EF4-FFF2-40B4-BE49-F238E27FC236}">
                <a16:creationId xmlns:a16="http://schemas.microsoft.com/office/drawing/2014/main" id="{5A3A1F2B-8EAD-72B2-6D3B-A3DAE0FA1413}"/>
              </a:ext>
            </a:extLst>
          </p:cNvPr>
          <p:cNvGraphicFramePr>
            <a:graphicFrameLocks noGrp="1"/>
          </p:cNvGraphicFramePr>
          <p:nvPr>
            <p:extLst>
              <p:ext uri="{D42A27DB-BD31-4B8C-83A1-F6EECF244321}">
                <p14:modId xmlns:p14="http://schemas.microsoft.com/office/powerpoint/2010/main" val="1617022385"/>
              </p:ext>
            </p:extLst>
          </p:nvPr>
        </p:nvGraphicFramePr>
        <p:xfrm>
          <a:off x="677334" y="1930400"/>
          <a:ext cx="10930465" cy="4412703"/>
        </p:xfrm>
        <a:graphic>
          <a:graphicData uri="http://schemas.openxmlformats.org/drawingml/2006/table">
            <a:tbl>
              <a:tblPr/>
              <a:tblGrid>
                <a:gridCol w="315077">
                  <a:extLst>
                    <a:ext uri="{9D8B030D-6E8A-4147-A177-3AD203B41FA5}">
                      <a16:colId xmlns:a16="http://schemas.microsoft.com/office/drawing/2014/main" val="2077284771"/>
                    </a:ext>
                  </a:extLst>
                </a:gridCol>
                <a:gridCol w="684613">
                  <a:extLst>
                    <a:ext uri="{9D8B030D-6E8A-4147-A177-3AD203B41FA5}">
                      <a16:colId xmlns:a16="http://schemas.microsoft.com/office/drawing/2014/main" val="2426863926"/>
                    </a:ext>
                  </a:extLst>
                </a:gridCol>
                <a:gridCol w="5214101">
                  <a:extLst>
                    <a:ext uri="{9D8B030D-6E8A-4147-A177-3AD203B41FA5}">
                      <a16:colId xmlns:a16="http://schemas.microsoft.com/office/drawing/2014/main" val="1221053726"/>
                    </a:ext>
                  </a:extLst>
                </a:gridCol>
                <a:gridCol w="1396977">
                  <a:extLst>
                    <a:ext uri="{9D8B030D-6E8A-4147-A177-3AD203B41FA5}">
                      <a16:colId xmlns:a16="http://schemas.microsoft.com/office/drawing/2014/main" val="4144934540"/>
                    </a:ext>
                  </a:extLst>
                </a:gridCol>
                <a:gridCol w="1382555">
                  <a:extLst>
                    <a:ext uri="{9D8B030D-6E8A-4147-A177-3AD203B41FA5}">
                      <a16:colId xmlns:a16="http://schemas.microsoft.com/office/drawing/2014/main" val="2708013787"/>
                    </a:ext>
                  </a:extLst>
                </a:gridCol>
                <a:gridCol w="1207265">
                  <a:extLst>
                    <a:ext uri="{9D8B030D-6E8A-4147-A177-3AD203B41FA5}">
                      <a16:colId xmlns:a16="http://schemas.microsoft.com/office/drawing/2014/main" val="3248249863"/>
                    </a:ext>
                  </a:extLst>
                </a:gridCol>
                <a:gridCol w="729877">
                  <a:extLst>
                    <a:ext uri="{9D8B030D-6E8A-4147-A177-3AD203B41FA5}">
                      <a16:colId xmlns:a16="http://schemas.microsoft.com/office/drawing/2014/main" val="3133251908"/>
                    </a:ext>
                  </a:extLst>
                </a:gridCol>
              </a:tblGrid>
              <a:tr h="334535">
                <a:tc>
                  <a:txBody>
                    <a:bodyPr/>
                    <a:lstStyle/>
                    <a:p>
                      <a:pPr algn="l" fontAlgn="b"/>
                      <a:r>
                        <a:rPr lang="nl-BE" sz="1400" b="1" i="0" u="none" strike="noStrike">
                          <a:solidFill>
                            <a:srgbClr val="FFFFFF"/>
                          </a:solidFill>
                          <a:effectLst/>
                          <a:latin typeface="Calibri" panose="020F0502020204030204" pitchFamily="34" charset="0"/>
                        </a:rPr>
                        <a:t>BE</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B2024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Stijgings%</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2022847350"/>
                  </a:ext>
                </a:extLst>
              </a:tr>
              <a:tr h="596661">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A24.2</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BODUKAP: bijdrage in de werkingskosten</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1.960.567,00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2.372.276,00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2.372.276,00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21,00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63116674"/>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A24.4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Brandweerdienst hulpverleningszone Rivierenland: bijdrage in de werkingskosten</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734.478,00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734.478,00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734.478,00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581351019"/>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A15.6</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IVAREM: afvalverwerking huishoudelijk afval (diftar,  huur containers)</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637.849,51</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591.716,62</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584.528,00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-7,23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63503450"/>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A15.7</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IVAREM: exploitatie containerpark</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406.117,00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485.032,52</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453.058,00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19,43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333982253"/>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A24.1</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GAS Rivierenland- afhandeling GAS-boetes</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120.627,09</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313.658,52</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318.139,00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160,02</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061969236"/>
                  </a:ext>
                </a:extLst>
              </a:tr>
              <a:tr h="596661">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A13.12.7</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Krankhoeve vzw: toelage voor gemeentelijke bijdrage in de leningslasten van lening 't Blikveld</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119.163,69</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137.142,38</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137.143,00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15,09</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042997334"/>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A15.4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IVAREM: statutaire bijdrage in de werkingskosten</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136.210,26</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128.319,84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128.891,00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-5,79</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274565845"/>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A5.3.8</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Flankerend onderwijs: toelage ochtend- en avondtoezicht</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98.233,03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104.225,75</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105.000,00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6,10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229925779"/>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A2.2.4</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Krankhoeve vzw : financiële ondersteuning van de programmatie-vzw</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125.000,00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103.785,03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107.872,00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-16,97</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618970637"/>
                  </a:ext>
                </a:extLst>
              </a:tr>
              <a:tr h="318605">
                <a:tc>
                  <a:txBody>
                    <a:bodyPr/>
                    <a:lstStyle/>
                    <a:p>
                      <a:pPr algn="l" fontAlgn="b"/>
                      <a:r>
                        <a:rPr lang="nl-BE" sz="1400" b="0" i="0" u="none" strike="noStrike">
                          <a:solidFill>
                            <a:srgbClr val="000000"/>
                          </a:solidFill>
                          <a:effectLst/>
                          <a:latin typeface="Aptos Narrow" panose="020B0004020202020204" pitchFamily="34" charset="0"/>
                        </a:rPr>
                        <a:t>G</a:t>
                      </a:r>
                    </a:p>
                  </a:txBody>
                  <a:tcPr marL="9197" marR="9197" marT="919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Aptos Narrow" panose="020B0004020202020204" pitchFamily="34" charset="0"/>
                        </a:rPr>
                        <a:t>A15.13</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NL" sz="1400" b="0" i="0" u="none" strike="noStrike">
                          <a:solidFill>
                            <a:srgbClr val="000000"/>
                          </a:solidFill>
                          <a:effectLst/>
                          <a:latin typeface="Aptos Narrow" panose="020B0004020202020204" pitchFamily="34" charset="0"/>
                        </a:rPr>
                        <a:t> IVAREM: bijdragen voor aanvoer van afvalstoffen of m.b.t. de toegang containerpark</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r" fontAlgn="b"/>
                      <a:r>
                        <a:rPr lang="nl-BE" sz="1400" b="0" i="0" u="none" strike="noStrike">
                          <a:solidFill>
                            <a:srgbClr val="000000"/>
                          </a:solidFill>
                          <a:effectLst/>
                          <a:latin typeface="Aptos Narrow" panose="020B0004020202020204" pitchFamily="34" charset="0"/>
                        </a:rPr>
                        <a:t>76.073,10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91.803,79</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78.528,00</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20,68</a:t>
                      </a:r>
                    </a:p>
                  </a:txBody>
                  <a:tcPr marL="9197" marR="9197" marT="919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172878022"/>
                  </a:ext>
                </a:extLst>
              </a:tr>
            </a:tbl>
          </a:graphicData>
        </a:graphic>
      </p:graphicFrame>
    </p:spTree>
    <p:extLst>
      <p:ext uri="{BB962C8B-B14F-4D97-AF65-F5344CB8AC3E}">
        <p14:creationId xmlns:p14="http://schemas.microsoft.com/office/powerpoint/2010/main" val="1835670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ijschrift: lijn 6">
            <a:extLst>
              <a:ext uri="{FF2B5EF4-FFF2-40B4-BE49-F238E27FC236}">
                <a16:creationId xmlns:a16="http://schemas.microsoft.com/office/drawing/2014/main" id="{48DAAB43-DFC6-4B1F-8E3A-3353599E0A07}"/>
              </a:ext>
            </a:extLst>
          </p:cNvPr>
          <p:cNvSpPr/>
          <p:nvPr/>
        </p:nvSpPr>
        <p:spPr>
          <a:xfrm>
            <a:off x="9263924" y="2115487"/>
            <a:ext cx="2743200" cy="1427813"/>
          </a:xfrm>
          <a:prstGeom prst="borderCallout1">
            <a:avLst>
              <a:gd name="adj1" fmla="val 54446"/>
              <a:gd name="adj2" fmla="val -8879"/>
              <a:gd name="adj3" fmla="val 85203"/>
              <a:gd name="adj4" fmla="val -224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Vzw </a:t>
            </a:r>
            <a:r>
              <a:rPr lang="nl-BE" dirty="0" err="1"/>
              <a:t>Krankhoeve</a:t>
            </a:r>
            <a:r>
              <a:rPr lang="nl-BE" dirty="0"/>
              <a:t>:</a:t>
            </a:r>
          </a:p>
          <a:p>
            <a:pPr algn="ctr"/>
            <a:r>
              <a:rPr lang="nl-BE" dirty="0"/>
              <a:t>€ 258.162,45</a:t>
            </a:r>
          </a:p>
        </p:txBody>
      </p:sp>
      <p:sp>
        <p:nvSpPr>
          <p:cNvPr id="8" name="Bijschrift: lijn 7">
            <a:extLst>
              <a:ext uri="{FF2B5EF4-FFF2-40B4-BE49-F238E27FC236}">
                <a16:creationId xmlns:a16="http://schemas.microsoft.com/office/drawing/2014/main" id="{C5214EF5-6DB0-4CA5-B057-D6CD7CBF677C}"/>
              </a:ext>
            </a:extLst>
          </p:cNvPr>
          <p:cNvSpPr/>
          <p:nvPr/>
        </p:nvSpPr>
        <p:spPr>
          <a:xfrm>
            <a:off x="9129012" y="4820587"/>
            <a:ext cx="2743200" cy="1427813"/>
          </a:xfrm>
          <a:prstGeom prst="borderCallout1">
            <a:avLst>
              <a:gd name="adj1" fmla="val 54446"/>
              <a:gd name="adj2" fmla="val -8879"/>
              <a:gd name="adj3" fmla="val 85203"/>
              <a:gd name="adj4" fmla="val -22486"/>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Vzw </a:t>
            </a:r>
            <a:r>
              <a:rPr lang="nl-BE" dirty="0" err="1"/>
              <a:t>Berentrode</a:t>
            </a:r>
            <a:r>
              <a:rPr lang="nl-BE" dirty="0"/>
              <a:t>:</a:t>
            </a:r>
          </a:p>
          <a:p>
            <a:pPr algn="ctr"/>
            <a:r>
              <a:rPr lang="nl-BE" dirty="0"/>
              <a:t>€ 74.670,77</a:t>
            </a:r>
          </a:p>
        </p:txBody>
      </p:sp>
      <p:sp>
        <p:nvSpPr>
          <p:cNvPr id="4" name="Titel 1">
            <a:extLst>
              <a:ext uri="{FF2B5EF4-FFF2-40B4-BE49-F238E27FC236}">
                <a16:creationId xmlns:a16="http://schemas.microsoft.com/office/drawing/2014/main" id="{D6D30313-EAC7-A51F-6704-F5F0ADF47B16}"/>
              </a:ext>
            </a:extLst>
          </p:cNvPr>
          <p:cNvSpPr txBox="1">
            <a:spLocks/>
          </p:cNvSpPr>
          <p:nvPr/>
        </p:nvSpPr>
        <p:spPr>
          <a:xfrm>
            <a:off x="384892" y="331612"/>
            <a:ext cx="10092608" cy="1320800"/>
          </a:xfrm>
          <a:prstGeom prst="rect">
            <a:avLst/>
          </a:prstGeom>
        </p:spPr>
        <p:txBody>
          <a:bodyPr vert="horz" lIns="91440" tIns="45720" rIns="91440" bIns="45720" rtlCol="0" anchor="t">
            <a:normAutofit fontScale="75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BE" dirty="0"/>
              <a:t>E.U. – Toegestane werkingssubsidies (98,35%)</a:t>
            </a:r>
            <a:br>
              <a:rPr lang="nl-BE" dirty="0"/>
            </a:br>
            <a:r>
              <a:rPr lang="nl-BE" dirty="0"/>
              <a:t>Geraamd: € 6.156.251,00</a:t>
            </a:r>
            <a:br>
              <a:rPr lang="nl-BE" dirty="0"/>
            </a:br>
            <a:r>
              <a:rPr lang="nl-BE" dirty="0"/>
              <a:t>Effectief: € 6.054.645,89		</a:t>
            </a:r>
            <a:r>
              <a:rPr lang="nl-BE" dirty="0">
                <a:sym typeface="Wingdings" panose="05000000000000000000" pitchFamily="2" charset="2"/>
              </a:rPr>
              <a:t> stijging met 13,40% t.o.v. 2023</a:t>
            </a:r>
            <a:endParaRPr lang="nl-BE" dirty="0"/>
          </a:p>
        </p:txBody>
      </p:sp>
      <p:graphicFrame>
        <p:nvGraphicFramePr>
          <p:cNvPr id="3" name="Tabel 2">
            <a:extLst>
              <a:ext uri="{FF2B5EF4-FFF2-40B4-BE49-F238E27FC236}">
                <a16:creationId xmlns:a16="http://schemas.microsoft.com/office/drawing/2014/main" id="{00A1FF9A-9BE3-CC6E-76AA-387A237BF2B7}"/>
              </a:ext>
            </a:extLst>
          </p:cNvPr>
          <p:cNvGraphicFramePr>
            <a:graphicFrameLocks noGrp="1"/>
          </p:cNvGraphicFramePr>
          <p:nvPr>
            <p:extLst>
              <p:ext uri="{D42A27DB-BD31-4B8C-83A1-F6EECF244321}">
                <p14:modId xmlns:p14="http://schemas.microsoft.com/office/powerpoint/2010/main" val="1050624299"/>
              </p:ext>
            </p:extLst>
          </p:nvPr>
        </p:nvGraphicFramePr>
        <p:xfrm>
          <a:off x="292100" y="1924906"/>
          <a:ext cx="8207326" cy="1778461"/>
        </p:xfrm>
        <a:graphic>
          <a:graphicData uri="http://schemas.openxmlformats.org/drawingml/2006/table">
            <a:tbl>
              <a:tblPr/>
              <a:tblGrid>
                <a:gridCol w="287541">
                  <a:extLst>
                    <a:ext uri="{9D8B030D-6E8A-4147-A177-3AD203B41FA5}">
                      <a16:colId xmlns:a16="http://schemas.microsoft.com/office/drawing/2014/main" val="3295549115"/>
                    </a:ext>
                  </a:extLst>
                </a:gridCol>
                <a:gridCol w="842759">
                  <a:extLst>
                    <a:ext uri="{9D8B030D-6E8A-4147-A177-3AD203B41FA5}">
                      <a16:colId xmlns:a16="http://schemas.microsoft.com/office/drawing/2014/main" val="3241778117"/>
                    </a:ext>
                  </a:extLst>
                </a:gridCol>
                <a:gridCol w="4989091">
                  <a:extLst>
                    <a:ext uri="{9D8B030D-6E8A-4147-A177-3AD203B41FA5}">
                      <a16:colId xmlns:a16="http://schemas.microsoft.com/office/drawing/2014/main" val="3286167909"/>
                    </a:ext>
                  </a:extLst>
                </a:gridCol>
                <a:gridCol w="964187">
                  <a:extLst>
                    <a:ext uri="{9D8B030D-6E8A-4147-A177-3AD203B41FA5}">
                      <a16:colId xmlns:a16="http://schemas.microsoft.com/office/drawing/2014/main" val="1948272287"/>
                    </a:ext>
                  </a:extLst>
                </a:gridCol>
                <a:gridCol w="1123748">
                  <a:extLst>
                    <a:ext uri="{9D8B030D-6E8A-4147-A177-3AD203B41FA5}">
                      <a16:colId xmlns:a16="http://schemas.microsoft.com/office/drawing/2014/main" val="1514403997"/>
                    </a:ext>
                  </a:extLst>
                </a:gridCol>
              </a:tblGrid>
              <a:tr h="289985">
                <a:tc>
                  <a:txBody>
                    <a:bodyPr/>
                    <a:lstStyle/>
                    <a:p>
                      <a:pPr algn="l" fontAlgn="b"/>
                      <a:r>
                        <a:rPr lang="nl-BE" sz="1400" b="1" i="0" u="none" strike="noStrike">
                          <a:solidFill>
                            <a:srgbClr val="FFFFFF"/>
                          </a:solidFill>
                          <a:effectLst/>
                          <a:latin typeface="Calibri" panose="020F0502020204030204" pitchFamily="34" charset="0"/>
                        </a:rPr>
                        <a:t>BE</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R2023</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369530736"/>
                  </a:ext>
                </a:extLst>
              </a:tr>
              <a:tr h="499879">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A13.12.7</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dirty="0" err="1">
                          <a:solidFill>
                            <a:srgbClr val="000000"/>
                          </a:solidFill>
                          <a:effectLst/>
                          <a:latin typeface="Aptos Narrow" panose="020B0004020202020204" pitchFamily="34" charset="0"/>
                        </a:rPr>
                        <a:t>Krankhoeve</a:t>
                      </a:r>
                      <a:r>
                        <a:rPr lang="nl-NL" sz="1400" b="0" i="0" u="none" strike="noStrike" dirty="0">
                          <a:solidFill>
                            <a:srgbClr val="000000"/>
                          </a:solidFill>
                          <a:effectLst/>
                          <a:latin typeface="Aptos Narrow" panose="020B0004020202020204" pitchFamily="34" charset="0"/>
                        </a:rPr>
                        <a:t> vzw: toelage voor gemeentelijke bijdrage in de leningslasten van lening 't Blikveld</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119.163,69</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137.142,38</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1158982880"/>
                  </a:ext>
                </a:extLst>
              </a:tr>
              <a:tr h="276176">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A2.2.4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dirty="0" err="1">
                          <a:solidFill>
                            <a:srgbClr val="000000"/>
                          </a:solidFill>
                          <a:effectLst/>
                          <a:latin typeface="Aptos Narrow" panose="020B0004020202020204" pitchFamily="34" charset="0"/>
                        </a:rPr>
                        <a:t>Krankhoeve</a:t>
                      </a:r>
                      <a:r>
                        <a:rPr lang="nl-NL" sz="1400" b="0" i="0" u="none" strike="noStrike" dirty="0">
                          <a:solidFill>
                            <a:srgbClr val="000000"/>
                          </a:solidFill>
                          <a:effectLst/>
                          <a:latin typeface="Aptos Narrow" panose="020B0004020202020204" pitchFamily="34" charset="0"/>
                        </a:rPr>
                        <a:t> vzw : financiële ondersteuning van de programmatie-vzw</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125.000,00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103.785,03</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2595620656"/>
                  </a:ext>
                </a:extLst>
              </a:tr>
              <a:tr h="276176">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A4.2.4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Vzw Krankhoeve: toelage jubileumactiviteit</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6.212,36</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9.735,04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3525339021"/>
                  </a:ext>
                </a:extLst>
              </a:tr>
              <a:tr h="276176">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A4.2.1</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Krankhoeve vzw: toelage voor organiseren/ondersteunen van lokale activiteiten.</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5.806,86</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7.500,00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1091105492"/>
                  </a:ext>
                </a:extLst>
              </a:tr>
            </a:tbl>
          </a:graphicData>
        </a:graphic>
      </p:graphicFrame>
      <p:graphicFrame>
        <p:nvGraphicFramePr>
          <p:cNvPr id="6" name="Tabel 5">
            <a:extLst>
              <a:ext uri="{FF2B5EF4-FFF2-40B4-BE49-F238E27FC236}">
                <a16:creationId xmlns:a16="http://schemas.microsoft.com/office/drawing/2014/main" id="{5F3294EF-41BE-5796-ECB0-9A791C33B004}"/>
              </a:ext>
            </a:extLst>
          </p:cNvPr>
          <p:cNvGraphicFramePr>
            <a:graphicFrameLocks noGrp="1"/>
          </p:cNvGraphicFramePr>
          <p:nvPr>
            <p:extLst>
              <p:ext uri="{D42A27DB-BD31-4B8C-83A1-F6EECF244321}">
                <p14:modId xmlns:p14="http://schemas.microsoft.com/office/powerpoint/2010/main" val="57217894"/>
              </p:ext>
            </p:extLst>
          </p:nvPr>
        </p:nvGraphicFramePr>
        <p:xfrm>
          <a:off x="292100" y="4171790"/>
          <a:ext cx="8207325" cy="1657509"/>
        </p:xfrm>
        <a:graphic>
          <a:graphicData uri="http://schemas.openxmlformats.org/drawingml/2006/table">
            <a:tbl>
              <a:tblPr/>
              <a:tblGrid>
                <a:gridCol w="287540">
                  <a:extLst>
                    <a:ext uri="{9D8B030D-6E8A-4147-A177-3AD203B41FA5}">
                      <a16:colId xmlns:a16="http://schemas.microsoft.com/office/drawing/2014/main" val="3373554516"/>
                    </a:ext>
                  </a:extLst>
                </a:gridCol>
                <a:gridCol w="624779">
                  <a:extLst>
                    <a:ext uri="{9D8B030D-6E8A-4147-A177-3AD203B41FA5}">
                      <a16:colId xmlns:a16="http://schemas.microsoft.com/office/drawing/2014/main" val="530781379"/>
                    </a:ext>
                  </a:extLst>
                </a:gridCol>
                <a:gridCol w="5209081">
                  <a:extLst>
                    <a:ext uri="{9D8B030D-6E8A-4147-A177-3AD203B41FA5}">
                      <a16:colId xmlns:a16="http://schemas.microsoft.com/office/drawing/2014/main" val="2387413489"/>
                    </a:ext>
                  </a:extLst>
                </a:gridCol>
                <a:gridCol w="965200">
                  <a:extLst>
                    <a:ext uri="{9D8B030D-6E8A-4147-A177-3AD203B41FA5}">
                      <a16:colId xmlns:a16="http://schemas.microsoft.com/office/drawing/2014/main" val="850869430"/>
                    </a:ext>
                  </a:extLst>
                </a:gridCol>
                <a:gridCol w="1120725">
                  <a:extLst>
                    <a:ext uri="{9D8B030D-6E8A-4147-A177-3AD203B41FA5}">
                      <a16:colId xmlns:a16="http://schemas.microsoft.com/office/drawing/2014/main" val="3117171390"/>
                    </a:ext>
                  </a:extLst>
                </a:gridCol>
              </a:tblGrid>
              <a:tr h="358104">
                <a:tc>
                  <a:txBody>
                    <a:bodyPr/>
                    <a:lstStyle/>
                    <a:p>
                      <a:pPr algn="l" fontAlgn="b"/>
                      <a:r>
                        <a:rPr lang="nl-BE" sz="1400" b="1" i="0" u="none" strike="noStrike">
                          <a:solidFill>
                            <a:srgbClr val="FFFFFF"/>
                          </a:solidFill>
                          <a:effectLst/>
                          <a:latin typeface="Calibri" panose="020F0502020204030204" pitchFamily="34" charset="0"/>
                        </a:rPr>
                        <a:t>BE</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R2023</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ctr" fontAlgn="b"/>
                      <a:r>
                        <a:rPr lang="nl-BE" sz="1400" b="1" i="0" u="none" strike="noStrike">
                          <a:solidFill>
                            <a:srgbClr val="FFFFFF"/>
                          </a:solidFill>
                          <a:effectLst/>
                          <a:latin typeface="Calibri" panose="020F0502020204030204" pitchFamily="34" charset="0"/>
                        </a:rPr>
                        <a:t>R2024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1923951621"/>
                  </a:ext>
                </a:extLst>
              </a:tr>
              <a:tr h="617303">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A3.3.4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vzw Berentrode: tussenkomst in huur sportaccomodatie (indoor-outdoor) voor -18-jarigen</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32.000,00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35.000,00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641921540"/>
                  </a:ext>
                </a:extLst>
              </a:tr>
              <a:tr h="341051">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A13.6.4</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VZW Berentrode: werkingstoelage jobstudenten</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21.670,77</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3704868146"/>
                  </a:ext>
                </a:extLst>
              </a:tr>
              <a:tr h="341051">
                <a:tc>
                  <a:txBody>
                    <a:bodyPr/>
                    <a:lstStyle/>
                    <a:p>
                      <a:pPr algn="l" fontAlgn="b"/>
                      <a:r>
                        <a:rPr lang="nl-BE" sz="1400" b="0" i="0" u="none" strike="noStrike">
                          <a:solidFill>
                            <a:srgbClr val="000000"/>
                          </a:solidFill>
                          <a:effectLst/>
                          <a:latin typeface="Aptos Narrow" panose="020B0004020202020204" pitchFamily="34" charset="0"/>
                        </a:rPr>
                        <a:t>G</a:t>
                      </a:r>
                    </a:p>
                  </a:txBody>
                  <a:tcPr marL="9525" marR="9525" marT="952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A3.3.5</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vzw Berentrode: werkingstoelage</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64.522,27</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dirty="0">
                          <a:solidFill>
                            <a:srgbClr val="000000"/>
                          </a:solidFill>
                          <a:effectLst/>
                          <a:latin typeface="Aptos Narrow" panose="020B0004020202020204" pitchFamily="34" charset="0"/>
                        </a:rPr>
                        <a:t>18.000,00</a:t>
                      </a:r>
                    </a:p>
                  </a:txBody>
                  <a:tcPr marL="9525" marR="9525" marT="952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extLst>
                  <a:ext uri="{0D108BD9-81ED-4DB2-BD59-A6C34878D82A}">
                    <a16:rowId xmlns:a16="http://schemas.microsoft.com/office/drawing/2014/main" val="1337314972"/>
                  </a:ext>
                </a:extLst>
              </a:tr>
            </a:tbl>
          </a:graphicData>
        </a:graphic>
      </p:graphicFrame>
    </p:spTree>
    <p:extLst>
      <p:ext uri="{BB962C8B-B14F-4D97-AF65-F5344CB8AC3E}">
        <p14:creationId xmlns:p14="http://schemas.microsoft.com/office/powerpoint/2010/main" val="1500972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39425" y="1250816"/>
            <a:ext cx="8596668" cy="1320800"/>
          </a:xfrm>
        </p:spPr>
        <p:txBody>
          <a:bodyPr>
            <a:noAutofit/>
          </a:bodyPr>
          <a:lstStyle/>
          <a:p>
            <a:r>
              <a:rPr lang="nl-BE" sz="2200" dirty="0"/>
              <a:t>IVAREM UITGELICHT</a:t>
            </a:r>
          </a:p>
        </p:txBody>
      </p:sp>
      <p:graphicFrame>
        <p:nvGraphicFramePr>
          <p:cNvPr id="3" name="Tabel 2">
            <a:extLst>
              <a:ext uri="{FF2B5EF4-FFF2-40B4-BE49-F238E27FC236}">
                <a16:creationId xmlns:a16="http://schemas.microsoft.com/office/drawing/2014/main" id="{C9E40F75-BA40-BE6A-C72D-9533728AC497}"/>
              </a:ext>
            </a:extLst>
          </p:cNvPr>
          <p:cNvGraphicFramePr>
            <a:graphicFrameLocks noGrp="1"/>
          </p:cNvGraphicFramePr>
          <p:nvPr>
            <p:extLst>
              <p:ext uri="{D42A27DB-BD31-4B8C-83A1-F6EECF244321}">
                <p14:modId xmlns:p14="http://schemas.microsoft.com/office/powerpoint/2010/main" val="1647066769"/>
              </p:ext>
            </p:extLst>
          </p:nvPr>
        </p:nvGraphicFramePr>
        <p:xfrm>
          <a:off x="739424" y="2150269"/>
          <a:ext cx="8596667" cy="2967827"/>
        </p:xfrm>
        <a:graphic>
          <a:graphicData uri="http://schemas.openxmlformats.org/drawingml/2006/table">
            <a:tbl>
              <a:tblPr/>
              <a:tblGrid>
                <a:gridCol w="1316607">
                  <a:extLst>
                    <a:ext uri="{9D8B030D-6E8A-4147-A177-3AD203B41FA5}">
                      <a16:colId xmlns:a16="http://schemas.microsoft.com/office/drawing/2014/main" val="4031108500"/>
                    </a:ext>
                  </a:extLst>
                </a:gridCol>
                <a:gridCol w="1270138">
                  <a:extLst>
                    <a:ext uri="{9D8B030D-6E8A-4147-A177-3AD203B41FA5}">
                      <a16:colId xmlns:a16="http://schemas.microsoft.com/office/drawing/2014/main" val="3826015811"/>
                    </a:ext>
                  </a:extLst>
                </a:gridCol>
                <a:gridCol w="1301117">
                  <a:extLst>
                    <a:ext uri="{9D8B030D-6E8A-4147-A177-3AD203B41FA5}">
                      <a16:colId xmlns:a16="http://schemas.microsoft.com/office/drawing/2014/main" val="3185286764"/>
                    </a:ext>
                  </a:extLst>
                </a:gridCol>
                <a:gridCol w="1084264">
                  <a:extLst>
                    <a:ext uri="{9D8B030D-6E8A-4147-A177-3AD203B41FA5}">
                      <a16:colId xmlns:a16="http://schemas.microsoft.com/office/drawing/2014/main" val="1092455673"/>
                    </a:ext>
                  </a:extLst>
                </a:gridCol>
                <a:gridCol w="1208180">
                  <a:extLst>
                    <a:ext uri="{9D8B030D-6E8A-4147-A177-3AD203B41FA5}">
                      <a16:colId xmlns:a16="http://schemas.microsoft.com/office/drawing/2014/main" val="4109266327"/>
                    </a:ext>
                  </a:extLst>
                </a:gridCol>
                <a:gridCol w="1254649">
                  <a:extLst>
                    <a:ext uri="{9D8B030D-6E8A-4147-A177-3AD203B41FA5}">
                      <a16:colId xmlns:a16="http://schemas.microsoft.com/office/drawing/2014/main" val="1977949144"/>
                    </a:ext>
                  </a:extLst>
                </a:gridCol>
                <a:gridCol w="1161712">
                  <a:extLst>
                    <a:ext uri="{9D8B030D-6E8A-4147-A177-3AD203B41FA5}">
                      <a16:colId xmlns:a16="http://schemas.microsoft.com/office/drawing/2014/main" val="3824602235"/>
                    </a:ext>
                  </a:extLst>
                </a:gridCol>
              </a:tblGrid>
              <a:tr h="298274">
                <a:tc rowSpan="2">
                  <a:txBody>
                    <a:bodyPr/>
                    <a:lstStyle/>
                    <a:p>
                      <a:pPr algn="ctr" fontAlgn="t"/>
                      <a:r>
                        <a:rPr lang="nl-BE" sz="1400" b="1" i="0" u="none" strike="noStrike">
                          <a:solidFill>
                            <a:srgbClr val="000000"/>
                          </a:solidFill>
                          <a:effectLst/>
                          <a:latin typeface="Calibri" panose="020F0502020204030204" pitchFamily="34" charset="0"/>
                        </a:rPr>
                        <a:t>2019</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2">
                  <a:txBody>
                    <a:bodyPr/>
                    <a:lstStyle/>
                    <a:p>
                      <a:pPr algn="ctr" fontAlgn="t"/>
                      <a:r>
                        <a:rPr lang="nl-BE" sz="1400" b="1" i="0" u="none" strike="noStrike">
                          <a:solidFill>
                            <a:srgbClr val="000000"/>
                          </a:solidFill>
                          <a:effectLst/>
                          <a:latin typeface="Calibri" panose="020F0502020204030204" pitchFamily="34" charset="0"/>
                        </a:rPr>
                        <a:t>2019</a:t>
                      </a:r>
                      <a:br>
                        <a:rPr lang="nl-BE" sz="1400" b="1" i="0" u="none" strike="noStrike">
                          <a:solidFill>
                            <a:srgbClr val="000000"/>
                          </a:solidFill>
                          <a:effectLst/>
                          <a:latin typeface="Calibri" panose="020F0502020204030204" pitchFamily="34" charset="0"/>
                        </a:rPr>
                      </a:br>
                      <a:r>
                        <a:rPr lang="nl-BE" sz="1400" b="1" i="0" u="none" strike="noStrike">
                          <a:solidFill>
                            <a:srgbClr val="000000"/>
                          </a:solidFill>
                          <a:effectLst/>
                          <a:latin typeface="Calibri" panose="020F0502020204030204" pitchFamily="34" charset="0"/>
                        </a:rPr>
                        <a:t>gecorrigeerd</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2">
                  <a:txBody>
                    <a:bodyPr/>
                    <a:lstStyle/>
                    <a:p>
                      <a:pPr algn="ctr" fontAlgn="t"/>
                      <a:r>
                        <a:rPr lang="nl-BE" sz="1400" b="1" i="0" u="none" strike="noStrike">
                          <a:solidFill>
                            <a:srgbClr val="000000"/>
                          </a:solidFill>
                          <a:effectLst/>
                          <a:latin typeface="Calibri" panose="020F0502020204030204" pitchFamily="34" charset="0"/>
                        </a:rPr>
                        <a:t>2020</a:t>
                      </a:r>
                      <a:br>
                        <a:rPr lang="nl-BE" sz="1400" b="1" i="0" u="none" strike="noStrike">
                          <a:solidFill>
                            <a:srgbClr val="000000"/>
                          </a:solidFill>
                          <a:effectLst/>
                          <a:latin typeface="Calibri" panose="020F0502020204030204" pitchFamily="34" charset="0"/>
                        </a:rPr>
                      </a:br>
                      <a:r>
                        <a:rPr lang="nl-BE" sz="1400" b="1" i="0" u="none" strike="noStrike">
                          <a:solidFill>
                            <a:srgbClr val="000000"/>
                          </a:solidFill>
                          <a:effectLst/>
                          <a:latin typeface="Calibri" panose="020F0502020204030204" pitchFamily="34" charset="0"/>
                        </a:rPr>
                        <a:t>gecorrigeerd</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2">
                  <a:txBody>
                    <a:bodyPr/>
                    <a:lstStyle/>
                    <a:p>
                      <a:pPr algn="ctr" fontAlgn="t"/>
                      <a:r>
                        <a:rPr lang="nl-BE" sz="1400" b="1" i="0" u="none" strike="noStrike">
                          <a:solidFill>
                            <a:srgbClr val="000000"/>
                          </a:solidFill>
                          <a:effectLst/>
                          <a:latin typeface="Calibri" panose="020F0502020204030204" pitchFamily="34" charset="0"/>
                        </a:rPr>
                        <a:t>2021</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2">
                  <a:txBody>
                    <a:bodyPr/>
                    <a:lstStyle/>
                    <a:p>
                      <a:pPr algn="ctr" fontAlgn="t"/>
                      <a:r>
                        <a:rPr lang="nl-BE" sz="1400" b="1" i="0" u="none" strike="noStrike">
                          <a:solidFill>
                            <a:srgbClr val="000000"/>
                          </a:solidFill>
                          <a:effectLst/>
                          <a:latin typeface="Calibri" panose="020F0502020204030204" pitchFamily="34" charset="0"/>
                        </a:rPr>
                        <a:t>2022</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2">
                  <a:txBody>
                    <a:bodyPr/>
                    <a:lstStyle/>
                    <a:p>
                      <a:pPr algn="ctr" fontAlgn="t"/>
                      <a:r>
                        <a:rPr lang="nl-BE" sz="1400" b="1" i="0" u="none" strike="noStrike">
                          <a:solidFill>
                            <a:srgbClr val="000000"/>
                          </a:solidFill>
                          <a:effectLst/>
                          <a:latin typeface="Calibri" panose="020F0502020204030204" pitchFamily="34" charset="0"/>
                        </a:rPr>
                        <a:t>2023</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nl-BE" sz="1400" b="1" i="0" u="none" strike="noStrike">
                          <a:solidFill>
                            <a:srgbClr val="000000"/>
                          </a:solidFill>
                          <a:effectLst/>
                          <a:latin typeface="Calibri" panose="020F0502020204030204" pitchFamily="34" charset="0"/>
                        </a:rPr>
                        <a:t>2024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E2EFDA"/>
                    </a:solidFill>
                  </a:tcPr>
                </a:tc>
                <a:extLst>
                  <a:ext uri="{0D108BD9-81ED-4DB2-BD59-A6C34878D82A}">
                    <a16:rowId xmlns:a16="http://schemas.microsoft.com/office/drawing/2014/main" val="1890002669"/>
                  </a:ext>
                </a:extLst>
              </a:tr>
              <a:tr h="298274">
                <a:tc vMerge="1">
                  <a:txBody>
                    <a:bodyPr/>
                    <a:lstStyle/>
                    <a:p>
                      <a:endParaRPr lang="nl-BE"/>
                    </a:p>
                  </a:txBody>
                  <a:tcPr/>
                </a:tc>
                <a:tc vMerge="1">
                  <a:txBody>
                    <a:bodyPr/>
                    <a:lstStyle/>
                    <a:p>
                      <a:endParaRPr lang="nl-BE"/>
                    </a:p>
                  </a:txBody>
                  <a:tcPr/>
                </a:tc>
                <a:tc vMerge="1">
                  <a:txBody>
                    <a:bodyPr/>
                    <a:lstStyle/>
                    <a:p>
                      <a:endParaRPr lang="nl-BE"/>
                    </a:p>
                  </a:txBody>
                  <a:tcPr/>
                </a:tc>
                <a:tc vMerge="1">
                  <a:txBody>
                    <a:bodyPr/>
                    <a:lstStyle/>
                    <a:p>
                      <a:endParaRPr lang="nl-BE"/>
                    </a:p>
                  </a:txBody>
                  <a:tcPr/>
                </a:tc>
                <a:tc vMerge="1">
                  <a:txBody>
                    <a:bodyPr/>
                    <a:lstStyle/>
                    <a:p>
                      <a:endParaRPr lang="nl-BE"/>
                    </a:p>
                  </a:txBody>
                  <a:tcPr/>
                </a:tc>
                <a:tc vMerge="1">
                  <a:txBody>
                    <a:bodyPr/>
                    <a:lstStyle/>
                    <a:p>
                      <a:endParaRPr lang="nl-BE"/>
                    </a:p>
                  </a:txBody>
                  <a:tcPr/>
                </a:tc>
                <a:tc>
                  <a:txBody>
                    <a:bodyPr/>
                    <a:lstStyle/>
                    <a:p>
                      <a:pPr algn="ctr" fontAlgn="b"/>
                      <a:r>
                        <a:rPr lang="nl-BE" sz="1400" b="1"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1349856875"/>
                  </a:ext>
                </a:extLst>
              </a:tr>
              <a:tr h="298274">
                <a:tc>
                  <a:txBody>
                    <a:bodyPr/>
                    <a:lstStyle/>
                    <a:p>
                      <a:pPr algn="r" fontAlgn="b"/>
                      <a:r>
                        <a:rPr lang="nl-BE" sz="1400" b="0" i="0" u="none" strike="noStrike">
                          <a:solidFill>
                            <a:srgbClr val="000000"/>
                          </a:solidFill>
                          <a:effectLst/>
                          <a:latin typeface="Calibri" panose="020F0502020204030204" pitchFamily="34" charset="0"/>
                        </a:rPr>
                        <a:t>€ 730.402,55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€ 812.334,05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€ 921.642,31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€ 953.825,58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€ 930.036,64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€ 998.873,38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€ 1.065.508,60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E2EFDA"/>
                    </a:solidFill>
                  </a:tcPr>
                </a:tc>
                <a:extLst>
                  <a:ext uri="{0D108BD9-81ED-4DB2-BD59-A6C34878D82A}">
                    <a16:rowId xmlns:a16="http://schemas.microsoft.com/office/drawing/2014/main" val="1104079588"/>
                  </a:ext>
                </a:extLst>
              </a:tr>
              <a:tr h="298274">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2EFDA"/>
                    </a:solidFill>
                  </a:tcPr>
                </a:tc>
                <a:extLst>
                  <a:ext uri="{0D108BD9-81ED-4DB2-BD59-A6C34878D82A}">
                    <a16:rowId xmlns:a16="http://schemas.microsoft.com/office/drawing/2014/main" val="3499349918"/>
                  </a:ext>
                </a:extLst>
              </a:tr>
              <a:tr h="298274">
                <a:tc>
                  <a:txBody>
                    <a:bodyPr/>
                    <a:lstStyle/>
                    <a:p>
                      <a:pPr algn="r" fontAlgn="b"/>
                      <a:r>
                        <a:rPr lang="nl-BE" sz="1400" b="0" i="0" u="none" strike="noStrike">
                          <a:solidFill>
                            <a:srgbClr val="000000"/>
                          </a:solidFill>
                          <a:effectLst/>
                          <a:latin typeface="Calibri" panose="020F0502020204030204" pitchFamily="34" charset="0"/>
                        </a:rPr>
                        <a:t>€ 1.139.694,70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€ 1.063.499,05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€ 1.073.764,58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€ 1.141.869,00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€ 1.181.822,83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€ 1.290.201,31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b"/>
                      <a:r>
                        <a:rPr lang="nl-BE" sz="1400" b="0" i="0" u="none" strike="noStrike">
                          <a:solidFill>
                            <a:srgbClr val="000000"/>
                          </a:solidFill>
                          <a:effectLst/>
                          <a:latin typeface="Calibri" panose="020F0502020204030204" pitchFamily="34" charset="0"/>
                        </a:rPr>
                        <a:t>€ 1.433.913,82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E2EFDA"/>
                    </a:solidFill>
                  </a:tcPr>
                </a:tc>
                <a:extLst>
                  <a:ext uri="{0D108BD9-81ED-4DB2-BD59-A6C34878D82A}">
                    <a16:rowId xmlns:a16="http://schemas.microsoft.com/office/drawing/2014/main" val="862207506"/>
                  </a:ext>
                </a:extLst>
              </a:tr>
              <a:tr h="298274">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Calibri" panose="020F050202020403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3798886234"/>
                  </a:ext>
                </a:extLst>
              </a:tr>
              <a:tr h="581635">
                <a:tc>
                  <a:txBody>
                    <a:bodyPr/>
                    <a:lstStyle/>
                    <a:p>
                      <a:pPr algn="r" fontAlgn="b"/>
                      <a:r>
                        <a:rPr lang="nl-BE" sz="1600" b="1" i="0" u="none" strike="noStrike">
                          <a:solidFill>
                            <a:srgbClr val="000000"/>
                          </a:solidFill>
                          <a:effectLst/>
                          <a:latin typeface="Calibri" panose="020F0502020204030204" pitchFamily="34" charset="0"/>
                        </a:rPr>
                        <a:t>€ 409.292,15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600" b="1" i="0" u="none" strike="noStrike">
                          <a:solidFill>
                            <a:srgbClr val="000000"/>
                          </a:solidFill>
                          <a:effectLst/>
                          <a:latin typeface="Calibri" panose="020F0502020204030204" pitchFamily="34" charset="0"/>
                        </a:rPr>
                        <a:t>€ 251.165,00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600" b="1" i="0" u="none" strike="noStrike">
                          <a:solidFill>
                            <a:srgbClr val="000000"/>
                          </a:solidFill>
                          <a:effectLst/>
                          <a:latin typeface="Calibri" panose="020F0502020204030204" pitchFamily="34" charset="0"/>
                        </a:rPr>
                        <a:t>€ 152.122,27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600" b="1" i="0" u="none" strike="noStrike">
                          <a:solidFill>
                            <a:srgbClr val="000000"/>
                          </a:solidFill>
                          <a:effectLst/>
                          <a:latin typeface="Calibri" panose="020F0502020204030204" pitchFamily="34" charset="0"/>
                        </a:rPr>
                        <a:t>€ 188.043,42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600" b="1" i="0" u="none" strike="noStrike">
                          <a:solidFill>
                            <a:srgbClr val="000000"/>
                          </a:solidFill>
                          <a:effectLst/>
                          <a:latin typeface="Calibri" panose="020F0502020204030204" pitchFamily="34" charset="0"/>
                        </a:rPr>
                        <a:t>€ 251.786,19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600" b="1" i="0" u="none" strike="noStrike">
                          <a:solidFill>
                            <a:srgbClr val="000000"/>
                          </a:solidFill>
                          <a:effectLst/>
                          <a:latin typeface="Calibri" panose="020F0502020204030204" pitchFamily="34" charset="0"/>
                        </a:rPr>
                        <a:t>€ 291.327,93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r" fontAlgn="b"/>
                      <a:r>
                        <a:rPr lang="nl-BE" sz="1400" b="1" i="0" u="none" strike="noStrike">
                          <a:solidFill>
                            <a:srgbClr val="000000"/>
                          </a:solidFill>
                          <a:effectLst/>
                          <a:latin typeface="Calibri" panose="020F0502020204030204" pitchFamily="34" charset="0"/>
                        </a:rPr>
                        <a:t>€ 368.405,22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extLst>
                  <a:ext uri="{0D108BD9-81ED-4DB2-BD59-A6C34878D82A}">
                    <a16:rowId xmlns:a16="http://schemas.microsoft.com/office/drawing/2014/main" val="3545144373"/>
                  </a:ext>
                </a:extLst>
              </a:tr>
              <a:tr h="298274">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endParaRPr lang="nl-BE" sz="14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08544448"/>
                  </a:ext>
                </a:extLst>
              </a:tr>
              <a:tr h="298274">
                <a:tc>
                  <a:txBody>
                    <a:bodyPr/>
                    <a:lstStyle/>
                    <a:p>
                      <a:pPr algn="r" fontAlgn="b"/>
                      <a:r>
                        <a:rPr lang="nl-BE" sz="1400" b="0" i="0" u="none" strike="noStrike">
                          <a:solidFill>
                            <a:srgbClr val="000000"/>
                          </a:solidFill>
                          <a:effectLst/>
                          <a:latin typeface="Calibri" panose="020F0502020204030204" pitchFamily="34" charset="0"/>
                        </a:rPr>
                        <a:t>64,09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76,38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85,83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83,53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78,70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Calibri" panose="020F0502020204030204" pitchFamily="34" charset="0"/>
                        </a:rPr>
                        <a:t>77,42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Calibri" panose="020F0502020204030204" pitchFamily="34" charset="0"/>
                        </a:rPr>
                        <a:t>74,31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62076118"/>
                  </a:ext>
                </a:extLst>
              </a:tr>
            </a:tbl>
          </a:graphicData>
        </a:graphic>
      </p:graphicFrame>
    </p:spTree>
    <p:extLst>
      <p:ext uri="{BB962C8B-B14F-4D97-AF65-F5344CB8AC3E}">
        <p14:creationId xmlns:p14="http://schemas.microsoft.com/office/powerpoint/2010/main" val="3024761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8596668" cy="714233"/>
          </a:xfrm>
        </p:spPr>
        <p:txBody>
          <a:bodyPr/>
          <a:lstStyle/>
          <a:p>
            <a:r>
              <a:rPr lang="nl-BE" dirty="0"/>
              <a:t>Exploitatieontvangsten</a:t>
            </a:r>
          </a:p>
        </p:txBody>
      </p:sp>
      <p:graphicFrame>
        <p:nvGraphicFramePr>
          <p:cNvPr id="6" name="Tabel 5">
            <a:extLst>
              <a:ext uri="{FF2B5EF4-FFF2-40B4-BE49-F238E27FC236}">
                <a16:creationId xmlns:a16="http://schemas.microsoft.com/office/drawing/2014/main" id="{D0ECDE40-A5E6-8C8C-88D0-55669FCB6EF7}"/>
              </a:ext>
            </a:extLst>
          </p:cNvPr>
          <p:cNvGraphicFramePr>
            <a:graphicFrameLocks noGrp="1"/>
          </p:cNvGraphicFramePr>
          <p:nvPr>
            <p:extLst>
              <p:ext uri="{D42A27DB-BD31-4B8C-83A1-F6EECF244321}">
                <p14:modId xmlns:p14="http://schemas.microsoft.com/office/powerpoint/2010/main" val="1339961322"/>
              </p:ext>
            </p:extLst>
          </p:nvPr>
        </p:nvGraphicFramePr>
        <p:xfrm>
          <a:off x="810418" y="1323833"/>
          <a:ext cx="4587081" cy="2232164"/>
        </p:xfrm>
        <a:graphic>
          <a:graphicData uri="http://schemas.openxmlformats.org/drawingml/2006/table">
            <a:tbl>
              <a:tblPr/>
              <a:tblGrid>
                <a:gridCol w="3505840">
                  <a:extLst>
                    <a:ext uri="{9D8B030D-6E8A-4147-A177-3AD203B41FA5}">
                      <a16:colId xmlns:a16="http://schemas.microsoft.com/office/drawing/2014/main" val="339837200"/>
                    </a:ext>
                  </a:extLst>
                </a:gridCol>
                <a:gridCol w="1081241">
                  <a:extLst>
                    <a:ext uri="{9D8B030D-6E8A-4147-A177-3AD203B41FA5}">
                      <a16:colId xmlns:a16="http://schemas.microsoft.com/office/drawing/2014/main" val="929071119"/>
                    </a:ext>
                  </a:extLst>
                </a:gridCol>
              </a:tblGrid>
              <a:tr h="253367">
                <a:tc>
                  <a:txBody>
                    <a:bodyPr/>
                    <a:lstStyle/>
                    <a:p>
                      <a:pPr algn="l" fontAlgn="b"/>
                      <a:r>
                        <a:rPr lang="nl-BE" sz="1400" b="1" i="0" u="none" strike="noStrike">
                          <a:solidFill>
                            <a:srgbClr val="FFFFFF"/>
                          </a:solidFill>
                          <a:effectLst/>
                          <a:highlight>
                            <a:srgbClr val="4472C4"/>
                          </a:highlight>
                          <a:latin typeface="Calibri" panose="020F0502020204030204" pitchFamily="34" charset="0"/>
                        </a:rPr>
                        <a:t>II. Exploitatieontvangsten</a:t>
                      </a:r>
                    </a:p>
                  </a:txBody>
                  <a:tcPr marL="9525" marR="9525" marT="9525"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2024</a:t>
                      </a:r>
                    </a:p>
                  </a:txBody>
                  <a:tcPr marL="9525" marR="9525" marT="9525"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1366017777"/>
                  </a:ext>
                </a:extLst>
              </a:tr>
              <a:tr h="253367">
                <a:tc>
                  <a:txBody>
                    <a:bodyPr/>
                    <a:lstStyle/>
                    <a:p>
                      <a:pPr algn="l" fontAlgn="b"/>
                      <a:r>
                        <a:rPr lang="nl-BE" sz="1400" b="0" i="0" u="none" strike="noStrike">
                          <a:solidFill>
                            <a:srgbClr val="000000"/>
                          </a:solidFill>
                          <a:effectLst/>
                          <a:highlight>
                            <a:srgbClr val="B4C6E7"/>
                          </a:highlight>
                          <a:latin typeface="Calibri" panose="020F0502020204030204" pitchFamily="34" charset="0"/>
                        </a:rPr>
                        <a:t>Ontvangsten uit de werking</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1.135.907,00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155801520"/>
                  </a:ext>
                </a:extLst>
              </a:tr>
              <a:tr h="253367">
                <a:tc>
                  <a:txBody>
                    <a:bodyPr/>
                    <a:lstStyle/>
                    <a:p>
                      <a:pPr algn="l" fontAlgn="b"/>
                      <a:r>
                        <a:rPr lang="nl-BE" sz="1400" b="0" i="0" u="none" strike="noStrike" dirty="0">
                          <a:solidFill>
                            <a:srgbClr val="000000"/>
                          </a:solidFill>
                          <a:effectLst/>
                          <a:highlight>
                            <a:srgbClr val="D9E1F2"/>
                          </a:highlight>
                          <a:latin typeface="Calibri" panose="020F0502020204030204" pitchFamily="34" charset="0"/>
                        </a:rPr>
                        <a:t>Fiscale ontvangsten en boetes</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18.412.021,00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413108123"/>
                  </a:ext>
                </a:extLst>
              </a:tr>
              <a:tr h="253367">
                <a:tc>
                  <a:txBody>
                    <a:bodyPr/>
                    <a:lstStyle/>
                    <a:p>
                      <a:pPr algn="l" fontAlgn="b"/>
                      <a:r>
                        <a:rPr lang="nl-BE" sz="1400" b="0" i="0" u="none" strike="noStrike">
                          <a:solidFill>
                            <a:srgbClr val="000000"/>
                          </a:solidFill>
                          <a:effectLst/>
                          <a:highlight>
                            <a:srgbClr val="B4C6E7"/>
                          </a:highlight>
                          <a:latin typeface="Calibri" panose="020F0502020204030204" pitchFamily="34" charset="0"/>
                        </a:rPr>
                        <a:t>Werkingssubsidies</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8.618.429,00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92891388"/>
                  </a:ext>
                </a:extLst>
              </a:tr>
              <a:tr h="253367">
                <a:tc>
                  <a:txBody>
                    <a:bodyPr/>
                    <a:lstStyle/>
                    <a:p>
                      <a:pPr algn="l" fontAlgn="b"/>
                      <a:r>
                        <a:rPr lang="nl-BE" sz="1400" b="0" i="0" u="none" strike="noStrike">
                          <a:solidFill>
                            <a:srgbClr val="000000"/>
                          </a:solidFill>
                          <a:effectLst/>
                          <a:highlight>
                            <a:srgbClr val="D9E1F2"/>
                          </a:highlight>
                          <a:latin typeface="Calibri" panose="020F0502020204030204" pitchFamily="34" charset="0"/>
                        </a:rPr>
                        <a:t>Recuperatie individuele hulpverlening</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142.094,00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785921266"/>
                  </a:ext>
                </a:extLst>
              </a:tr>
              <a:tr h="253367">
                <a:tc>
                  <a:txBody>
                    <a:bodyPr/>
                    <a:lstStyle/>
                    <a:p>
                      <a:pPr algn="l" fontAlgn="b"/>
                      <a:r>
                        <a:rPr lang="nl-BE" sz="1400" b="0" i="0" u="none" strike="noStrike">
                          <a:solidFill>
                            <a:srgbClr val="000000"/>
                          </a:solidFill>
                          <a:effectLst/>
                          <a:highlight>
                            <a:srgbClr val="B4C6E7"/>
                          </a:highlight>
                          <a:latin typeface="Calibri" panose="020F0502020204030204" pitchFamily="34" charset="0"/>
                        </a:rPr>
                        <a:t>Andere operationele ontvangsten</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145.924,00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2906428705"/>
                  </a:ext>
                </a:extLst>
              </a:tr>
              <a:tr h="253367">
                <a:tc>
                  <a:txBody>
                    <a:bodyPr/>
                    <a:lstStyle/>
                    <a:p>
                      <a:pPr algn="l" fontAlgn="b"/>
                      <a:r>
                        <a:rPr lang="nl-BE" sz="1400" b="0" i="0" u="none" strike="noStrike">
                          <a:solidFill>
                            <a:srgbClr val="000000"/>
                          </a:solidFill>
                          <a:effectLst/>
                          <a:highlight>
                            <a:srgbClr val="D9E1F2"/>
                          </a:highlight>
                          <a:latin typeface="Calibri" panose="020F0502020204030204" pitchFamily="34" charset="0"/>
                        </a:rPr>
                        <a:t>Financiële ontvangsten</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383.420,00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455650541"/>
                  </a:ext>
                </a:extLst>
              </a:tr>
              <a:tr h="458595">
                <a:tc>
                  <a:txBody>
                    <a:bodyPr/>
                    <a:lstStyle/>
                    <a:p>
                      <a:pPr algn="l" fontAlgn="b"/>
                      <a:endParaRPr lang="nl-BE" sz="1400" b="1" i="0" u="none" strike="noStrike">
                        <a:solidFill>
                          <a:srgbClr val="FFFFFF"/>
                        </a:solidFill>
                        <a:effectLst/>
                        <a:highlight>
                          <a:srgbClr val="4472C4"/>
                        </a:highlight>
                        <a:latin typeface="Calibri" panose="020F0502020204030204" pitchFamily="34" charset="0"/>
                      </a:endParaRPr>
                    </a:p>
                  </a:txBody>
                  <a:tcPr marL="9525" marR="9525" marT="9525" marB="0" anchor="b">
                    <a:lnL>
                      <a:noFill/>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dirty="0">
                          <a:solidFill>
                            <a:srgbClr val="FFFFFF"/>
                          </a:solidFill>
                          <a:effectLst/>
                          <a:latin typeface="Calibri" panose="020F0502020204030204" pitchFamily="34" charset="0"/>
                        </a:rPr>
                        <a:t>28.837.795,00</a:t>
                      </a:r>
                    </a:p>
                  </a:txBody>
                  <a:tcPr marL="9525" marR="9525" marT="9525" marB="0" anchor="b">
                    <a:lnL w="63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a:noFill/>
                    </a:lnB>
                    <a:solidFill>
                      <a:srgbClr val="4472C4"/>
                    </a:solidFill>
                  </a:tcPr>
                </a:tc>
                <a:extLst>
                  <a:ext uri="{0D108BD9-81ED-4DB2-BD59-A6C34878D82A}">
                    <a16:rowId xmlns:a16="http://schemas.microsoft.com/office/drawing/2014/main" val="2230355998"/>
                  </a:ext>
                </a:extLst>
              </a:tr>
            </a:tbl>
          </a:graphicData>
        </a:graphic>
      </p:graphicFrame>
      <p:graphicFrame>
        <p:nvGraphicFramePr>
          <p:cNvPr id="4" name="Grafiek 3">
            <a:extLst>
              <a:ext uri="{FF2B5EF4-FFF2-40B4-BE49-F238E27FC236}">
                <a16:creationId xmlns:a16="http://schemas.microsoft.com/office/drawing/2014/main" id="{C8436428-F843-447A-900A-8F9B373998E0}"/>
              </a:ext>
            </a:extLst>
          </p:cNvPr>
          <p:cNvGraphicFramePr>
            <a:graphicFrameLocks/>
          </p:cNvGraphicFramePr>
          <p:nvPr>
            <p:extLst>
              <p:ext uri="{D42A27DB-BD31-4B8C-83A1-F6EECF244321}">
                <p14:modId xmlns:p14="http://schemas.microsoft.com/office/powerpoint/2010/main" val="3452003557"/>
              </p:ext>
            </p:extLst>
          </p:nvPr>
        </p:nvGraphicFramePr>
        <p:xfrm>
          <a:off x="3426142" y="3836352"/>
          <a:ext cx="6035358" cy="302164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46874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Exploitatieontvangsten</a:t>
            </a:r>
          </a:p>
        </p:txBody>
      </p:sp>
      <p:graphicFrame>
        <p:nvGraphicFramePr>
          <p:cNvPr id="3" name="Tabel 2">
            <a:extLst>
              <a:ext uri="{FF2B5EF4-FFF2-40B4-BE49-F238E27FC236}">
                <a16:creationId xmlns:a16="http://schemas.microsoft.com/office/drawing/2014/main" id="{BAA90CD6-C498-D2D5-DDAC-3A6DA104BD7D}"/>
              </a:ext>
            </a:extLst>
          </p:cNvPr>
          <p:cNvGraphicFramePr>
            <a:graphicFrameLocks noGrp="1"/>
          </p:cNvGraphicFramePr>
          <p:nvPr>
            <p:extLst>
              <p:ext uri="{D42A27DB-BD31-4B8C-83A1-F6EECF244321}">
                <p14:modId xmlns:p14="http://schemas.microsoft.com/office/powerpoint/2010/main" val="3003536853"/>
              </p:ext>
            </p:extLst>
          </p:nvPr>
        </p:nvGraphicFramePr>
        <p:xfrm>
          <a:off x="823118" y="1270000"/>
          <a:ext cx="9235282" cy="2158997"/>
        </p:xfrm>
        <a:graphic>
          <a:graphicData uri="http://schemas.openxmlformats.org/drawingml/2006/table">
            <a:tbl>
              <a:tblPr/>
              <a:tblGrid>
                <a:gridCol w="3632997">
                  <a:extLst>
                    <a:ext uri="{9D8B030D-6E8A-4147-A177-3AD203B41FA5}">
                      <a16:colId xmlns:a16="http://schemas.microsoft.com/office/drawing/2014/main" val="3726021332"/>
                    </a:ext>
                  </a:extLst>
                </a:gridCol>
                <a:gridCol w="1120457">
                  <a:extLst>
                    <a:ext uri="{9D8B030D-6E8A-4147-A177-3AD203B41FA5}">
                      <a16:colId xmlns:a16="http://schemas.microsoft.com/office/drawing/2014/main" val="4024696600"/>
                    </a:ext>
                  </a:extLst>
                </a:gridCol>
                <a:gridCol w="1120457">
                  <a:extLst>
                    <a:ext uri="{9D8B030D-6E8A-4147-A177-3AD203B41FA5}">
                      <a16:colId xmlns:a16="http://schemas.microsoft.com/office/drawing/2014/main" val="1324230274"/>
                    </a:ext>
                  </a:extLst>
                </a:gridCol>
                <a:gridCol w="1120457">
                  <a:extLst>
                    <a:ext uri="{9D8B030D-6E8A-4147-A177-3AD203B41FA5}">
                      <a16:colId xmlns:a16="http://schemas.microsoft.com/office/drawing/2014/main" val="1234210524"/>
                    </a:ext>
                  </a:extLst>
                </a:gridCol>
                <a:gridCol w="1120457">
                  <a:extLst>
                    <a:ext uri="{9D8B030D-6E8A-4147-A177-3AD203B41FA5}">
                      <a16:colId xmlns:a16="http://schemas.microsoft.com/office/drawing/2014/main" val="341698335"/>
                    </a:ext>
                  </a:extLst>
                </a:gridCol>
                <a:gridCol w="1120457">
                  <a:extLst>
                    <a:ext uri="{9D8B030D-6E8A-4147-A177-3AD203B41FA5}">
                      <a16:colId xmlns:a16="http://schemas.microsoft.com/office/drawing/2014/main" val="2795767332"/>
                    </a:ext>
                  </a:extLst>
                </a:gridCol>
              </a:tblGrid>
              <a:tr h="245062">
                <a:tc>
                  <a:txBody>
                    <a:bodyPr/>
                    <a:lstStyle/>
                    <a:p>
                      <a:pPr algn="l" fontAlgn="b"/>
                      <a:r>
                        <a:rPr lang="nl-BE" sz="1400" b="1" i="0" u="none" strike="noStrike">
                          <a:solidFill>
                            <a:srgbClr val="FFFFFF"/>
                          </a:solidFill>
                          <a:effectLst/>
                          <a:latin typeface="Calibri" panose="020F0502020204030204" pitchFamily="34" charset="0"/>
                        </a:rPr>
                        <a:t>II. Exploitatieontvangsten</a:t>
                      </a:r>
                    </a:p>
                  </a:txBody>
                  <a:tcPr marL="9525" marR="9525" marT="9525"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2021</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2022</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2023</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l" fontAlgn="b"/>
                      <a:r>
                        <a:rPr lang="nl-BE" sz="1400" b="1" i="0" u="none" strike="noStrike">
                          <a:solidFill>
                            <a:srgbClr val="FFFFFF"/>
                          </a:solidFill>
                          <a:effectLst/>
                          <a:latin typeface="Calibri" panose="020F0502020204030204" pitchFamily="34" charset="0"/>
                        </a:rPr>
                        <a:t>2024</a:t>
                      </a:r>
                    </a:p>
                  </a:txBody>
                  <a:tcPr marL="9525" marR="9525" marT="9525"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3046899548"/>
                  </a:ext>
                </a:extLst>
              </a:tr>
              <a:tr h="245062">
                <a:tc>
                  <a:txBody>
                    <a:bodyPr/>
                    <a:lstStyle/>
                    <a:p>
                      <a:pPr algn="l" fontAlgn="b"/>
                      <a:r>
                        <a:rPr lang="nl-BE" sz="1400" b="0" i="0" u="none" strike="noStrike">
                          <a:solidFill>
                            <a:srgbClr val="000000"/>
                          </a:solidFill>
                          <a:effectLst/>
                          <a:latin typeface="Calibri" panose="020F0502020204030204" pitchFamily="34" charset="0"/>
                        </a:rPr>
                        <a:t>Ontvangsten uit de werking</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989.299,00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1.062.547,00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1.078.462,00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1.040.808,00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1.135.907,00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523101193"/>
                  </a:ext>
                </a:extLst>
              </a:tr>
              <a:tr h="245062">
                <a:tc>
                  <a:txBody>
                    <a:bodyPr/>
                    <a:lstStyle/>
                    <a:p>
                      <a:pPr algn="l" fontAlgn="b"/>
                      <a:r>
                        <a:rPr lang="nl-BE" sz="1400" b="0" i="0" u="none" strike="noStrike">
                          <a:solidFill>
                            <a:srgbClr val="000000"/>
                          </a:solidFill>
                          <a:effectLst/>
                          <a:latin typeface="Calibri" panose="020F0502020204030204" pitchFamily="34" charset="0"/>
                        </a:rPr>
                        <a:t>Fiscale ontvangsten en boetes</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14.018.399,00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13.217.373,00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14.735.342,00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18.808.900,00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18.412.021,00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3602091913"/>
                  </a:ext>
                </a:extLst>
              </a:tr>
              <a:tr h="245062">
                <a:tc>
                  <a:txBody>
                    <a:bodyPr/>
                    <a:lstStyle/>
                    <a:p>
                      <a:pPr algn="l" fontAlgn="b"/>
                      <a:r>
                        <a:rPr lang="nl-BE" sz="1400" b="0" i="0" u="none" strike="noStrike">
                          <a:solidFill>
                            <a:srgbClr val="000000"/>
                          </a:solidFill>
                          <a:effectLst/>
                          <a:latin typeface="Calibri" panose="020F0502020204030204" pitchFamily="34" charset="0"/>
                        </a:rPr>
                        <a:t>Werkingssubsidies</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7.221.349,00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7.234.464,00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7.808.133,00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8.375.172,00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8.618.429,00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883547186"/>
                  </a:ext>
                </a:extLst>
              </a:tr>
              <a:tr h="245062">
                <a:tc>
                  <a:txBody>
                    <a:bodyPr/>
                    <a:lstStyle/>
                    <a:p>
                      <a:pPr algn="l" fontAlgn="b"/>
                      <a:r>
                        <a:rPr lang="nl-BE" sz="1400" b="0" i="0" u="none" strike="noStrike">
                          <a:solidFill>
                            <a:srgbClr val="000000"/>
                          </a:solidFill>
                          <a:effectLst/>
                          <a:latin typeface="Calibri" panose="020F0502020204030204" pitchFamily="34" charset="0"/>
                        </a:rPr>
                        <a:t>Recuperatie individuele hulpverlening</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256.786,00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174.924,00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231.177,00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194.151,00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142.094,00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2281639315"/>
                  </a:ext>
                </a:extLst>
              </a:tr>
              <a:tr h="245062">
                <a:tc>
                  <a:txBody>
                    <a:bodyPr/>
                    <a:lstStyle/>
                    <a:p>
                      <a:pPr algn="l" fontAlgn="b"/>
                      <a:r>
                        <a:rPr lang="nl-BE" sz="1400" b="0" i="0" u="none" strike="noStrike">
                          <a:solidFill>
                            <a:srgbClr val="000000"/>
                          </a:solidFill>
                          <a:effectLst/>
                          <a:latin typeface="Calibri" panose="020F0502020204030204" pitchFamily="34" charset="0"/>
                        </a:rPr>
                        <a:t>Andere operationele ontvangsten</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86.366,00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82.544,00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81.465,00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94.989,00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tc>
                  <a:txBody>
                    <a:bodyPr/>
                    <a:lstStyle/>
                    <a:p>
                      <a:pPr algn="r" fontAlgn="b"/>
                      <a:r>
                        <a:rPr lang="nl-BE" sz="1400" b="0" i="0" u="none" strike="noStrike">
                          <a:solidFill>
                            <a:srgbClr val="000000"/>
                          </a:solidFill>
                          <a:effectLst/>
                          <a:latin typeface="Calibri" panose="020F0502020204030204" pitchFamily="34" charset="0"/>
                        </a:rPr>
                        <a:t>145.924,00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2835734587"/>
                  </a:ext>
                </a:extLst>
              </a:tr>
              <a:tr h="245062">
                <a:tc>
                  <a:txBody>
                    <a:bodyPr/>
                    <a:lstStyle/>
                    <a:p>
                      <a:pPr algn="l" fontAlgn="b"/>
                      <a:r>
                        <a:rPr lang="nl-BE" sz="1400" b="0" i="0" u="none" strike="noStrike">
                          <a:solidFill>
                            <a:srgbClr val="000000"/>
                          </a:solidFill>
                          <a:effectLst/>
                          <a:latin typeface="Calibri" panose="020F0502020204030204" pitchFamily="34" charset="0"/>
                        </a:rPr>
                        <a:t>Financiële ontvangsten</a:t>
                      </a:r>
                    </a:p>
                  </a:txBody>
                  <a:tcPr marL="9525" marR="9525" marT="9525"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575.116,00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585.935,00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368.623,00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360.887,00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tc>
                  <a:txBody>
                    <a:bodyPr/>
                    <a:lstStyle/>
                    <a:p>
                      <a:pPr algn="r" fontAlgn="b"/>
                      <a:r>
                        <a:rPr lang="nl-BE" sz="1400" b="0" i="0" u="none" strike="noStrike">
                          <a:solidFill>
                            <a:srgbClr val="000000"/>
                          </a:solidFill>
                          <a:effectLst/>
                          <a:latin typeface="Calibri" panose="020F0502020204030204" pitchFamily="34" charset="0"/>
                        </a:rPr>
                        <a:t>383.420,00</a:t>
                      </a:r>
                    </a:p>
                  </a:txBody>
                  <a:tcPr marL="9525" marR="9525" marT="9525"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E1F2"/>
                    </a:solidFill>
                  </a:tcPr>
                </a:tc>
                <a:extLst>
                  <a:ext uri="{0D108BD9-81ED-4DB2-BD59-A6C34878D82A}">
                    <a16:rowId xmlns:a16="http://schemas.microsoft.com/office/drawing/2014/main" val="997022835"/>
                  </a:ext>
                </a:extLst>
              </a:tr>
              <a:tr h="443563">
                <a:tc>
                  <a:txBody>
                    <a:bodyPr/>
                    <a:lstStyle/>
                    <a:p>
                      <a:pPr algn="l" fontAlgn="b"/>
                      <a:endParaRPr lang="nl-BE" sz="1400" b="1" i="0" u="none" strike="noStrike">
                        <a:solidFill>
                          <a:srgbClr val="FFFFFF"/>
                        </a:solidFill>
                        <a:effectLst/>
                        <a:latin typeface="Calibri" panose="020F0502020204030204" pitchFamily="34" charset="0"/>
                      </a:endParaRPr>
                    </a:p>
                  </a:txBody>
                  <a:tcPr marL="9525" marR="9525" marT="9525" marB="0" anchor="b">
                    <a:lnL>
                      <a:noFill/>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a:solidFill>
                            <a:srgbClr val="FFFFFF"/>
                          </a:solidFill>
                          <a:effectLst/>
                          <a:latin typeface="Calibri" panose="020F0502020204030204" pitchFamily="34" charset="0"/>
                        </a:rPr>
                        <a:t>23.147.315,00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a:solidFill>
                            <a:srgbClr val="FFFFFF"/>
                          </a:solidFill>
                          <a:effectLst/>
                          <a:latin typeface="Calibri" panose="020F0502020204030204" pitchFamily="34" charset="0"/>
                        </a:rPr>
                        <a:t>22.357.787,00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a:solidFill>
                            <a:srgbClr val="FFFFFF"/>
                          </a:solidFill>
                          <a:effectLst/>
                          <a:latin typeface="Calibri" panose="020F0502020204030204" pitchFamily="34" charset="0"/>
                        </a:rPr>
                        <a:t>24.303.202,00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a:solidFill>
                            <a:srgbClr val="FFFFFF"/>
                          </a:solidFill>
                          <a:effectLst/>
                          <a:latin typeface="Calibri" panose="020F0502020204030204" pitchFamily="34" charset="0"/>
                        </a:rPr>
                        <a:t>28.874.907,00</a:t>
                      </a:r>
                    </a:p>
                  </a:txBody>
                  <a:tcPr marL="9525" marR="9525" marT="9525"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4472C4"/>
                    </a:solidFill>
                  </a:tcPr>
                </a:tc>
                <a:tc>
                  <a:txBody>
                    <a:bodyPr/>
                    <a:lstStyle/>
                    <a:p>
                      <a:pPr algn="r" fontAlgn="b"/>
                      <a:r>
                        <a:rPr lang="nl-BE" sz="1400" b="1" i="0" u="none" strike="noStrike" dirty="0">
                          <a:solidFill>
                            <a:srgbClr val="FFFFFF"/>
                          </a:solidFill>
                          <a:effectLst/>
                          <a:latin typeface="Calibri" panose="020F0502020204030204" pitchFamily="34" charset="0"/>
                        </a:rPr>
                        <a:t>28.837.795,00</a:t>
                      </a:r>
                    </a:p>
                  </a:txBody>
                  <a:tcPr marL="9525" marR="9525" marT="9525" marB="0" anchor="b">
                    <a:lnL w="63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a:noFill/>
                    </a:lnB>
                    <a:solidFill>
                      <a:srgbClr val="4472C4"/>
                    </a:solidFill>
                  </a:tcPr>
                </a:tc>
                <a:extLst>
                  <a:ext uri="{0D108BD9-81ED-4DB2-BD59-A6C34878D82A}">
                    <a16:rowId xmlns:a16="http://schemas.microsoft.com/office/drawing/2014/main" val="3180552459"/>
                  </a:ext>
                </a:extLst>
              </a:tr>
            </a:tbl>
          </a:graphicData>
        </a:graphic>
      </p:graphicFrame>
      <p:graphicFrame>
        <p:nvGraphicFramePr>
          <p:cNvPr id="4" name="Grafiek 3">
            <a:extLst>
              <a:ext uri="{FF2B5EF4-FFF2-40B4-BE49-F238E27FC236}">
                <a16:creationId xmlns:a16="http://schemas.microsoft.com/office/drawing/2014/main" id="{41047389-2673-46E2-B742-E5B2633535A1}"/>
              </a:ext>
            </a:extLst>
          </p:cNvPr>
          <p:cNvGraphicFramePr>
            <a:graphicFrameLocks/>
          </p:cNvGraphicFramePr>
          <p:nvPr>
            <p:extLst>
              <p:ext uri="{D42A27DB-BD31-4B8C-83A1-F6EECF244321}">
                <p14:modId xmlns:p14="http://schemas.microsoft.com/office/powerpoint/2010/main" val="327639724"/>
              </p:ext>
            </p:extLst>
          </p:nvPr>
        </p:nvGraphicFramePr>
        <p:xfrm>
          <a:off x="2489200" y="3524250"/>
          <a:ext cx="5994400" cy="33337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40345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372991-1E66-4345-9287-42513F5E39FE}"/>
              </a:ext>
            </a:extLst>
          </p:cNvPr>
          <p:cNvSpPr>
            <a:spLocks noGrp="1"/>
          </p:cNvSpPr>
          <p:nvPr>
            <p:ph type="title"/>
          </p:nvPr>
        </p:nvSpPr>
        <p:spPr/>
        <p:txBody>
          <a:bodyPr/>
          <a:lstStyle/>
          <a:p>
            <a:r>
              <a:rPr lang="nl-BE" dirty="0"/>
              <a:t>Evolutie saldo exploitatie</a:t>
            </a:r>
          </a:p>
        </p:txBody>
      </p:sp>
      <p:graphicFrame>
        <p:nvGraphicFramePr>
          <p:cNvPr id="3" name="Tabel 2">
            <a:extLst>
              <a:ext uri="{FF2B5EF4-FFF2-40B4-BE49-F238E27FC236}">
                <a16:creationId xmlns:a16="http://schemas.microsoft.com/office/drawing/2014/main" id="{A1D41F9F-F101-FA07-C709-4CF2821DDF30}"/>
              </a:ext>
            </a:extLst>
          </p:cNvPr>
          <p:cNvGraphicFramePr>
            <a:graphicFrameLocks noGrp="1"/>
          </p:cNvGraphicFramePr>
          <p:nvPr>
            <p:extLst>
              <p:ext uri="{D42A27DB-BD31-4B8C-83A1-F6EECF244321}">
                <p14:modId xmlns:p14="http://schemas.microsoft.com/office/powerpoint/2010/main" val="3413255826"/>
              </p:ext>
            </p:extLst>
          </p:nvPr>
        </p:nvGraphicFramePr>
        <p:xfrm>
          <a:off x="791369" y="1434306"/>
          <a:ext cx="6548435" cy="826294"/>
        </p:xfrm>
        <a:graphic>
          <a:graphicData uri="http://schemas.openxmlformats.org/drawingml/2006/table">
            <a:tbl>
              <a:tblPr/>
              <a:tblGrid>
                <a:gridCol w="1309687">
                  <a:extLst>
                    <a:ext uri="{9D8B030D-6E8A-4147-A177-3AD203B41FA5}">
                      <a16:colId xmlns:a16="http://schemas.microsoft.com/office/drawing/2014/main" val="371855328"/>
                    </a:ext>
                  </a:extLst>
                </a:gridCol>
                <a:gridCol w="1309687">
                  <a:extLst>
                    <a:ext uri="{9D8B030D-6E8A-4147-A177-3AD203B41FA5}">
                      <a16:colId xmlns:a16="http://schemas.microsoft.com/office/drawing/2014/main" val="1281264749"/>
                    </a:ext>
                  </a:extLst>
                </a:gridCol>
                <a:gridCol w="1309687">
                  <a:extLst>
                    <a:ext uri="{9D8B030D-6E8A-4147-A177-3AD203B41FA5}">
                      <a16:colId xmlns:a16="http://schemas.microsoft.com/office/drawing/2014/main" val="1839028814"/>
                    </a:ext>
                  </a:extLst>
                </a:gridCol>
                <a:gridCol w="1309687">
                  <a:extLst>
                    <a:ext uri="{9D8B030D-6E8A-4147-A177-3AD203B41FA5}">
                      <a16:colId xmlns:a16="http://schemas.microsoft.com/office/drawing/2014/main" val="3913670323"/>
                    </a:ext>
                  </a:extLst>
                </a:gridCol>
                <a:gridCol w="1309687">
                  <a:extLst>
                    <a:ext uri="{9D8B030D-6E8A-4147-A177-3AD203B41FA5}">
                      <a16:colId xmlns:a16="http://schemas.microsoft.com/office/drawing/2014/main" val="836365452"/>
                    </a:ext>
                  </a:extLst>
                </a:gridCol>
              </a:tblGrid>
              <a:tr h="413147">
                <a:tc>
                  <a:txBody>
                    <a:bodyPr/>
                    <a:lstStyle/>
                    <a:p>
                      <a:pPr algn="ctr" fontAlgn="b"/>
                      <a:r>
                        <a:rPr lang="nl-BE" sz="1400" b="1" i="0" u="none" strike="noStrike">
                          <a:solidFill>
                            <a:srgbClr val="FFFFFF"/>
                          </a:solidFill>
                          <a:effectLst/>
                          <a:latin typeface="Calibri" panose="020F0502020204030204" pitchFamily="34" charset="0"/>
                        </a:rPr>
                        <a:t>2020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2023</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4472C4"/>
                    </a:solidFill>
                  </a:tcPr>
                </a:tc>
                <a:tc>
                  <a:txBody>
                    <a:bodyPr/>
                    <a:lstStyle/>
                    <a:p>
                      <a:pPr algn="ctr" fontAlgn="b"/>
                      <a:r>
                        <a:rPr lang="nl-BE" sz="1400" b="1" i="0" u="none" strike="noStrike">
                          <a:solidFill>
                            <a:srgbClr val="FFFFFF"/>
                          </a:solidFill>
                          <a:effectLst/>
                          <a:latin typeface="Calibri" panose="020F0502020204030204" pitchFamily="34" charset="0"/>
                        </a:rPr>
                        <a:t>2024</a:t>
                      </a:r>
                    </a:p>
                  </a:txBody>
                  <a:tcPr marL="0" marR="0" marT="0"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3172504421"/>
                  </a:ext>
                </a:extLst>
              </a:tr>
              <a:tr h="413147">
                <a:tc>
                  <a:txBody>
                    <a:bodyPr/>
                    <a:lstStyle/>
                    <a:p>
                      <a:pPr algn="ctr" fontAlgn="b"/>
                      <a:r>
                        <a:rPr lang="nl-BE" sz="1400" b="0" i="0" u="none" strike="noStrike">
                          <a:solidFill>
                            <a:srgbClr val="000000"/>
                          </a:solidFill>
                          <a:effectLst/>
                          <a:latin typeface="Calibri" panose="020F0502020204030204" pitchFamily="34" charset="0"/>
                        </a:rPr>
                        <a:t>3.747.513,00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B4C6E7"/>
                    </a:solidFill>
                  </a:tcPr>
                </a:tc>
                <a:tc>
                  <a:txBody>
                    <a:bodyPr/>
                    <a:lstStyle/>
                    <a:p>
                      <a:pPr algn="ctr" fontAlgn="b"/>
                      <a:r>
                        <a:rPr lang="nl-BE" sz="1400" b="0" i="0" u="none" strike="noStrike">
                          <a:solidFill>
                            <a:srgbClr val="000000"/>
                          </a:solidFill>
                          <a:effectLst/>
                          <a:latin typeface="Calibri" panose="020F0502020204030204" pitchFamily="34" charset="0"/>
                        </a:rPr>
                        <a:t>3.221.415,00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B4C6E7"/>
                    </a:solidFill>
                  </a:tcPr>
                </a:tc>
                <a:tc>
                  <a:txBody>
                    <a:bodyPr/>
                    <a:lstStyle/>
                    <a:p>
                      <a:pPr algn="ctr" fontAlgn="b"/>
                      <a:r>
                        <a:rPr lang="nl-BE" sz="1400" b="0" i="0" u="none" strike="noStrike">
                          <a:solidFill>
                            <a:srgbClr val="000000"/>
                          </a:solidFill>
                          <a:effectLst/>
                          <a:latin typeface="Calibri" panose="020F0502020204030204" pitchFamily="34" charset="0"/>
                        </a:rPr>
                        <a:t>2.955.718,00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B4C6E7"/>
                    </a:solidFill>
                  </a:tcPr>
                </a:tc>
                <a:tc>
                  <a:txBody>
                    <a:bodyPr/>
                    <a:lstStyle/>
                    <a:p>
                      <a:pPr algn="ctr" fontAlgn="b"/>
                      <a:r>
                        <a:rPr lang="nl-BE" sz="1400" b="0" i="0" u="none" strike="noStrike">
                          <a:solidFill>
                            <a:srgbClr val="000000"/>
                          </a:solidFill>
                          <a:effectLst/>
                          <a:latin typeface="Calibri" panose="020F0502020204030204" pitchFamily="34" charset="0"/>
                        </a:rPr>
                        <a:t>6.130.271,00</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solidFill>
                      <a:srgbClr val="B4C6E7"/>
                    </a:solidFill>
                  </a:tcPr>
                </a:tc>
                <a:tc>
                  <a:txBody>
                    <a:bodyPr/>
                    <a:lstStyle/>
                    <a:p>
                      <a:pPr algn="ctr" fontAlgn="b"/>
                      <a:r>
                        <a:rPr lang="nl-BE" sz="1400" b="0" i="0" u="none" strike="noStrike" dirty="0">
                          <a:solidFill>
                            <a:srgbClr val="000000"/>
                          </a:solidFill>
                          <a:effectLst/>
                          <a:latin typeface="Calibri" panose="020F0502020204030204" pitchFamily="34" charset="0"/>
                        </a:rPr>
                        <a:t>3.833.966,00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a:noFill/>
                    </a:lnB>
                    <a:solidFill>
                      <a:srgbClr val="B4C6E7"/>
                    </a:solidFill>
                  </a:tcPr>
                </a:tc>
                <a:extLst>
                  <a:ext uri="{0D108BD9-81ED-4DB2-BD59-A6C34878D82A}">
                    <a16:rowId xmlns:a16="http://schemas.microsoft.com/office/drawing/2014/main" val="76900062"/>
                  </a:ext>
                </a:extLst>
              </a:tr>
            </a:tbl>
          </a:graphicData>
        </a:graphic>
      </p:graphicFrame>
      <p:graphicFrame>
        <p:nvGraphicFramePr>
          <p:cNvPr id="8" name="Grafiek 7">
            <a:extLst>
              <a:ext uri="{FF2B5EF4-FFF2-40B4-BE49-F238E27FC236}">
                <a16:creationId xmlns:a16="http://schemas.microsoft.com/office/drawing/2014/main" id="{6E4C0082-A358-C6C9-F2E4-31EE06A3F18A}"/>
              </a:ext>
            </a:extLst>
          </p:cNvPr>
          <p:cNvGraphicFramePr>
            <a:graphicFrameLocks/>
          </p:cNvGraphicFramePr>
          <p:nvPr>
            <p:extLst>
              <p:ext uri="{D42A27DB-BD31-4B8C-83A1-F6EECF244321}">
                <p14:modId xmlns:p14="http://schemas.microsoft.com/office/powerpoint/2010/main" val="3677677797"/>
              </p:ext>
            </p:extLst>
          </p:nvPr>
        </p:nvGraphicFramePr>
        <p:xfrm>
          <a:off x="2082800" y="2755106"/>
          <a:ext cx="5613400" cy="33408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90180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4" y="609600"/>
            <a:ext cx="9735908" cy="1320800"/>
          </a:xfrm>
        </p:spPr>
        <p:txBody>
          <a:bodyPr>
            <a:normAutofit fontScale="90000"/>
          </a:bodyPr>
          <a:lstStyle/>
          <a:p>
            <a:r>
              <a:rPr lang="nl-BE" dirty="0"/>
              <a:t>E.O. – Ontvangsten uit de werking </a:t>
            </a:r>
            <a:r>
              <a:rPr lang="nl-BE" sz="2700" dirty="0"/>
              <a:t>(Ontvangst%: 110,48)</a:t>
            </a:r>
            <a:br>
              <a:rPr lang="nl-BE" dirty="0"/>
            </a:br>
            <a:r>
              <a:rPr lang="nl-BE" sz="2700" dirty="0"/>
              <a:t>Geraamd:   € 1.028.000,00</a:t>
            </a:r>
            <a:br>
              <a:rPr lang="nl-BE" sz="2700" dirty="0"/>
            </a:br>
            <a:r>
              <a:rPr lang="nl-BE" sz="2700" dirty="0"/>
              <a:t>Effectief: € 1.135.906,79	</a:t>
            </a:r>
            <a:r>
              <a:rPr lang="nl-BE" sz="2700" dirty="0">
                <a:sym typeface="Wingdings" panose="05000000000000000000" pitchFamily="2" charset="2"/>
              </a:rPr>
              <a:t> Stijging met 9,14% t.o.v. 2023</a:t>
            </a:r>
            <a:endParaRPr lang="nl-BE" dirty="0"/>
          </a:p>
        </p:txBody>
      </p:sp>
      <p:graphicFrame>
        <p:nvGraphicFramePr>
          <p:cNvPr id="5" name="Tabel 4">
            <a:extLst>
              <a:ext uri="{FF2B5EF4-FFF2-40B4-BE49-F238E27FC236}">
                <a16:creationId xmlns:a16="http://schemas.microsoft.com/office/drawing/2014/main" id="{AE5F8553-5BBA-977B-3F9B-30500665317B}"/>
              </a:ext>
            </a:extLst>
          </p:cNvPr>
          <p:cNvGraphicFramePr>
            <a:graphicFrameLocks noGrp="1"/>
          </p:cNvGraphicFramePr>
          <p:nvPr>
            <p:extLst>
              <p:ext uri="{D42A27DB-BD31-4B8C-83A1-F6EECF244321}">
                <p14:modId xmlns:p14="http://schemas.microsoft.com/office/powerpoint/2010/main" val="3990251824"/>
              </p:ext>
            </p:extLst>
          </p:nvPr>
        </p:nvGraphicFramePr>
        <p:xfrm>
          <a:off x="677334" y="2071050"/>
          <a:ext cx="9584266" cy="3809048"/>
        </p:xfrm>
        <a:graphic>
          <a:graphicData uri="http://schemas.openxmlformats.org/drawingml/2006/table">
            <a:tbl>
              <a:tblPr/>
              <a:tblGrid>
                <a:gridCol w="309964">
                  <a:extLst>
                    <a:ext uri="{9D8B030D-6E8A-4147-A177-3AD203B41FA5}">
                      <a16:colId xmlns:a16="http://schemas.microsoft.com/office/drawing/2014/main" val="2555195198"/>
                    </a:ext>
                  </a:extLst>
                </a:gridCol>
                <a:gridCol w="831271">
                  <a:extLst>
                    <a:ext uri="{9D8B030D-6E8A-4147-A177-3AD203B41FA5}">
                      <a16:colId xmlns:a16="http://schemas.microsoft.com/office/drawing/2014/main" val="24678821"/>
                    </a:ext>
                  </a:extLst>
                </a:gridCol>
                <a:gridCol w="3254636">
                  <a:extLst>
                    <a:ext uri="{9D8B030D-6E8A-4147-A177-3AD203B41FA5}">
                      <a16:colId xmlns:a16="http://schemas.microsoft.com/office/drawing/2014/main" val="4016868327"/>
                    </a:ext>
                  </a:extLst>
                </a:gridCol>
                <a:gridCol w="1070789">
                  <a:extLst>
                    <a:ext uri="{9D8B030D-6E8A-4147-A177-3AD203B41FA5}">
                      <a16:colId xmlns:a16="http://schemas.microsoft.com/office/drawing/2014/main" val="3049930420"/>
                    </a:ext>
                  </a:extLst>
                </a:gridCol>
                <a:gridCol w="1070789">
                  <a:extLst>
                    <a:ext uri="{9D8B030D-6E8A-4147-A177-3AD203B41FA5}">
                      <a16:colId xmlns:a16="http://schemas.microsoft.com/office/drawing/2014/main" val="291625858"/>
                    </a:ext>
                  </a:extLst>
                </a:gridCol>
                <a:gridCol w="1070789">
                  <a:extLst>
                    <a:ext uri="{9D8B030D-6E8A-4147-A177-3AD203B41FA5}">
                      <a16:colId xmlns:a16="http://schemas.microsoft.com/office/drawing/2014/main" val="1409521220"/>
                    </a:ext>
                  </a:extLst>
                </a:gridCol>
                <a:gridCol w="1056700">
                  <a:extLst>
                    <a:ext uri="{9D8B030D-6E8A-4147-A177-3AD203B41FA5}">
                      <a16:colId xmlns:a16="http://schemas.microsoft.com/office/drawing/2014/main" val="2823128338"/>
                    </a:ext>
                  </a:extLst>
                </a:gridCol>
                <a:gridCol w="919328">
                  <a:extLst>
                    <a:ext uri="{9D8B030D-6E8A-4147-A177-3AD203B41FA5}">
                      <a16:colId xmlns:a16="http://schemas.microsoft.com/office/drawing/2014/main" val="4089016104"/>
                    </a:ext>
                  </a:extLst>
                </a:gridCol>
              </a:tblGrid>
              <a:tr h="483527">
                <a:tc>
                  <a:txBody>
                    <a:bodyPr/>
                    <a:lstStyle/>
                    <a:p>
                      <a:pPr algn="l" fontAlgn="b"/>
                      <a:r>
                        <a:rPr lang="nl-BE" sz="1400" b="1" i="0" u="none" strike="noStrike">
                          <a:solidFill>
                            <a:srgbClr val="FFFFFF"/>
                          </a:solidFill>
                          <a:effectLst/>
                          <a:latin typeface="Calibri" panose="020F0502020204030204" pitchFamily="34" charset="0"/>
                        </a:rPr>
                        <a:t>BE</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ctr" fontAlgn="b"/>
                      <a:r>
                        <a:rPr lang="nl-BE" sz="1400" b="1" i="0" u="none" strike="noStrike">
                          <a:solidFill>
                            <a:srgbClr val="FFFFFF"/>
                          </a:solidFill>
                          <a:effectLst/>
                          <a:latin typeface="Calibri" panose="020F0502020204030204" pitchFamily="34" charset="0"/>
                        </a:rPr>
                        <a:t>R2023</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ctr" fontAlgn="b"/>
                      <a:r>
                        <a:rPr lang="nl-BE" sz="1400" b="1" i="0" u="none" strike="noStrike">
                          <a:solidFill>
                            <a:srgbClr val="FFFFFF"/>
                          </a:solidFill>
                          <a:effectLst/>
                          <a:latin typeface="Calibri" panose="020F0502020204030204" pitchFamily="34" charset="0"/>
                        </a:rPr>
                        <a:t>R2024</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ctr" fontAlgn="b"/>
                      <a:r>
                        <a:rPr lang="nl-BE" sz="1400" b="1" i="0" u="none" strike="noStrike">
                          <a:solidFill>
                            <a:srgbClr val="FFFFFF"/>
                          </a:solidFill>
                          <a:effectLst/>
                          <a:latin typeface="Calibri" panose="020F0502020204030204" pitchFamily="34" charset="0"/>
                        </a:rPr>
                        <a:t>B2024</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ctr" fontAlgn="b"/>
                      <a:r>
                        <a:rPr lang="nl-BE" sz="1400" b="1" i="0" u="none" strike="noStrike">
                          <a:solidFill>
                            <a:srgbClr val="FFFFFF"/>
                          </a:solidFill>
                          <a:effectLst/>
                          <a:latin typeface="Calibri" panose="020F0502020204030204" pitchFamily="34" charset="0"/>
                        </a:rPr>
                        <a:t>Meer/minderontvangst</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ctr" fontAlgn="b"/>
                      <a:r>
                        <a:rPr lang="nl-BE" sz="1400" b="1" i="0" u="none" strike="noStrike">
                          <a:solidFill>
                            <a:srgbClr val="FFFFFF"/>
                          </a:solidFill>
                          <a:effectLst/>
                          <a:latin typeface="Calibri" panose="020F0502020204030204" pitchFamily="34" charset="0"/>
                        </a:rPr>
                        <a:t>Stijgings%</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extLst>
                  <a:ext uri="{0D108BD9-81ED-4DB2-BD59-A6C34878D82A}">
                    <a16:rowId xmlns:a16="http://schemas.microsoft.com/office/drawing/2014/main" val="3637101346"/>
                  </a:ext>
                </a:extLst>
              </a:tr>
              <a:tr h="279246">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A13.22.13</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Pidpa: financiële tegemoetkoming</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158.683,46</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161.409,29</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158.817,00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2.592,29</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1,72</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931443362"/>
                  </a:ext>
                </a:extLst>
              </a:tr>
              <a:tr h="265949">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A23.3</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Leasevergoeding NAC</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125.320,16</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125.320,16</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125.321,00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-0,84</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981977842"/>
                  </a:ext>
                </a:extLst>
              </a:tr>
              <a:tr h="265949">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A23.4</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Leasevergoeding bibliotheek</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80.627,40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80.627,40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80.628,00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-0,60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96126439"/>
                  </a:ext>
                </a:extLst>
              </a:tr>
              <a:tr h="483527">
                <a:tc>
                  <a:txBody>
                    <a:bodyPr/>
                    <a:lstStyle/>
                    <a:p>
                      <a:pPr algn="l" fontAlgn="b"/>
                      <a:r>
                        <a:rPr lang="nl-BE" sz="1400" b="0" i="0" u="none" strike="noStrike">
                          <a:solidFill>
                            <a:srgbClr val="000000"/>
                          </a:solidFill>
                          <a:effectLst/>
                          <a:latin typeface="Aptos Narrow" panose="020B0004020202020204" pitchFamily="34" charset="0"/>
                        </a:rPr>
                        <a:t>O</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A13.25.1</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Doorfacturatie prestaties intergemeentelijke juridische dienst</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64.134,42</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56.730,28</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60.350,00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-3.619,72</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-11,54</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005506990"/>
                  </a:ext>
                </a:extLst>
              </a:tr>
              <a:tr h="265949">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A1.6.5</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Opbrengsten IBO</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44.601,06</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52.305,12</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46.000,00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6.305,12</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17,27</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37553501"/>
                  </a:ext>
                </a:extLst>
              </a:tr>
              <a:tr h="483527">
                <a:tc>
                  <a:txBody>
                    <a:bodyPr/>
                    <a:lstStyle/>
                    <a:p>
                      <a:pPr algn="l" fontAlgn="b"/>
                      <a:r>
                        <a:rPr lang="nl-BE" sz="1400" b="0" i="0" u="none" strike="noStrike">
                          <a:solidFill>
                            <a:srgbClr val="000000"/>
                          </a:solidFill>
                          <a:effectLst/>
                          <a:latin typeface="Aptos Narrow" panose="020B0004020202020204" pitchFamily="34" charset="0"/>
                        </a:rPr>
                        <a:t>O</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A13.1.1</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Dienst warme maaltijden: aankoop/verkoop warme maaltijden</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45.779,00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45.621,50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42.000,00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3.621,50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-0,34</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466850953"/>
                  </a:ext>
                </a:extLst>
              </a:tr>
              <a:tr h="483527">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A24.6</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Retributie op parkeren: ontvangsten en kosten inning</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38.801,25</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dirty="0">
                          <a:solidFill>
                            <a:srgbClr val="000000"/>
                          </a:solidFill>
                          <a:effectLst/>
                          <a:latin typeface="Aptos Narrow" panose="020B0004020202020204" pitchFamily="34" charset="0"/>
                        </a:rPr>
                        <a:t>41.608,00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38.000,00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3.608,00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7,23</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215672075"/>
                  </a:ext>
                </a:extLst>
              </a:tr>
              <a:tr h="265949">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A2.1.2</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Vakantiewerking</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28.866,28</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40.117,00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30.000,00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10.117,00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38,98</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732506741"/>
                  </a:ext>
                </a:extLst>
              </a:tr>
              <a:tr h="265949">
                <a:tc>
                  <a:txBody>
                    <a:bodyPr/>
                    <a:lstStyle/>
                    <a:p>
                      <a:pPr algn="l" fontAlgn="b"/>
                      <a:r>
                        <a:rPr lang="nl-BE" sz="1400" b="0" i="0" u="none" strike="noStrike">
                          <a:solidFill>
                            <a:srgbClr val="000000"/>
                          </a:solidFill>
                          <a:effectLst/>
                          <a:latin typeface="Aptos Narrow" panose="020B0004020202020204" pitchFamily="34" charset="0"/>
                        </a:rPr>
                        <a:t>G</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A13.8.8</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Opbrengst grafconcessies</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33.125,00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39.150,00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34.000,00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5.150,00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18,19</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88911789"/>
                  </a:ext>
                </a:extLst>
              </a:tr>
              <a:tr h="265949">
                <a:tc>
                  <a:txBody>
                    <a:bodyPr/>
                    <a:lstStyle/>
                    <a:p>
                      <a:pPr algn="l" fontAlgn="b"/>
                      <a:r>
                        <a:rPr lang="nl-BE" sz="1400" b="0" i="0" u="none" strike="noStrike">
                          <a:solidFill>
                            <a:srgbClr val="000000"/>
                          </a:solidFill>
                          <a:effectLst/>
                          <a:latin typeface="Aptos Narrow" panose="020B0004020202020204" pitchFamily="34" charset="0"/>
                        </a:rPr>
                        <a:t>O</a:t>
                      </a:r>
                    </a:p>
                  </a:txBody>
                  <a:tcPr marL="9481" marR="9481" marT="94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A13.22.25</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Opbrengsten uit verhuring</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23.634,34</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35.490,71</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21.705,00</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13.785,71</a:t>
                      </a:r>
                    </a:p>
                  </a:txBody>
                  <a:tcPr marL="9481" marR="9481" marT="94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50,17</a:t>
                      </a:r>
                    </a:p>
                  </a:txBody>
                  <a:tcPr marL="9481" marR="9481" marT="9481"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01213591"/>
                  </a:ext>
                </a:extLst>
              </a:tr>
            </a:tbl>
          </a:graphicData>
        </a:graphic>
      </p:graphicFrame>
    </p:spTree>
    <p:extLst>
      <p:ext uri="{BB962C8B-B14F-4D97-AF65-F5344CB8AC3E}">
        <p14:creationId xmlns:p14="http://schemas.microsoft.com/office/powerpoint/2010/main" val="2982959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77331" y="418532"/>
            <a:ext cx="8596668" cy="1320800"/>
          </a:xfrm>
        </p:spPr>
        <p:txBody>
          <a:bodyPr>
            <a:normAutofit fontScale="90000"/>
          </a:bodyPr>
          <a:lstStyle/>
          <a:p>
            <a:r>
              <a:rPr lang="nl-BE" dirty="0"/>
              <a:t>E.O. – Fiscale ontvangsten en boetes </a:t>
            </a:r>
            <a:r>
              <a:rPr lang="nl-BE" sz="2700" dirty="0"/>
              <a:t>(106,12%)</a:t>
            </a:r>
            <a:br>
              <a:rPr lang="nl-BE" dirty="0"/>
            </a:br>
            <a:r>
              <a:rPr lang="nl-BE" sz="2700" dirty="0"/>
              <a:t>Geraamd: € 17.350.909,00</a:t>
            </a:r>
            <a:br>
              <a:rPr lang="nl-BE" sz="2700" dirty="0"/>
            </a:br>
            <a:r>
              <a:rPr lang="nl-BE" sz="2700" dirty="0"/>
              <a:t>Effectief: € 18.412.021,40	</a:t>
            </a:r>
            <a:r>
              <a:rPr lang="nl-BE" sz="2700" dirty="0">
                <a:sym typeface="Wingdings" panose="05000000000000000000" pitchFamily="2" charset="2"/>
              </a:rPr>
              <a:t> Daling met 2,11% t.o.v. 2022</a:t>
            </a:r>
            <a:endParaRPr lang="nl-BE" dirty="0"/>
          </a:p>
        </p:txBody>
      </p:sp>
      <p:graphicFrame>
        <p:nvGraphicFramePr>
          <p:cNvPr id="4" name="Tabel 3">
            <a:extLst>
              <a:ext uri="{FF2B5EF4-FFF2-40B4-BE49-F238E27FC236}">
                <a16:creationId xmlns:a16="http://schemas.microsoft.com/office/drawing/2014/main" id="{5CF2FE3D-CFA4-321D-A93C-494FD92403D6}"/>
              </a:ext>
            </a:extLst>
          </p:cNvPr>
          <p:cNvGraphicFramePr>
            <a:graphicFrameLocks noGrp="1"/>
          </p:cNvGraphicFramePr>
          <p:nvPr>
            <p:extLst>
              <p:ext uri="{D42A27DB-BD31-4B8C-83A1-F6EECF244321}">
                <p14:modId xmlns:p14="http://schemas.microsoft.com/office/powerpoint/2010/main" val="4211296568"/>
              </p:ext>
            </p:extLst>
          </p:nvPr>
        </p:nvGraphicFramePr>
        <p:xfrm>
          <a:off x="779463" y="1985600"/>
          <a:ext cx="9456737" cy="4324503"/>
        </p:xfrm>
        <a:graphic>
          <a:graphicData uri="http://schemas.openxmlformats.org/drawingml/2006/table">
            <a:tbl>
              <a:tblPr/>
              <a:tblGrid>
                <a:gridCol w="276976">
                  <a:extLst>
                    <a:ext uri="{9D8B030D-6E8A-4147-A177-3AD203B41FA5}">
                      <a16:colId xmlns:a16="http://schemas.microsoft.com/office/drawing/2014/main" val="2868534919"/>
                    </a:ext>
                  </a:extLst>
                </a:gridCol>
                <a:gridCol w="685844">
                  <a:extLst>
                    <a:ext uri="{9D8B030D-6E8A-4147-A177-3AD203B41FA5}">
                      <a16:colId xmlns:a16="http://schemas.microsoft.com/office/drawing/2014/main" val="648094136"/>
                    </a:ext>
                  </a:extLst>
                </a:gridCol>
                <a:gridCol w="3666629">
                  <a:extLst>
                    <a:ext uri="{9D8B030D-6E8A-4147-A177-3AD203B41FA5}">
                      <a16:colId xmlns:a16="http://schemas.microsoft.com/office/drawing/2014/main" val="3331103880"/>
                    </a:ext>
                  </a:extLst>
                </a:gridCol>
                <a:gridCol w="1107902">
                  <a:extLst>
                    <a:ext uri="{9D8B030D-6E8A-4147-A177-3AD203B41FA5}">
                      <a16:colId xmlns:a16="http://schemas.microsoft.com/office/drawing/2014/main" val="1122242212"/>
                    </a:ext>
                  </a:extLst>
                </a:gridCol>
                <a:gridCol w="1107902">
                  <a:extLst>
                    <a:ext uri="{9D8B030D-6E8A-4147-A177-3AD203B41FA5}">
                      <a16:colId xmlns:a16="http://schemas.microsoft.com/office/drawing/2014/main" val="4160028532"/>
                    </a:ext>
                  </a:extLst>
                </a:gridCol>
                <a:gridCol w="1107902">
                  <a:extLst>
                    <a:ext uri="{9D8B030D-6E8A-4147-A177-3AD203B41FA5}">
                      <a16:colId xmlns:a16="http://schemas.microsoft.com/office/drawing/2014/main" val="247167106"/>
                    </a:ext>
                  </a:extLst>
                </a:gridCol>
                <a:gridCol w="699034">
                  <a:extLst>
                    <a:ext uri="{9D8B030D-6E8A-4147-A177-3AD203B41FA5}">
                      <a16:colId xmlns:a16="http://schemas.microsoft.com/office/drawing/2014/main" val="2343383334"/>
                    </a:ext>
                  </a:extLst>
                </a:gridCol>
                <a:gridCol w="804548">
                  <a:extLst>
                    <a:ext uri="{9D8B030D-6E8A-4147-A177-3AD203B41FA5}">
                      <a16:colId xmlns:a16="http://schemas.microsoft.com/office/drawing/2014/main" val="2316531825"/>
                    </a:ext>
                  </a:extLst>
                </a:gridCol>
              </a:tblGrid>
              <a:tr h="398433">
                <a:tc>
                  <a:txBody>
                    <a:bodyPr/>
                    <a:lstStyle/>
                    <a:p>
                      <a:pPr algn="l" fontAlgn="b"/>
                      <a:r>
                        <a:rPr lang="nl-BE" sz="1400" b="1" i="0" u="none" strike="noStrike">
                          <a:solidFill>
                            <a:srgbClr val="FFFFFF"/>
                          </a:solidFill>
                          <a:effectLst/>
                          <a:latin typeface="Calibri" panose="020F0502020204030204" pitchFamily="34" charset="0"/>
                        </a:rPr>
                        <a:t>BE</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R2023</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R2024</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B2024</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Innings%</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Stijgings%</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extLst>
                  <a:ext uri="{0D108BD9-81ED-4DB2-BD59-A6C34878D82A}">
                    <a16:rowId xmlns:a16="http://schemas.microsoft.com/office/drawing/2014/main" val="1545681426"/>
                  </a:ext>
                </a:extLst>
              </a:tr>
              <a:tr h="398433">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A28.5</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Aanvullende belasting op de personenbelasting</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11.550.756,29</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9.032.365,18</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9.753.130,00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92,61</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-21,80</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586980012"/>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A28.6</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Opcentiemen op de onroerende voorheffing</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5.016.250,66</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5.423.429,61</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5.291.542,00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102,49</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8,12</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803946892"/>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Aptos Narrow" panose="020B0004020202020204" pitchFamily="34" charset="0"/>
                        </a:rPr>
                        <a:t>A6.3.13</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Aptos Narrow" panose="020B0004020202020204" pitchFamily="34" charset="0"/>
                        </a:rPr>
                        <a:t>GAS 5: opbrengsten trajectcontroles 30-50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r" fontAlgn="b"/>
                      <a:r>
                        <a:rPr lang="nl-BE" sz="1400" b="0" i="0" u="none" strike="noStrike">
                          <a:solidFill>
                            <a:srgbClr val="000000"/>
                          </a:solidFill>
                          <a:effectLst/>
                          <a:latin typeface="Aptos Narrow" panose="020B0004020202020204" pitchFamily="34" charset="0"/>
                        </a:rPr>
                        <a:t>716.718,00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2.326.136,00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792.244,00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293,61</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224,55</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873646473"/>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A15.14</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IVAREM: Diftar/ophaalronde + vaste bijdrage</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821.874,79</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806.374,16</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757.811,00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106,41</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-1,89</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685057663"/>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A28.7</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Aanvullende belasting op de verkeersbelasting</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246.509,88</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249.081,76</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263.874,00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94,39</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1,04</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386750662"/>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A28.9</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Belasting op afgifte van administratieve documenten</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42.178,40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74.848,54</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65.000,00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115,15</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77,46</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132746625"/>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A28.21</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Belasting op leegstand (Igemo)</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48.000,00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44.000,00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50.000,00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88,00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-8,33</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4229027509"/>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A28.20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Belasting op tweede verblijven</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19.716,00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26.412,00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15.000,00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176,08</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33,96</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487452109"/>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A28.27</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Belasting op omgevingsvergunning</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21.300,00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21.850,00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26.000,00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84,04</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2,58</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579314933"/>
                  </a:ext>
                </a:extLst>
              </a:tr>
              <a:tr h="379459">
                <a:tc>
                  <a:txBody>
                    <a:bodyPr/>
                    <a:lstStyle/>
                    <a:p>
                      <a:pPr algn="l" fontAlgn="b"/>
                      <a:r>
                        <a:rPr lang="nl-BE" sz="1400" b="0" i="0" u="none" strike="noStrike">
                          <a:solidFill>
                            <a:srgbClr val="000000"/>
                          </a:solidFill>
                          <a:effectLst/>
                          <a:latin typeface="Aptos Narrow" panose="020B0004020202020204" pitchFamily="34" charset="0"/>
                        </a:rPr>
                        <a:t>G</a:t>
                      </a:r>
                    </a:p>
                  </a:txBody>
                  <a:tcPr marL="8992" marR="8992" marT="8992"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A28.15</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Belasting op ondernemingen van vervoer met bestuurder</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11.478,88</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13.296,32</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11.000,00</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120,88</a:t>
                      </a:r>
                    </a:p>
                  </a:txBody>
                  <a:tcPr marL="8992" marR="8992" marT="8992"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15,83</a:t>
                      </a:r>
                    </a:p>
                  </a:txBody>
                  <a:tcPr marL="8992" marR="8992" marT="8992"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162174142"/>
                  </a:ext>
                </a:extLst>
              </a:tr>
            </a:tbl>
          </a:graphicData>
        </a:graphic>
      </p:graphicFrame>
    </p:spTree>
    <p:extLst>
      <p:ext uri="{BB962C8B-B14F-4D97-AF65-F5344CB8AC3E}">
        <p14:creationId xmlns:p14="http://schemas.microsoft.com/office/powerpoint/2010/main" val="3963510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663266" y="460582"/>
            <a:ext cx="8596668" cy="963084"/>
          </a:xfrm>
        </p:spPr>
        <p:txBody>
          <a:bodyPr>
            <a:normAutofit/>
          </a:bodyPr>
          <a:lstStyle/>
          <a:p>
            <a:r>
              <a:rPr lang="nl-BE" sz="2700" dirty="0"/>
              <a:t>AANVULLENDE PERSONENBELASTING UITGELICHT</a:t>
            </a:r>
          </a:p>
        </p:txBody>
      </p:sp>
      <p:sp>
        <p:nvSpPr>
          <p:cNvPr id="9" name="Tekstvak 8"/>
          <p:cNvSpPr txBox="1"/>
          <p:nvPr/>
        </p:nvSpPr>
        <p:spPr>
          <a:xfrm>
            <a:off x="5640905" y="5462083"/>
            <a:ext cx="3261815" cy="830997"/>
          </a:xfrm>
          <a:prstGeom prst="rect">
            <a:avLst/>
          </a:prstGeom>
          <a:noFill/>
        </p:spPr>
        <p:txBody>
          <a:bodyPr wrap="square" rtlCol="0">
            <a:spAutoFit/>
          </a:bodyPr>
          <a:lstStyle/>
          <a:p>
            <a:r>
              <a:rPr lang="nl-BE" sz="1600" dirty="0"/>
              <a:t>!! Let wel, cijfers 2024 nog niet volledig voor wat betreft de effectieve </a:t>
            </a:r>
            <a:r>
              <a:rPr lang="nl-BE" sz="1600" dirty="0" err="1"/>
              <a:t>inkohieringen</a:t>
            </a:r>
            <a:endParaRPr lang="nl-BE" sz="1600" dirty="0"/>
          </a:p>
        </p:txBody>
      </p:sp>
      <p:graphicFrame>
        <p:nvGraphicFramePr>
          <p:cNvPr id="3" name="Grafiek 2">
            <a:extLst>
              <a:ext uri="{FF2B5EF4-FFF2-40B4-BE49-F238E27FC236}">
                <a16:creationId xmlns:a16="http://schemas.microsoft.com/office/drawing/2014/main" id="{6BF28FAA-203C-4B13-BC20-3585C3779DA6}"/>
              </a:ext>
            </a:extLst>
          </p:cNvPr>
          <p:cNvGraphicFramePr>
            <a:graphicFrameLocks/>
          </p:cNvGraphicFramePr>
          <p:nvPr>
            <p:extLst>
              <p:ext uri="{D42A27DB-BD31-4B8C-83A1-F6EECF244321}">
                <p14:modId xmlns:p14="http://schemas.microsoft.com/office/powerpoint/2010/main" val="2390732394"/>
              </p:ext>
            </p:extLst>
          </p:nvPr>
        </p:nvGraphicFramePr>
        <p:xfrm>
          <a:off x="663266" y="1639200"/>
          <a:ext cx="5100972" cy="32842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Tabel 3">
            <a:extLst>
              <a:ext uri="{FF2B5EF4-FFF2-40B4-BE49-F238E27FC236}">
                <a16:creationId xmlns:a16="http://schemas.microsoft.com/office/drawing/2014/main" id="{F919F672-D745-AA83-1DB1-91EF6028C923}"/>
              </a:ext>
            </a:extLst>
          </p:cNvPr>
          <p:cNvGraphicFramePr>
            <a:graphicFrameLocks noGrp="1"/>
          </p:cNvGraphicFramePr>
          <p:nvPr>
            <p:extLst>
              <p:ext uri="{D42A27DB-BD31-4B8C-83A1-F6EECF244321}">
                <p14:modId xmlns:p14="http://schemas.microsoft.com/office/powerpoint/2010/main" val="229611418"/>
              </p:ext>
            </p:extLst>
          </p:nvPr>
        </p:nvGraphicFramePr>
        <p:xfrm>
          <a:off x="6004718" y="1270476"/>
          <a:ext cx="4599782" cy="3473868"/>
        </p:xfrm>
        <a:graphic>
          <a:graphicData uri="http://schemas.openxmlformats.org/drawingml/2006/table">
            <a:tbl>
              <a:tblPr/>
              <a:tblGrid>
                <a:gridCol w="980282">
                  <a:extLst>
                    <a:ext uri="{9D8B030D-6E8A-4147-A177-3AD203B41FA5}">
                      <a16:colId xmlns:a16="http://schemas.microsoft.com/office/drawing/2014/main" val="4060159220"/>
                    </a:ext>
                  </a:extLst>
                </a:gridCol>
                <a:gridCol w="1663700">
                  <a:extLst>
                    <a:ext uri="{9D8B030D-6E8A-4147-A177-3AD203B41FA5}">
                      <a16:colId xmlns:a16="http://schemas.microsoft.com/office/drawing/2014/main" val="2686192218"/>
                    </a:ext>
                  </a:extLst>
                </a:gridCol>
                <a:gridCol w="1955800">
                  <a:extLst>
                    <a:ext uri="{9D8B030D-6E8A-4147-A177-3AD203B41FA5}">
                      <a16:colId xmlns:a16="http://schemas.microsoft.com/office/drawing/2014/main" val="2276374586"/>
                    </a:ext>
                  </a:extLst>
                </a:gridCol>
              </a:tblGrid>
              <a:tr h="455038">
                <a:tc>
                  <a:txBody>
                    <a:bodyPr/>
                    <a:lstStyle/>
                    <a:p>
                      <a:pPr algn="l" fontAlgn="b"/>
                      <a:r>
                        <a:rPr lang="nl-BE" sz="1600" b="1" i="0" u="none" strike="noStrike">
                          <a:solidFill>
                            <a:srgbClr val="FFFFFF"/>
                          </a:solidFill>
                          <a:effectLst/>
                          <a:latin typeface="Calibri" panose="020F0502020204030204" pitchFamily="34" charset="0"/>
                        </a:rPr>
                        <a:t>Jaar</a:t>
                      </a:r>
                    </a:p>
                  </a:txBody>
                  <a:tcPr marL="0" marR="0" marT="0" marB="0" anchor="b">
                    <a:lnL>
                      <a:noFill/>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5B9BD5"/>
                    </a:solidFill>
                  </a:tcPr>
                </a:tc>
                <a:tc>
                  <a:txBody>
                    <a:bodyPr/>
                    <a:lstStyle/>
                    <a:p>
                      <a:pPr algn="ctr" fontAlgn="b"/>
                      <a:r>
                        <a:rPr lang="nl-BE" sz="1600" b="1" i="0" u="none" strike="noStrike" dirty="0">
                          <a:solidFill>
                            <a:srgbClr val="FFFFFF"/>
                          </a:solidFill>
                          <a:effectLst/>
                          <a:latin typeface="Calibri" panose="020F0502020204030204" pitchFamily="34" charset="0"/>
                        </a:rPr>
                        <a:t>Effectieve </a:t>
                      </a:r>
                      <a:r>
                        <a:rPr lang="nl-BE" sz="1600" b="1" i="0" u="none" strike="noStrike" dirty="0" err="1">
                          <a:solidFill>
                            <a:srgbClr val="FFFFFF"/>
                          </a:solidFill>
                          <a:effectLst/>
                          <a:latin typeface="Calibri" panose="020F0502020204030204" pitchFamily="34" charset="0"/>
                        </a:rPr>
                        <a:t>inkohieringen</a:t>
                      </a:r>
                      <a:endParaRPr lang="nl-BE" sz="1600" b="1" i="0" u="none" strike="noStrike" dirty="0">
                        <a:solidFill>
                          <a:srgbClr val="FFFFFF"/>
                        </a:solidFill>
                        <a:effectLst/>
                        <a:latin typeface="Calibri" panose="020F0502020204030204" pitchFamily="34" charset="0"/>
                      </a:endParaRP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solidFill>
                      <a:srgbClr val="5B9BD5"/>
                    </a:solidFill>
                  </a:tcPr>
                </a:tc>
                <a:tc>
                  <a:txBody>
                    <a:bodyPr/>
                    <a:lstStyle/>
                    <a:p>
                      <a:pPr algn="ctr" fontAlgn="b"/>
                      <a:r>
                        <a:rPr lang="nl-BE" sz="1600" b="1" i="0" u="none" strike="noStrike" dirty="0">
                          <a:solidFill>
                            <a:srgbClr val="FFFFFF"/>
                          </a:solidFill>
                          <a:effectLst/>
                          <a:latin typeface="Calibri" panose="020F0502020204030204" pitchFamily="34" charset="0"/>
                        </a:rPr>
                        <a:t>Stortingen</a:t>
                      </a:r>
                    </a:p>
                  </a:txBody>
                  <a:tcPr marL="0" marR="0" marT="0" marB="0" anchor="b">
                    <a:lnL w="6350" cap="flat" cmpd="sng" algn="ctr">
                      <a:solidFill>
                        <a:srgbClr val="FFFFFF"/>
                      </a:solidFill>
                      <a:prstDash val="solid"/>
                      <a:round/>
                      <a:headEnd type="none" w="med" len="med"/>
                      <a:tailEnd type="none" w="med" len="med"/>
                    </a:lnL>
                    <a:lnR>
                      <a:noFill/>
                    </a:lnR>
                    <a:lnT>
                      <a:noFill/>
                    </a:lnT>
                    <a:lnB w="6350" cap="flat" cmpd="sng" algn="ctr">
                      <a:solidFill>
                        <a:srgbClr val="FFFFFF"/>
                      </a:solidFill>
                      <a:prstDash val="solid"/>
                      <a:round/>
                      <a:headEnd type="none" w="med" len="med"/>
                      <a:tailEnd type="none" w="med" len="med"/>
                    </a:lnB>
                    <a:solidFill>
                      <a:srgbClr val="5B9BD5"/>
                    </a:solidFill>
                  </a:tcPr>
                </a:tc>
                <a:extLst>
                  <a:ext uri="{0D108BD9-81ED-4DB2-BD59-A6C34878D82A}">
                    <a16:rowId xmlns:a16="http://schemas.microsoft.com/office/drawing/2014/main" val="3097135249"/>
                  </a:ext>
                </a:extLst>
              </a:tr>
              <a:tr h="248849">
                <a:tc>
                  <a:txBody>
                    <a:bodyPr/>
                    <a:lstStyle/>
                    <a:p>
                      <a:pPr algn="r" fontAlgn="b"/>
                      <a:r>
                        <a:rPr lang="nl-BE" sz="1600" b="0" i="0" u="none" strike="noStrike">
                          <a:solidFill>
                            <a:srgbClr val="000000"/>
                          </a:solidFill>
                          <a:effectLst/>
                          <a:latin typeface="Calibri" panose="020F0502020204030204" pitchFamily="34" charset="0"/>
                        </a:rPr>
                        <a:t>2014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6.651.185,37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5.056.527,64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108087786"/>
                  </a:ext>
                </a:extLst>
              </a:tr>
              <a:tr h="248849">
                <a:tc>
                  <a:txBody>
                    <a:bodyPr/>
                    <a:lstStyle/>
                    <a:p>
                      <a:pPr algn="r" fontAlgn="b"/>
                      <a:r>
                        <a:rPr lang="nl-BE" sz="1600" b="0" i="0" u="none" strike="noStrike">
                          <a:solidFill>
                            <a:srgbClr val="000000"/>
                          </a:solidFill>
                          <a:effectLst/>
                          <a:latin typeface="Calibri" panose="020F0502020204030204" pitchFamily="34" charset="0"/>
                        </a:rPr>
                        <a:t>2015</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6.997.106,81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6.743.657,73</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extLst>
                  <a:ext uri="{0D108BD9-81ED-4DB2-BD59-A6C34878D82A}">
                    <a16:rowId xmlns:a16="http://schemas.microsoft.com/office/drawing/2014/main" val="4266961676"/>
                  </a:ext>
                </a:extLst>
              </a:tr>
              <a:tr h="248849">
                <a:tc>
                  <a:txBody>
                    <a:bodyPr/>
                    <a:lstStyle/>
                    <a:p>
                      <a:pPr algn="r" fontAlgn="b"/>
                      <a:r>
                        <a:rPr lang="nl-BE" sz="1600" b="0" i="0" u="none" strike="noStrike">
                          <a:solidFill>
                            <a:srgbClr val="000000"/>
                          </a:solidFill>
                          <a:effectLst/>
                          <a:latin typeface="Calibri" panose="020F0502020204030204" pitchFamily="34" charset="0"/>
                        </a:rPr>
                        <a:t>2016</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6.985.737,77</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7.588.592,80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063794818"/>
                  </a:ext>
                </a:extLst>
              </a:tr>
              <a:tr h="248849">
                <a:tc>
                  <a:txBody>
                    <a:bodyPr/>
                    <a:lstStyle/>
                    <a:p>
                      <a:pPr algn="r" fontAlgn="b"/>
                      <a:r>
                        <a:rPr lang="nl-BE" sz="1600" b="0" i="0" u="none" strike="noStrike">
                          <a:solidFill>
                            <a:srgbClr val="000000"/>
                          </a:solidFill>
                          <a:effectLst/>
                          <a:latin typeface="Calibri" panose="020F0502020204030204" pitchFamily="34" charset="0"/>
                        </a:rPr>
                        <a:t>2017</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7.172.017,82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6.749.629,41</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extLst>
                  <a:ext uri="{0D108BD9-81ED-4DB2-BD59-A6C34878D82A}">
                    <a16:rowId xmlns:a16="http://schemas.microsoft.com/office/drawing/2014/main" val="2402399381"/>
                  </a:ext>
                </a:extLst>
              </a:tr>
              <a:tr h="248849">
                <a:tc>
                  <a:txBody>
                    <a:bodyPr/>
                    <a:lstStyle/>
                    <a:p>
                      <a:pPr algn="r" fontAlgn="b"/>
                      <a:r>
                        <a:rPr lang="nl-BE" sz="1600" b="0" i="0" u="none" strike="noStrike">
                          <a:solidFill>
                            <a:srgbClr val="000000"/>
                          </a:solidFill>
                          <a:effectLst/>
                          <a:latin typeface="Calibri" panose="020F0502020204030204" pitchFamily="34" charset="0"/>
                        </a:rPr>
                        <a:t>2018</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7.454.716,52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6.684.808,00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716605876"/>
                  </a:ext>
                </a:extLst>
              </a:tr>
              <a:tr h="248849">
                <a:tc>
                  <a:txBody>
                    <a:bodyPr/>
                    <a:lstStyle/>
                    <a:p>
                      <a:pPr algn="r" fontAlgn="b"/>
                      <a:r>
                        <a:rPr lang="nl-BE" sz="1600" b="0" i="0" u="none" strike="noStrike">
                          <a:solidFill>
                            <a:srgbClr val="000000"/>
                          </a:solidFill>
                          <a:effectLst/>
                          <a:latin typeface="Calibri" panose="020F0502020204030204" pitchFamily="34" charset="0"/>
                        </a:rPr>
                        <a:t>2019</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7.538.624,94</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8.042.317,34</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extLst>
                  <a:ext uri="{0D108BD9-81ED-4DB2-BD59-A6C34878D82A}">
                    <a16:rowId xmlns:a16="http://schemas.microsoft.com/office/drawing/2014/main" val="3533913105"/>
                  </a:ext>
                </a:extLst>
              </a:tr>
              <a:tr h="248849">
                <a:tc>
                  <a:txBody>
                    <a:bodyPr/>
                    <a:lstStyle/>
                    <a:p>
                      <a:pPr algn="r" fontAlgn="b"/>
                      <a:r>
                        <a:rPr lang="nl-BE" sz="1600" b="0" i="0" u="none" strike="noStrike">
                          <a:solidFill>
                            <a:srgbClr val="000000"/>
                          </a:solidFill>
                          <a:effectLst/>
                          <a:latin typeface="Calibri" panose="020F0502020204030204" pitchFamily="34" charset="0"/>
                        </a:rPr>
                        <a:t>2020</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7.422.669,32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8.126.227,48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271156111"/>
                  </a:ext>
                </a:extLst>
              </a:tr>
              <a:tr h="248849">
                <a:tc>
                  <a:txBody>
                    <a:bodyPr/>
                    <a:lstStyle/>
                    <a:p>
                      <a:pPr algn="r" fontAlgn="b"/>
                      <a:r>
                        <a:rPr lang="nl-BE" sz="1600" b="0" i="0" u="none" strike="noStrike">
                          <a:solidFill>
                            <a:srgbClr val="000000"/>
                          </a:solidFill>
                          <a:effectLst/>
                          <a:latin typeface="Calibri" panose="020F0502020204030204" pitchFamily="34" charset="0"/>
                        </a:rPr>
                        <a:t>2021</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7.906.342,01</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7.240.680,00</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extLst>
                  <a:ext uri="{0D108BD9-81ED-4DB2-BD59-A6C34878D82A}">
                    <a16:rowId xmlns:a16="http://schemas.microsoft.com/office/drawing/2014/main" val="906813706"/>
                  </a:ext>
                </a:extLst>
              </a:tr>
              <a:tr h="248849">
                <a:tc>
                  <a:txBody>
                    <a:bodyPr/>
                    <a:lstStyle/>
                    <a:p>
                      <a:pPr algn="r" fontAlgn="b"/>
                      <a:r>
                        <a:rPr lang="nl-BE" sz="1600" b="0" i="0" u="none" strike="noStrike">
                          <a:solidFill>
                            <a:srgbClr val="000000"/>
                          </a:solidFill>
                          <a:effectLst/>
                          <a:latin typeface="Calibri" panose="020F0502020204030204" pitchFamily="34" charset="0"/>
                        </a:rPr>
                        <a:t>2022</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8.312.624,72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8.519.764,37</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860185234"/>
                  </a:ext>
                </a:extLst>
              </a:tr>
              <a:tr h="248849">
                <a:tc>
                  <a:txBody>
                    <a:bodyPr/>
                    <a:lstStyle/>
                    <a:p>
                      <a:pPr algn="r" fontAlgn="b"/>
                      <a:r>
                        <a:rPr lang="nl-BE" sz="1600" b="0" i="0" u="none" strike="noStrike">
                          <a:solidFill>
                            <a:srgbClr val="000000"/>
                          </a:solidFill>
                          <a:effectLst/>
                          <a:latin typeface="Calibri" panose="020F0502020204030204" pitchFamily="34" charset="0"/>
                        </a:rPr>
                        <a:t>2023</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9.101.957,55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tc>
                  <a:txBody>
                    <a:bodyPr/>
                    <a:lstStyle/>
                    <a:p>
                      <a:pPr algn="r" fontAlgn="b"/>
                      <a:r>
                        <a:rPr lang="nl-BE" sz="1600" b="0" i="0" u="none" strike="noStrike">
                          <a:solidFill>
                            <a:srgbClr val="000000"/>
                          </a:solidFill>
                          <a:effectLst/>
                          <a:latin typeface="Calibri" panose="020F0502020204030204" pitchFamily="34" charset="0"/>
                        </a:rPr>
                        <a:t>11.550.756,29</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DEBF7"/>
                    </a:solidFill>
                  </a:tcPr>
                </a:tc>
                <a:extLst>
                  <a:ext uri="{0D108BD9-81ED-4DB2-BD59-A6C34878D82A}">
                    <a16:rowId xmlns:a16="http://schemas.microsoft.com/office/drawing/2014/main" val="541042865"/>
                  </a:ext>
                </a:extLst>
              </a:tr>
              <a:tr h="248849">
                <a:tc>
                  <a:txBody>
                    <a:bodyPr/>
                    <a:lstStyle/>
                    <a:p>
                      <a:pPr algn="r" fontAlgn="b"/>
                      <a:r>
                        <a:rPr lang="nl-BE" sz="1600" b="0" i="0" u="none" strike="noStrike">
                          <a:solidFill>
                            <a:srgbClr val="000000"/>
                          </a:solidFill>
                          <a:effectLst/>
                          <a:latin typeface="Calibri" panose="020F0502020204030204" pitchFamily="34" charset="0"/>
                        </a:rPr>
                        <a:t>2024</a:t>
                      </a:r>
                    </a:p>
                  </a:txBody>
                  <a:tcPr marL="0" marR="0" marT="0" marB="0" anchor="b">
                    <a:lnL>
                      <a:noFill/>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9.380.521,62</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DD7EE"/>
                    </a:solidFill>
                  </a:tcPr>
                </a:tc>
                <a:tc>
                  <a:txBody>
                    <a:bodyPr/>
                    <a:lstStyle/>
                    <a:p>
                      <a:pPr algn="r" fontAlgn="b"/>
                      <a:r>
                        <a:rPr lang="nl-BE" sz="1600" b="0" i="0" u="none" strike="noStrike">
                          <a:solidFill>
                            <a:srgbClr val="000000"/>
                          </a:solidFill>
                          <a:effectLst/>
                          <a:latin typeface="Calibri" panose="020F0502020204030204" pitchFamily="34" charset="0"/>
                        </a:rPr>
                        <a:t>9.032.365,18</a:t>
                      </a:r>
                    </a:p>
                  </a:txBody>
                  <a:tcPr marL="0" marR="0" marT="0" marB="0" anchor="b">
                    <a:lnL w="6350" cap="flat" cmpd="sng" algn="ctr">
                      <a:solidFill>
                        <a:srgbClr val="FFFFFF"/>
                      </a:solidFill>
                      <a:prstDash val="solid"/>
                      <a:round/>
                      <a:headEnd type="none" w="med" len="med"/>
                      <a:tailEnd type="none" w="med" len="med"/>
                    </a:lnL>
                    <a:lnR>
                      <a:noFill/>
                    </a:lnR>
                    <a:lnT w="63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822469099"/>
                  </a:ext>
                </a:extLst>
              </a:tr>
              <a:tr h="248849">
                <a:tc>
                  <a:txBody>
                    <a:bodyPr/>
                    <a:lstStyle/>
                    <a:p>
                      <a:pPr algn="l" fontAlgn="b"/>
                      <a:endParaRPr lang="nl-BE" sz="1600" b="1" i="0" u="none" strike="noStrike">
                        <a:solidFill>
                          <a:srgbClr val="FFFFFF"/>
                        </a:solidFill>
                        <a:effectLst/>
                        <a:latin typeface="Calibri" panose="020F0502020204030204" pitchFamily="34" charset="0"/>
                      </a:endParaRPr>
                    </a:p>
                  </a:txBody>
                  <a:tcPr marL="0" marR="0" marT="0" marB="0" anchor="b">
                    <a:lnL>
                      <a:noFill/>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5B9BD5"/>
                    </a:solidFill>
                  </a:tcPr>
                </a:tc>
                <a:tc>
                  <a:txBody>
                    <a:bodyPr/>
                    <a:lstStyle/>
                    <a:p>
                      <a:pPr algn="r" fontAlgn="b"/>
                      <a:r>
                        <a:rPr lang="nl-BE" sz="1600" b="1" i="0" u="none" strike="noStrike">
                          <a:solidFill>
                            <a:srgbClr val="FFFFFF"/>
                          </a:solidFill>
                          <a:effectLst/>
                          <a:latin typeface="Calibri" panose="020F0502020204030204" pitchFamily="34" charset="0"/>
                        </a:rPr>
                        <a:t>84.923.504,45</a:t>
                      </a:r>
                    </a:p>
                  </a:txBody>
                  <a:tcPr marL="0" marR="0" marT="0" marB="0" anchor="b">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5B9BD5"/>
                    </a:solidFill>
                  </a:tcPr>
                </a:tc>
                <a:tc>
                  <a:txBody>
                    <a:bodyPr/>
                    <a:lstStyle/>
                    <a:p>
                      <a:pPr algn="r" fontAlgn="b"/>
                      <a:r>
                        <a:rPr lang="nl-BE" sz="1600" b="1" i="0" u="none" strike="noStrike" dirty="0">
                          <a:solidFill>
                            <a:srgbClr val="FFFFFF"/>
                          </a:solidFill>
                          <a:effectLst/>
                          <a:latin typeface="Calibri" panose="020F0502020204030204" pitchFamily="34" charset="0"/>
                        </a:rPr>
                        <a:t>85.335.326,24</a:t>
                      </a:r>
                    </a:p>
                  </a:txBody>
                  <a:tcPr marL="0" marR="0" marT="0" marB="0" anchor="b">
                    <a:lnL w="63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a:noFill/>
                    </a:lnB>
                    <a:solidFill>
                      <a:srgbClr val="5B9BD5"/>
                    </a:solidFill>
                  </a:tcPr>
                </a:tc>
                <a:extLst>
                  <a:ext uri="{0D108BD9-81ED-4DB2-BD59-A6C34878D82A}">
                    <a16:rowId xmlns:a16="http://schemas.microsoft.com/office/drawing/2014/main" val="3372798847"/>
                  </a:ext>
                </a:extLst>
              </a:tr>
            </a:tbl>
          </a:graphicData>
        </a:graphic>
      </p:graphicFrame>
    </p:spTree>
    <p:extLst>
      <p:ext uri="{BB962C8B-B14F-4D97-AF65-F5344CB8AC3E}">
        <p14:creationId xmlns:p14="http://schemas.microsoft.com/office/powerpoint/2010/main" val="2742265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A496C1-E2B7-D5FC-F6C3-4F84F62166CD}"/>
              </a:ext>
            </a:extLst>
          </p:cNvPr>
          <p:cNvSpPr>
            <a:spLocks noGrp="1"/>
          </p:cNvSpPr>
          <p:nvPr>
            <p:ph type="title"/>
          </p:nvPr>
        </p:nvSpPr>
        <p:spPr/>
        <p:txBody>
          <a:bodyPr/>
          <a:lstStyle/>
          <a:p>
            <a:r>
              <a:rPr lang="nl-BE" dirty="0"/>
              <a:t>GAS BOETES</a:t>
            </a:r>
          </a:p>
        </p:txBody>
      </p:sp>
      <p:sp>
        <p:nvSpPr>
          <p:cNvPr id="3" name="Tijdelijke aanduiding voor inhoud 2">
            <a:extLst>
              <a:ext uri="{FF2B5EF4-FFF2-40B4-BE49-F238E27FC236}">
                <a16:creationId xmlns:a16="http://schemas.microsoft.com/office/drawing/2014/main" id="{C0D4A0D2-464E-03DA-41A4-1F9148D2D728}"/>
              </a:ext>
            </a:extLst>
          </p:cNvPr>
          <p:cNvSpPr>
            <a:spLocks noGrp="1"/>
          </p:cNvSpPr>
          <p:nvPr>
            <p:ph idx="1"/>
          </p:nvPr>
        </p:nvSpPr>
        <p:spPr>
          <a:xfrm>
            <a:off x="677334" y="1648691"/>
            <a:ext cx="8596668" cy="4987636"/>
          </a:xfrm>
        </p:spPr>
        <p:txBody>
          <a:bodyPr>
            <a:normAutofit lnSpcReduction="10000"/>
          </a:bodyPr>
          <a:lstStyle/>
          <a:p>
            <a:r>
              <a:rPr lang="nl-BE" dirty="0"/>
              <a:t>GAS 1 – 3	OVERLAST					</a:t>
            </a:r>
            <a:r>
              <a:rPr lang="nl-BE" sz="1600" dirty="0"/>
              <a:t>€ 6.313 in 2022</a:t>
            </a:r>
            <a:endParaRPr lang="nl-BE" dirty="0"/>
          </a:p>
          <a:p>
            <a:pPr marL="0" indent="0">
              <a:buNone/>
            </a:pPr>
            <a:r>
              <a:rPr lang="nl-BE" dirty="0"/>
              <a:t>										</a:t>
            </a:r>
            <a:r>
              <a:rPr lang="nl-BE" sz="1600" dirty="0"/>
              <a:t>€ 10.157 in 2023</a:t>
            </a:r>
            <a:endParaRPr lang="nl-BE" dirty="0"/>
          </a:p>
          <a:p>
            <a:r>
              <a:rPr lang="nl-BE" dirty="0"/>
              <a:t>GAS 4 	PARKEREN EN STILSTAAN		€ </a:t>
            </a:r>
            <a:r>
              <a:rPr lang="nl-BE" sz="1600" dirty="0"/>
              <a:t>5.350,50 in 2024</a:t>
            </a:r>
            <a:endParaRPr lang="nl-BE" dirty="0"/>
          </a:p>
          <a:p>
            <a:r>
              <a:rPr lang="nl-BE" dirty="0"/>
              <a:t>GAS 5	KLEINE SNELHEIDSOVERTREDINGEN 30-50</a:t>
            </a:r>
          </a:p>
          <a:p>
            <a:pPr lvl="1"/>
            <a:r>
              <a:rPr lang="nl-BE" dirty="0"/>
              <a:t>Sinds 09/2022 </a:t>
            </a:r>
            <a:r>
              <a:rPr lang="nl-BE" dirty="0">
                <a:sym typeface="Wingdings" panose="05000000000000000000" pitchFamily="2" charset="2"/>
              </a:rPr>
              <a:t> Muizensteenweg</a:t>
            </a:r>
          </a:p>
          <a:p>
            <a:pPr lvl="1"/>
            <a:r>
              <a:rPr lang="nl-BE" dirty="0">
                <a:sym typeface="Wingdings" panose="05000000000000000000" pitchFamily="2" charset="2"/>
              </a:rPr>
              <a:t>01/08/2023</a:t>
            </a:r>
          </a:p>
          <a:p>
            <a:pPr lvl="2"/>
            <a:r>
              <a:rPr lang="nl-BE" dirty="0">
                <a:sym typeface="Wingdings" panose="05000000000000000000" pitchFamily="2" charset="2"/>
              </a:rPr>
              <a:t>Guldensporenlaan				Gestellei</a:t>
            </a:r>
          </a:p>
          <a:p>
            <a:pPr lvl="2"/>
            <a:r>
              <a:rPr lang="nl-BE" dirty="0">
                <a:sym typeface="Wingdings" panose="05000000000000000000" pitchFamily="2" charset="2"/>
              </a:rPr>
              <a:t>Oude </a:t>
            </a:r>
            <a:r>
              <a:rPr lang="nl-BE" dirty="0" err="1">
                <a:sym typeface="Wingdings" panose="05000000000000000000" pitchFamily="2" charset="2"/>
              </a:rPr>
              <a:t>Keerbergsebaan</a:t>
            </a:r>
            <a:r>
              <a:rPr lang="nl-BE" dirty="0">
                <a:sym typeface="Wingdings" panose="05000000000000000000" pitchFamily="2" charset="2"/>
              </a:rPr>
              <a:t>			</a:t>
            </a:r>
            <a:r>
              <a:rPr lang="nl-BE" dirty="0" err="1">
                <a:sym typeface="Wingdings" panose="05000000000000000000" pitchFamily="2" charset="2"/>
              </a:rPr>
              <a:t>Achterdiedonken</a:t>
            </a:r>
            <a:r>
              <a:rPr lang="nl-BE" dirty="0">
                <a:sym typeface="Wingdings" panose="05000000000000000000" pitchFamily="2" charset="2"/>
              </a:rPr>
              <a:t>			</a:t>
            </a:r>
            <a:r>
              <a:rPr lang="nl-BE" sz="1600" dirty="0">
                <a:sym typeface="Wingdings" panose="05000000000000000000" pitchFamily="2" charset="2"/>
              </a:rPr>
              <a:t>€ 120.253 in 2022</a:t>
            </a:r>
            <a:endParaRPr lang="nl-BE" dirty="0">
              <a:sym typeface="Wingdings" panose="05000000000000000000" pitchFamily="2" charset="2"/>
            </a:endParaRPr>
          </a:p>
          <a:p>
            <a:pPr lvl="2"/>
            <a:r>
              <a:rPr lang="nl-BE" dirty="0">
                <a:sym typeface="Wingdings" panose="05000000000000000000" pitchFamily="2" charset="2"/>
              </a:rPr>
              <a:t>Zwarte Leeuwstraat									</a:t>
            </a:r>
            <a:r>
              <a:rPr lang="nl-BE" sz="1600" dirty="0">
                <a:sym typeface="Wingdings" panose="05000000000000000000" pitchFamily="2" charset="2"/>
              </a:rPr>
              <a:t>€ 716.718 in 2023</a:t>
            </a:r>
            <a:endParaRPr lang="nl-BE" dirty="0">
              <a:sym typeface="Wingdings" panose="05000000000000000000" pitchFamily="2" charset="2"/>
            </a:endParaRPr>
          </a:p>
          <a:p>
            <a:pPr lvl="1"/>
            <a:r>
              <a:rPr lang="nl-BE" dirty="0">
                <a:sym typeface="Wingdings" panose="05000000000000000000" pitchFamily="2" charset="2"/>
              </a:rPr>
              <a:t>01/09/2023											€ 2.326.136 in 2024</a:t>
            </a:r>
          </a:p>
          <a:p>
            <a:pPr lvl="2"/>
            <a:r>
              <a:rPr lang="nl-BE" dirty="0">
                <a:sym typeface="Wingdings" panose="05000000000000000000" pitchFamily="2" charset="2"/>
              </a:rPr>
              <a:t>Oude Kasteellaan				Dorp</a:t>
            </a:r>
          </a:p>
          <a:p>
            <a:pPr lvl="1"/>
            <a:r>
              <a:rPr lang="nl-BE" dirty="0">
                <a:sym typeface="Wingdings" panose="05000000000000000000" pitchFamily="2" charset="2"/>
              </a:rPr>
              <a:t>01/12/2023</a:t>
            </a:r>
          </a:p>
          <a:p>
            <a:pPr lvl="2"/>
            <a:r>
              <a:rPr lang="nl-BE" dirty="0">
                <a:sym typeface="Wingdings" panose="05000000000000000000" pitchFamily="2" charset="2"/>
              </a:rPr>
              <a:t>Lange Dreef					Korte Dreef</a:t>
            </a:r>
          </a:p>
          <a:p>
            <a:pPr lvl="2"/>
            <a:r>
              <a:rPr lang="nl-BE" dirty="0">
                <a:sym typeface="Wingdings" panose="05000000000000000000" pitchFamily="2" charset="2"/>
              </a:rPr>
              <a:t>Hoogstraat</a:t>
            </a:r>
            <a:endParaRPr lang="nl-BE" dirty="0"/>
          </a:p>
        </p:txBody>
      </p:sp>
      <p:sp>
        <p:nvSpPr>
          <p:cNvPr id="4" name="Rechteraccolade 3">
            <a:extLst>
              <a:ext uri="{FF2B5EF4-FFF2-40B4-BE49-F238E27FC236}">
                <a16:creationId xmlns:a16="http://schemas.microsoft.com/office/drawing/2014/main" id="{C3761377-01E0-F1F2-343A-B920F218FD0F}"/>
              </a:ext>
            </a:extLst>
          </p:cNvPr>
          <p:cNvSpPr/>
          <p:nvPr/>
        </p:nvSpPr>
        <p:spPr>
          <a:xfrm>
            <a:off x="4800600" y="1648691"/>
            <a:ext cx="45719" cy="1018309"/>
          </a:xfrm>
          <a:prstGeom prst="rightBrace">
            <a:avLst/>
          </a:prstGeom>
        </p:spPr>
        <p:style>
          <a:lnRef idx="1">
            <a:schemeClr val="accent6"/>
          </a:lnRef>
          <a:fillRef idx="0">
            <a:schemeClr val="accent6"/>
          </a:fillRef>
          <a:effectRef idx="0">
            <a:schemeClr val="accent6"/>
          </a:effectRef>
          <a:fontRef idx="minor">
            <a:schemeClr val="tx1"/>
          </a:fontRef>
        </p:style>
        <p:txBody>
          <a:bodyPr rtlCol="0" anchor="ctr"/>
          <a:lstStyle/>
          <a:p>
            <a:pPr algn="ctr"/>
            <a:endParaRPr lang="nl-BE"/>
          </a:p>
        </p:txBody>
      </p:sp>
      <p:sp>
        <p:nvSpPr>
          <p:cNvPr id="5" name="Rechteraccolade 4">
            <a:extLst>
              <a:ext uri="{FF2B5EF4-FFF2-40B4-BE49-F238E27FC236}">
                <a16:creationId xmlns:a16="http://schemas.microsoft.com/office/drawing/2014/main" id="{D9445C72-9D99-309D-1F0E-363DF98437A2}"/>
              </a:ext>
            </a:extLst>
          </p:cNvPr>
          <p:cNvSpPr/>
          <p:nvPr/>
        </p:nvSpPr>
        <p:spPr>
          <a:xfrm>
            <a:off x="6324600" y="2857500"/>
            <a:ext cx="317500" cy="3517900"/>
          </a:xfrm>
          <a:prstGeom prst="rightBrace">
            <a:avLst/>
          </a:prstGeom>
        </p:spPr>
        <p:style>
          <a:lnRef idx="1">
            <a:schemeClr val="accent6"/>
          </a:lnRef>
          <a:fillRef idx="0">
            <a:schemeClr val="accent6"/>
          </a:fillRef>
          <a:effectRef idx="0">
            <a:schemeClr val="accent6"/>
          </a:effectRef>
          <a:fontRef idx="minor">
            <a:schemeClr val="tx1"/>
          </a:fontRef>
        </p:style>
        <p:txBody>
          <a:bodyPr rtlCol="0" anchor="ctr"/>
          <a:lstStyle/>
          <a:p>
            <a:pPr algn="ctr"/>
            <a:endParaRPr lang="nl-BE"/>
          </a:p>
        </p:txBody>
      </p:sp>
    </p:spTree>
    <p:extLst>
      <p:ext uri="{BB962C8B-B14F-4D97-AF65-F5344CB8AC3E}">
        <p14:creationId xmlns:p14="http://schemas.microsoft.com/office/powerpoint/2010/main" val="19662260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E.O. – Werkingssubsidies </a:t>
            </a:r>
            <a:r>
              <a:rPr lang="nl-BE" sz="3100" dirty="0"/>
              <a:t>(102,61%)</a:t>
            </a:r>
            <a:br>
              <a:rPr lang="nl-BE" dirty="0"/>
            </a:br>
            <a:r>
              <a:rPr lang="nl-BE" sz="2700" dirty="0"/>
              <a:t>Geraamd: € 8.399.026,00</a:t>
            </a:r>
            <a:br>
              <a:rPr lang="nl-BE" sz="2700" dirty="0"/>
            </a:br>
            <a:r>
              <a:rPr lang="nl-BE" sz="2700" dirty="0"/>
              <a:t>Effectief: € 8.618.429,45	</a:t>
            </a:r>
            <a:r>
              <a:rPr lang="nl-BE" sz="2700" dirty="0">
                <a:sym typeface="Wingdings" panose="05000000000000000000" pitchFamily="2" charset="2"/>
              </a:rPr>
              <a:t> stijging met 2,9 % t.o.v. 2023</a:t>
            </a:r>
            <a:endParaRPr lang="nl-BE" sz="2700" dirty="0"/>
          </a:p>
        </p:txBody>
      </p:sp>
      <p:graphicFrame>
        <p:nvGraphicFramePr>
          <p:cNvPr id="5" name="Tabel 4">
            <a:extLst>
              <a:ext uri="{FF2B5EF4-FFF2-40B4-BE49-F238E27FC236}">
                <a16:creationId xmlns:a16="http://schemas.microsoft.com/office/drawing/2014/main" id="{6AD4FC9D-B09C-32B5-9AD0-D63B352CEF1B}"/>
              </a:ext>
            </a:extLst>
          </p:cNvPr>
          <p:cNvGraphicFramePr>
            <a:graphicFrameLocks noGrp="1"/>
          </p:cNvGraphicFramePr>
          <p:nvPr>
            <p:extLst>
              <p:ext uri="{D42A27DB-BD31-4B8C-83A1-F6EECF244321}">
                <p14:modId xmlns:p14="http://schemas.microsoft.com/office/powerpoint/2010/main" val="2910070518"/>
              </p:ext>
            </p:extLst>
          </p:nvPr>
        </p:nvGraphicFramePr>
        <p:xfrm>
          <a:off x="677688" y="2115846"/>
          <a:ext cx="9520412" cy="4470636"/>
        </p:xfrm>
        <a:graphic>
          <a:graphicData uri="http://schemas.openxmlformats.org/drawingml/2006/table">
            <a:tbl>
              <a:tblPr/>
              <a:tblGrid>
                <a:gridCol w="276240">
                  <a:extLst>
                    <a:ext uri="{9D8B030D-6E8A-4147-A177-3AD203B41FA5}">
                      <a16:colId xmlns:a16="http://schemas.microsoft.com/office/drawing/2014/main" val="355906640"/>
                    </a:ext>
                  </a:extLst>
                </a:gridCol>
                <a:gridCol w="670869">
                  <a:extLst>
                    <a:ext uri="{9D8B030D-6E8A-4147-A177-3AD203B41FA5}">
                      <a16:colId xmlns:a16="http://schemas.microsoft.com/office/drawing/2014/main" val="92333622"/>
                    </a:ext>
                  </a:extLst>
                </a:gridCol>
                <a:gridCol w="4255303">
                  <a:extLst>
                    <a:ext uri="{9D8B030D-6E8A-4147-A177-3AD203B41FA5}">
                      <a16:colId xmlns:a16="http://schemas.microsoft.com/office/drawing/2014/main" val="3623071098"/>
                    </a:ext>
                  </a:extLst>
                </a:gridCol>
                <a:gridCol w="1022852">
                  <a:extLst>
                    <a:ext uri="{9D8B030D-6E8A-4147-A177-3AD203B41FA5}">
                      <a16:colId xmlns:a16="http://schemas.microsoft.com/office/drawing/2014/main" val="466789486"/>
                    </a:ext>
                  </a:extLst>
                </a:gridCol>
                <a:gridCol w="958348">
                  <a:extLst>
                    <a:ext uri="{9D8B030D-6E8A-4147-A177-3AD203B41FA5}">
                      <a16:colId xmlns:a16="http://schemas.microsoft.com/office/drawing/2014/main" val="369720193"/>
                    </a:ext>
                  </a:extLst>
                </a:gridCol>
                <a:gridCol w="1003300">
                  <a:extLst>
                    <a:ext uri="{9D8B030D-6E8A-4147-A177-3AD203B41FA5}">
                      <a16:colId xmlns:a16="http://schemas.microsoft.com/office/drawing/2014/main" val="845878604"/>
                    </a:ext>
                  </a:extLst>
                </a:gridCol>
                <a:gridCol w="698500">
                  <a:extLst>
                    <a:ext uri="{9D8B030D-6E8A-4147-A177-3AD203B41FA5}">
                      <a16:colId xmlns:a16="http://schemas.microsoft.com/office/drawing/2014/main" val="2944706457"/>
                    </a:ext>
                  </a:extLst>
                </a:gridCol>
                <a:gridCol w="635000">
                  <a:extLst>
                    <a:ext uri="{9D8B030D-6E8A-4147-A177-3AD203B41FA5}">
                      <a16:colId xmlns:a16="http://schemas.microsoft.com/office/drawing/2014/main" val="2080787428"/>
                    </a:ext>
                  </a:extLst>
                </a:gridCol>
              </a:tblGrid>
              <a:tr h="309463">
                <a:tc>
                  <a:txBody>
                    <a:bodyPr/>
                    <a:lstStyle/>
                    <a:p>
                      <a:pPr algn="l" fontAlgn="b"/>
                      <a:r>
                        <a:rPr lang="nl-BE" sz="1300" b="1" i="0" u="none" strike="noStrike">
                          <a:solidFill>
                            <a:srgbClr val="FFFFFF"/>
                          </a:solidFill>
                          <a:effectLst/>
                          <a:latin typeface="Calibri" panose="020F0502020204030204" pitchFamily="34" charset="0"/>
                        </a:rPr>
                        <a:t>BE</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Actie</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Actie omschrijving</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R2023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R2024</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B2024</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Innings%</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300" b="1" i="0" u="none" strike="noStrike">
                          <a:solidFill>
                            <a:srgbClr val="FFFFFF"/>
                          </a:solidFill>
                          <a:effectLst/>
                          <a:latin typeface="Calibri" panose="020F0502020204030204" pitchFamily="34" charset="0"/>
                        </a:rPr>
                        <a:t>Stijgings%</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extLst>
                  <a:ext uri="{0D108BD9-81ED-4DB2-BD59-A6C34878D82A}">
                    <a16:rowId xmlns:a16="http://schemas.microsoft.com/office/drawing/2014/main" val="2620732415"/>
                  </a:ext>
                </a:extLst>
              </a:tr>
              <a:tr h="309463">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A28.3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Gemeentefonds</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2.432.009,58</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2.539.628,91</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2.540.314,00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99,97</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4,43</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990734513"/>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A5.1.28</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300" b="0" i="0" u="none" strike="noStrike">
                          <a:solidFill>
                            <a:srgbClr val="000000"/>
                          </a:solidFill>
                          <a:effectLst/>
                          <a:latin typeface="Aptos Narrow" panose="020B0004020202020204" pitchFamily="34" charset="0"/>
                        </a:rPr>
                        <a:t>Gebo: pro-forma boeking van betaling lonen door de hogere overheid.</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912.000,00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912.000,00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912.000,00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0,00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586408942"/>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A5.1.8</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300" b="0" i="0" u="none" strike="noStrike">
                          <a:solidFill>
                            <a:srgbClr val="000000"/>
                          </a:solidFill>
                          <a:effectLst/>
                          <a:latin typeface="Aptos Narrow" panose="020B0004020202020204" pitchFamily="34" charset="0"/>
                        </a:rPr>
                        <a:t>Gekko: pro-forma boeking van betaling lonen door de hogere overheid.</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685.052,00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698.753,00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698.753,00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625509713"/>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A22.3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Gesco-premies</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589.107,12</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589.107,12</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589.108,00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0,00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89826610"/>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A28.28</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Financiering open ruimte</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297.006,00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359.590,00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362.923,00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99,08</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21,07</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22209224"/>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A5.1.29</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300" b="0" i="0" u="none" strike="noStrike">
                          <a:solidFill>
                            <a:srgbClr val="000000"/>
                          </a:solidFill>
                          <a:effectLst/>
                          <a:latin typeface="Aptos Narrow" panose="020B0004020202020204" pitchFamily="34" charset="0"/>
                        </a:rPr>
                        <a:t>Gebo: Bijdrage hogere overheid in de werkingskosten van de lagere school</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244.106,54</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272.680,31</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243.000,00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112,21</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11,71</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398450888"/>
                  </a:ext>
                </a:extLst>
              </a:tr>
              <a:tr h="533455">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A28.1</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300" b="0" i="0" u="none" strike="noStrike">
                          <a:solidFill>
                            <a:srgbClr val="000000"/>
                          </a:solidFill>
                          <a:effectLst/>
                          <a:latin typeface="Aptos Narrow" panose="020B0004020202020204" pitchFamily="34" charset="0"/>
                        </a:rPr>
                        <a:t>Gemeentefonds - aanvullende dotaties tvv Vlaamse sectorale subsidies jeugd, sport cultuur, bib</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265.228,03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265.228,03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265.228,00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0,00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680693714"/>
                  </a:ext>
                </a:extLst>
              </a:tr>
              <a:tr h="294727">
                <a:tc>
                  <a:txBody>
                    <a:bodyPr/>
                    <a:lstStyle/>
                    <a:p>
                      <a:pPr algn="l" fontAlgn="b"/>
                      <a:r>
                        <a:rPr lang="nl-BE" sz="1300" b="0" i="0" u="none" strike="noStrike">
                          <a:solidFill>
                            <a:srgbClr val="000000"/>
                          </a:solidFill>
                          <a:effectLst/>
                          <a:latin typeface="Aptos Narrow" panose="020B0004020202020204" pitchFamily="34" charset="0"/>
                        </a:rPr>
                        <a:t>O</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A28.3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Gemeentefonds</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240.528,42</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251.172,09</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251.240,00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99,97</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4,43</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542981364"/>
                  </a:ext>
                </a:extLst>
              </a:tr>
              <a:tr h="294727">
                <a:tc>
                  <a:txBody>
                    <a:bodyPr/>
                    <a:lstStyle/>
                    <a:p>
                      <a:pPr algn="l" fontAlgn="b"/>
                      <a:r>
                        <a:rPr lang="nl-BE" sz="1300" b="0" i="0" u="none" strike="noStrike">
                          <a:solidFill>
                            <a:srgbClr val="000000"/>
                          </a:solidFill>
                          <a:effectLst/>
                          <a:latin typeface="Aptos Narrow" panose="020B0004020202020204" pitchFamily="34" charset="0"/>
                        </a:rPr>
                        <a:t>O</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A22.3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Gesco-premies</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174.762,30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174.762,30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174.763,00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0,00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334002728"/>
                  </a:ext>
                </a:extLst>
              </a:tr>
              <a:tr h="294727">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A28.4</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300" b="0" i="0" u="none" strike="noStrike">
                          <a:solidFill>
                            <a:srgbClr val="000000"/>
                          </a:solidFill>
                          <a:effectLst/>
                          <a:latin typeface="Aptos Narrow" panose="020B0004020202020204" pitchFamily="34" charset="0"/>
                        </a:rPr>
                        <a:t>Gemeentefonds: aanvullende dotatie</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166.932,13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166.932,13</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166.933,00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100,00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300" b="0" i="0" u="none" strike="noStrike">
                          <a:solidFill>
                            <a:srgbClr val="000000"/>
                          </a:solidFill>
                          <a:effectLst/>
                          <a:latin typeface="Aptos Narrow" panose="020B0004020202020204" pitchFamily="34" charset="0"/>
                        </a:rPr>
                        <a:t>0,00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939949728"/>
                  </a:ext>
                </a:extLst>
              </a:tr>
              <a:tr h="533455">
                <a:tc>
                  <a:txBody>
                    <a:bodyPr/>
                    <a:lstStyle/>
                    <a:p>
                      <a:pPr algn="l" fontAlgn="b"/>
                      <a:r>
                        <a:rPr lang="nl-BE" sz="1300" b="0" i="0" u="none" strike="noStrike">
                          <a:solidFill>
                            <a:srgbClr val="000000"/>
                          </a:solidFill>
                          <a:effectLst/>
                          <a:latin typeface="Aptos Narrow" panose="020B0004020202020204" pitchFamily="34" charset="0"/>
                        </a:rPr>
                        <a:t>G</a:t>
                      </a:r>
                    </a:p>
                  </a:txBody>
                  <a:tcPr marL="8917" marR="8917" marT="8917"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300" b="0" i="0" u="none" strike="noStrike">
                          <a:solidFill>
                            <a:srgbClr val="000000"/>
                          </a:solidFill>
                          <a:effectLst/>
                          <a:latin typeface="Aptos Narrow" panose="020B0004020202020204" pitchFamily="34" charset="0"/>
                        </a:rPr>
                        <a:t>A5.1.9</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300" b="0" i="0" u="none" strike="noStrike">
                          <a:solidFill>
                            <a:srgbClr val="000000"/>
                          </a:solidFill>
                          <a:effectLst/>
                          <a:latin typeface="Aptos Narrow" panose="020B0004020202020204" pitchFamily="34" charset="0"/>
                        </a:rPr>
                        <a:t>Gekko: bijdrage van de hogere overheid voor de werkingskosten kleuterschool.</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172.856,59</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158.848,90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300" b="0" i="0" u="none" strike="noStrike">
                          <a:solidFill>
                            <a:srgbClr val="000000"/>
                          </a:solidFill>
                          <a:effectLst/>
                          <a:latin typeface="Aptos Narrow" panose="020B0004020202020204" pitchFamily="34" charset="0"/>
                        </a:rPr>
                        <a:t>156.550,00</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a:solidFill>
                            <a:srgbClr val="000000"/>
                          </a:solidFill>
                          <a:effectLst/>
                          <a:latin typeface="Aptos Narrow" panose="020B0004020202020204" pitchFamily="34" charset="0"/>
                        </a:rPr>
                        <a:t>101,47</a:t>
                      </a:r>
                    </a:p>
                  </a:txBody>
                  <a:tcPr marL="8917" marR="8917" marT="8917"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300" b="0" i="0" u="none" strike="noStrike" dirty="0">
                          <a:solidFill>
                            <a:srgbClr val="000000"/>
                          </a:solidFill>
                          <a:effectLst/>
                          <a:latin typeface="Aptos Narrow" panose="020B0004020202020204" pitchFamily="34" charset="0"/>
                        </a:rPr>
                        <a:t>-8,10</a:t>
                      </a:r>
                    </a:p>
                  </a:txBody>
                  <a:tcPr marL="8917" marR="8917" marT="8917"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087772105"/>
                  </a:ext>
                </a:extLst>
              </a:tr>
            </a:tbl>
          </a:graphicData>
        </a:graphic>
      </p:graphicFrame>
    </p:spTree>
    <p:extLst>
      <p:ext uri="{BB962C8B-B14F-4D97-AF65-F5344CB8AC3E}">
        <p14:creationId xmlns:p14="http://schemas.microsoft.com/office/powerpoint/2010/main" val="2484985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a:t>E.O. – Financiële ontvangsten </a:t>
            </a:r>
            <a:r>
              <a:rPr lang="nl-BE" sz="2700" dirty="0"/>
              <a:t>(100,73%)</a:t>
            </a:r>
            <a:br>
              <a:rPr lang="nl-BE" dirty="0"/>
            </a:br>
            <a:r>
              <a:rPr lang="nl-BE" sz="2700" dirty="0"/>
              <a:t>Geraamd: € 358.278,00</a:t>
            </a:r>
            <a:br>
              <a:rPr lang="nl-BE" sz="2700" dirty="0"/>
            </a:br>
            <a:r>
              <a:rPr lang="nl-BE" sz="2700" dirty="0"/>
              <a:t>Effectief: € 383.420,05	</a:t>
            </a:r>
            <a:r>
              <a:rPr lang="nl-BE" sz="2700" dirty="0">
                <a:sym typeface="Wingdings" panose="05000000000000000000" pitchFamily="2" charset="2"/>
              </a:rPr>
              <a:t> daling met 6,24% t.o.v. 2023</a:t>
            </a:r>
            <a:endParaRPr lang="nl-BE" sz="2700" dirty="0"/>
          </a:p>
        </p:txBody>
      </p:sp>
      <p:graphicFrame>
        <p:nvGraphicFramePr>
          <p:cNvPr id="4" name="Tabel 3">
            <a:extLst>
              <a:ext uri="{FF2B5EF4-FFF2-40B4-BE49-F238E27FC236}">
                <a16:creationId xmlns:a16="http://schemas.microsoft.com/office/drawing/2014/main" id="{41F1A82D-12AB-0CB4-B5F4-40A99C39C5C7}"/>
              </a:ext>
            </a:extLst>
          </p:cNvPr>
          <p:cNvGraphicFramePr>
            <a:graphicFrameLocks noGrp="1"/>
          </p:cNvGraphicFramePr>
          <p:nvPr>
            <p:extLst>
              <p:ext uri="{D42A27DB-BD31-4B8C-83A1-F6EECF244321}">
                <p14:modId xmlns:p14="http://schemas.microsoft.com/office/powerpoint/2010/main" val="1509309753"/>
              </p:ext>
            </p:extLst>
          </p:nvPr>
        </p:nvGraphicFramePr>
        <p:xfrm>
          <a:off x="707322" y="2232259"/>
          <a:ext cx="9909878" cy="2602022"/>
        </p:xfrm>
        <a:graphic>
          <a:graphicData uri="http://schemas.openxmlformats.org/drawingml/2006/table">
            <a:tbl>
              <a:tblPr/>
              <a:tblGrid>
                <a:gridCol w="349760">
                  <a:extLst>
                    <a:ext uri="{9D8B030D-6E8A-4147-A177-3AD203B41FA5}">
                      <a16:colId xmlns:a16="http://schemas.microsoft.com/office/drawing/2014/main" val="2662887021"/>
                    </a:ext>
                  </a:extLst>
                </a:gridCol>
                <a:gridCol w="803154">
                  <a:extLst>
                    <a:ext uri="{9D8B030D-6E8A-4147-A177-3AD203B41FA5}">
                      <a16:colId xmlns:a16="http://schemas.microsoft.com/office/drawing/2014/main" val="708172570"/>
                    </a:ext>
                  </a:extLst>
                </a:gridCol>
                <a:gridCol w="2318782">
                  <a:extLst>
                    <a:ext uri="{9D8B030D-6E8A-4147-A177-3AD203B41FA5}">
                      <a16:colId xmlns:a16="http://schemas.microsoft.com/office/drawing/2014/main" val="1509228279"/>
                    </a:ext>
                  </a:extLst>
                </a:gridCol>
                <a:gridCol w="1088143">
                  <a:extLst>
                    <a:ext uri="{9D8B030D-6E8A-4147-A177-3AD203B41FA5}">
                      <a16:colId xmlns:a16="http://schemas.microsoft.com/office/drawing/2014/main" val="1348836533"/>
                    </a:ext>
                  </a:extLst>
                </a:gridCol>
                <a:gridCol w="1088143">
                  <a:extLst>
                    <a:ext uri="{9D8B030D-6E8A-4147-A177-3AD203B41FA5}">
                      <a16:colId xmlns:a16="http://schemas.microsoft.com/office/drawing/2014/main" val="1441834557"/>
                    </a:ext>
                  </a:extLst>
                </a:gridCol>
                <a:gridCol w="1088143">
                  <a:extLst>
                    <a:ext uri="{9D8B030D-6E8A-4147-A177-3AD203B41FA5}">
                      <a16:colId xmlns:a16="http://schemas.microsoft.com/office/drawing/2014/main" val="501179947"/>
                    </a:ext>
                  </a:extLst>
                </a:gridCol>
                <a:gridCol w="1632215">
                  <a:extLst>
                    <a:ext uri="{9D8B030D-6E8A-4147-A177-3AD203B41FA5}">
                      <a16:colId xmlns:a16="http://schemas.microsoft.com/office/drawing/2014/main" val="52661693"/>
                    </a:ext>
                  </a:extLst>
                </a:gridCol>
                <a:gridCol w="777246">
                  <a:extLst>
                    <a:ext uri="{9D8B030D-6E8A-4147-A177-3AD203B41FA5}">
                      <a16:colId xmlns:a16="http://schemas.microsoft.com/office/drawing/2014/main" val="3322541012"/>
                    </a:ext>
                  </a:extLst>
                </a:gridCol>
                <a:gridCol w="764292">
                  <a:extLst>
                    <a:ext uri="{9D8B030D-6E8A-4147-A177-3AD203B41FA5}">
                      <a16:colId xmlns:a16="http://schemas.microsoft.com/office/drawing/2014/main" val="2914966601"/>
                    </a:ext>
                  </a:extLst>
                </a:gridCol>
              </a:tblGrid>
              <a:tr h="376069">
                <a:tc>
                  <a:txBody>
                    <a:bodyPr/>
                    <a:lstStyle/>
                    <a:p>
                      <a:pPr algn="l" fontAlgn="b"/>
                      <a:r>
                        <a:rPr lang="nl-BE" sz="1400" b="1" i="0" u="none" strike="noStrike">
                          <a:solidFill>
                            <a:srgbClr val="FFFFFF"/>
                          </a:solidFill>
                          <a:effectLst/>
                          <a:latin typeface="Calibri" panose="020F0502020204030204" pitchFamily="34" charset="0"/>
                        </a:rPr>
                        <a:t>BE</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R2023</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R2024</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B2024</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Meer/minderontvangst</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Innings%</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tc>
                  <a:txBody>
                    <a:bodyPr/>
                    <a:lstStyle/>
                    <a:p>
                      <a:pPr algn="l" fontAlgn="b"/>
                      <a:r>
                        <a:rPr lang="nl-BE" sz="1400" b="1" i="0" u="none" strike="noStrike">
                          <a:solidFill>
                            <a:srgbClr val="FFFFFF"/>
                          </a:solidFill>
                          <a:effectLst/>
                          <a:latin typeface="Calibri" panose="020F0502020204030204" pitchFamily="34" charset="0"/>
                        </a:rPr>
                        <a:t>Stijgings%</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0E2841"/>
                    </a:solidFill>
                  </a:tcPr>
                </a:tc>
                <a:extLst>
                  <a:ext uri="{0D108BD9-81ED-4DB2-BD59-A6C34878D82A}">
                    <a16:rowId xmlns:a16="http://schemas.microsoft.com/office/drawing/2014/main" val="2452509243"/>
                  </a:ext>
                </a:extLst>
              </a:tr>
              <a:tr h="376069">
                <a:tc>
                  <a:txBody>
                    <a:bodyPr/>
                    <a:lstStyle/>
                    <a:p>
                      <a:pPr algn="l" fontAlgn="b"/>
                      <a:r>
                        <a:rPr lang="nl-BE" sz="1400" b="0" i="0" u="none" strike="noStrike">
                          <a:solidFill>
                            <a:srgbClr val="000000"/>
                          </a:solidFill>
                          <a:effectLst/>
                          <a:latin typeface="Aptos Narrow" panose="020B0004020202020204" pitchFamily="34" charset="0"/>
                        </a:rPr>
                        <a:t>G</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A27.3</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Dividend elektriciteit</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138.475,44</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138.475,42</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138.476,00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-0,58</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100,00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021733121"/>
                  </a:ext>
                </a:extLst>
              </a:tr>
              <a:tr h="358161">
                <a:tc>
                  <a:txBody>
                    <a:bodyPr/>
                    <a:lstStyle/>
                    <a:p>
                      <a:pPr algn="l" fontAlgn="b"/>
                      <a:r>
                        <a:rPr lang="nl-BE" sz="1400" b="0" i="0" u="none" strike="noStrike">
                          <a:solidFill>
                            <a:srgbClr val="000000"/>
                          </a:solidFill>
                          <a:effectLst/>
                          <a:latin typeface="Aptos Narrow" panose="020B0004020202020204" pitchFamily="34" charset="0"/>
                        </a:rPr>
                        <a:t>G</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A27.2</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Dividend gas</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108.533,00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108.532,99</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108.533,00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-0,01</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5594597"/>
                  </a:ext>
                </a:extLst>
              </a:tr>
              <a:tr h="358161">
                <a:tc>
                  <a:txBody>
                    <a:bodyPr/>
                    <a:lstStyle/>
                    <a:p>
                      <a:pPr algn="l" fontAlgn="b"/>
                      <a:r>
                        <a:rPr lang="nl-BE" sz="1400" b="0" i="0" u="none" strike="noStrike">
                          <a:solidFill>
                            <a:srgbClr val="000000"/>
                          </a:solidFill>
                          <a:effectLst/>
                          <a:latin typeface="Aptos Narrow" panose="020B0004020202020204" pitchFamily="34" charset="0"/>
                        </a:rPr>
                        <a:t>G</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A27.6</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Dividend Publigas en Publi-T</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65.616,31</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65.616,31</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65.617,00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-0,69</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100,00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056640396"/>
                  </a:ext>
                </a:extLst>
              </a:tr>
              <a:tr h="358161">
                <a:tc>
                  <a:txBody>
                    <a:bodyPr/>
                    <a:lstStyle/>
                    <a:p>
                      <a:pPr algn="l" fontAlgn="b"/>
                      <a:r>
                        <a:rPr lang="nl-BE" sz="1400" b="0" i="0" u="none" strike="noStrike">
                          <a:solidFill>
                            <a:srgbClr val="000000"/>
                          </a:solidFill>
                          <a:effectLst/>
                          <a:latin typeface="Aptos Narrow" panose="020B0004020202020204" pitchFamily="34" charset="0"/>
                        </a:rPr>
                        <a:t>G</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A27.6</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Dividend Publigas en Publi-T</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38.729,31</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35.001,59</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35.002,00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-0,41</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100,00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-9,63</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167324766"/>
                  </a:ext>
                </a:extLst>
              </a:tr>
              <a:tr h="358161">
                <a:tc>
                  <a:txBody>
                    <a:bodyPr/>
                    <a:lstStyle/>
                    <a:p>
                      <a:pPr algn="l" fontAlgn="b"/>
                      <a:r>
                        <a:rPr lang="nl-BE" sz="1400" b="0" i="0" u="none" strike="noStrike">
                          <a:solidFill>
                            <a:srgbClr val="000000"/>
                          </a:solidFill>
                          <a:effectLst/>
                          <a:latin typeface="Aptos Narrow" panose="020B0004020202020204" pitchFamily="34" charset="0"/>
                        </a:rPr>
                        <a:t>O</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Aptos Narrow" panose="020B0004020202020204" pitchFamily="34" charset="0"/>
                        </a:rPr>
                        <a:t>A13.22.15</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l" fontAlgn="b"/>
                      <a:r>
                        <a:rPr lang="nl-BE" sz="1400" b="0" i="0" u="none" strike="noStrike">
                          <a:solidFill>
                            <a:srgbClr val="000000"/>
                          </a:solidFill>
                          <a:effectLst/>
                          <a:latin typeface="Aptos Narrow" panose="020B0004020202020204" pitchFamily="34" charset="0"/>
                        </a:rPr>
                        <a:t>Creditintresten</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FFFFFF"/>
                    </a:solidFill>
                  </a:tcPr>
                </a:tc>
                <a:tc>
                  <a:txBody>
                    <a:bodyPr/>
                    <a:lstStyle/>
                    <a:p>
                      <a:pPr algn="r" fontAlgn="b"/>
                      <a:r>
                        <a:rPr lang="nl-BE" sz="1400" b="0" i="0" u="none" strike="noStrike">
                          <a:solidFill>
                            <a:srgbClr val="000000"/>
                          </a:solidFill>
                          <a:effectLst/>
                          <a:latin typeface="Aptos Narrow" panose="020B0004020202020204" pitchFamily="34" charset="0"/>
                        </a:rPr>
                        <a:t>8.175,04</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25.812,83</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10.000,00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15.812,83</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258,13</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215,75</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933495129"/>
                  </a:ext>
                </a:extLst>
              </a:tr>
              <a:tr h="358161">
                <a:tc>
                  <a:txBody>
                    <a:bodyPr/>
                    <a:lstStyle/>
                    <a:p>
                      <a:pPr algn="l" fontAlgn="b"/>
                      <a:r>
                        <a:rPr lang="nl-BE" sz="1400" b="0" i="0" u="none" strike="noStrike">
                          <a:solidFill>
                            <a:srgbClr val="000000"/>
                          </a:solidFill>
                          <a:effectLst/>
                          <a:latin typeface="Aptos Narrow" panose="020B0004020202020204" pitchFamily="34" charset="0"/>
                        </a:rPr>
                        <a:t>G</a:t>
                      </a:r>
                    </a:p>
                  </a:txBody>
                  <a:tcPr marL="8428" marR="8428" marT="8428"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A13.22.15</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Creditintresten</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838,39</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5.156,80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400" b="0" i="0" u="none" strike="noStrike">
                          <a:solidFill>
                            <a:srgbClr val="000000"/>
                          </a:solidFill>
                          <a:effectLst/>
                          <a:latin typeface="Aptos Narrow" panose="020B0004020202020204" pitchFamily="34" charset="0"/>
                        </a:rPr>
                        <a:t>650,00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4.506,80</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793,35</a:t>
                      </a:r>
                    </a:p>
                  </a:txBody>
                  <a:tcPr marL="8428" marR="8428" marT="8428"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515,08</a:t>
                      </a:r>
                    </a:p>
                  </a:txBody>
                  <a:tcPr marL="8428" marR="8428" marT="8428" marB="0" anchor="b">
                    <a:lnL>
                      <a:noFill/>
                    </a:lnL>
                    <a:lnR w="6350" cap="flat" cmpd="sng" algn="ctr">
                      <a:solidFill>
                        <a:srgbClr val="44B3E1"/>
                      </a:solidFill>
                      <a:prstDash val="solid"/>
                      <a:round/>
                      <a:headEnd type="none" w="med" len="med"/>
                      <a:tailEnd type="none" w="med" len="med"/>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087941429"/>
                  </a:ext>
                </a:extLst>
              </a:tr>
            </a:tbl>
          </a:graphicData>
        </a:graphic>
      </p:graphicFrame>
    </p:spTree>
    <p:extLst>
      <p:ext uri="{BB962C8B-B14F-4D97-AF65-F5344CB8AC3E}">
        <p14:creationId xmlns:p14="http://schemas.microsoft.com/office/powerpoint/2010/main" val="4119538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sz="3100" dirty="0"/>
              <a:t>I.U. – Investeringen - uitgaven </a:t>
            </a:r>
            <a:r>
              <a:rPr lang="nl-BE" dirty="0"/>
              <a:t>(</a:t>
            </a:r>
            <a:r>
              <a:rPr lang="nl-BE" sz="2700" dirty="0"/>
              <a:t>32,35</a:t>
            </a:r>
            <a:r>
              <a:rPr lang="nl-BE" sz="2200" dirty="0"/>
              <a:t>%</a:t>
            </a:r>
            <a:r>
              <a:rPr lang="nl-BE" dirty="0"/>
              <a:t>)</a:t>
            </a:r>
            <a:br>
              <a:rPr lang="nl-BE" sz="3100" dirty="0"/>
            </a:br>
            <a:r>
              <a:rPr lang="nl-BE" sz="2700" dirty="0"/>
              <a:t>Geraamd: € 16.347.006,00</a:t>
            </a:r>
            <a:br>
              <a:rPr lang="nl-BE" sz="2700" dirty="0"/>
            </a:br>
            <a:r>
              <a:rPr lang="nl-BE" sz="2700" dirty="0"/>
              <a:t>Effectief: € 5.288.815,06	</a:t>
            </a:r>
            <a:endParaRPr lang="nl-BE" dirty="0"/>
          </a:p>
        </p:txBody>
      </p:sp>
      <p:graphicFrame>
        <p:nvGraphicFramePr>
          <p:cNvPr id="3" name="Tabel 2">
            <a:extLst>
              <a:ext uri="{FF2B5EF4-FFF2-40B4-BE49-F238E27FC236}">
                <a16:creationId xmlns:a16="http://schemas.microsoft.com/office/drawing/2014/main" id="{5171D43D-7312-AA6E-1BE8-770A44F22EA1}"/>
              </a:ext>
            </a:extLst>
          </p:cNvPr>
          <p:cNvGraphicFramePr>
            <a:graphicFrameLocks noGrp="1"/>
          </p:cNvGraphicFramePr>
          <p:nvPr>
            <p:extLst>
              <p:ext uri="{D42A27DB-BD31-4B8C-83A1-F6EECF244321}">
                <p14:modId xmlns:p14="http://schemas.microsoft.com/office/powerpoint/2010/main" val="4173119719"/>
              </p:ext>
            </p:extLst>
          </p:nvPr>
        </p:nvGraphicFramePr>
        <p:xfrm>
          <a:off x="694625" y="2194992"/>
          <a:ext cx="9795576" cy="3777271"/>
        </p:xfrm>
        <a:graphic>
          <a:graphicData uri="http://schemas.openxmlformats.org/drawingml/2006/table">
            <a:tbl>
              <a:tblPr/>
              <a:tblGrid>
                <a:gridCol w="245868">
                  <a:extLst>
                    <a:ext uri="{9D8B030D-6E8A-4147-A177-3AD203B41FA5}">
                      <a16:colId xmlns:a16="http://schemas.microsoft.com/office/drawing/2014/main" val="2831953148"/>
                    </a:ext>
                  </a:extLst>
                </a:gridCol>
                <a:gridCol w="798184">
                  <a:extLst>
                    <a:ext uri="{9D8B030D-6E8A-4147-A177-3AD203B41FA5}">
                      <a16:colId xmlns:a16="http://schemas.microsoft.com/office/drawing/2014/main" val="4276378017"/>
                    </a:ext>
                  </a:extLst>
                </a:gridCol>
                <a:gridCol w="5159693">
                  <a:extLst>
                    <a:ext uri="{9D8B030D-6E8A-4147-A177-3AD203B41FA5}">
                      <a16:colId xmlns:a16="http://schemas.microsoft.com/office/drawing/2014/main" val="1545825105"/>
                    </a:ext>
                  </a:extLst>
                </a:gridCol>
                <a:gridCol w="1197277">
                  <a:extLst>
                    <a:ext uri="{9D8B030D-6E8A-4147-A177-3AD203B41FA5}">
                      <a16:colId xmlns:a16="http://schemas.microsoft.com/office/drawing/2014/main" val="1851702301"/>
                    </a:ext>
                  </a:extLst>
                </a:gridCol>
                <a:gridCol w="1197277">
                  <a:extLst>
                    <a:ext uri="{9D8B030D-6E8A-4147-A177-3AD203B41FA5}">
                      <a16:colId xmlns:a16="http://schemas.microsoft.com/office/drawing/2014/main" val="1718813447"/>
                    </a:ext>
                  </a:extLst>
                </a:gridCol>
                <a:gridCol w="1197277">
                  <a:extLst>
                    <a:ext uri="{9D8B030D-6E8A-4147-A177-3AD203B41FA5}">
                      <a16:colId xmlns:a16="http://schemas.microsoft.com/office/drawing/2014/main" val="6194052"/>
                    </a:ext>
                  </a:extLst>
                </a:gridCol>
              </a:tblGrid>
              <a:tr h="260276">
                <a:tc>
                  <a:txBody>
                    <a:bodyPr/>
                    <a:lstStyle/>
                    <a:p>
                      <a:pPr algn="l" fontAlgn="b"/>
                      <a:r>
                        <a:rPr lang="nl-BE" sz="1600" b="1" i="0" u="none" strike="noStrike">
                          <a:solidFill>
                            <a:srgbClr val="FFFFFF"/>
                          </a:solidFill>
                          <a:effectLst/>
                          <a:latin typeface="Calibri" panose="020F0502020204030204" pitchFamily="34" charset="0"/>
                        </a:rPr>
                        <a:t>BE</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600" b="1" i="0" u="none" strike="noStrike">
                          <a:solidFill>
                            <a:srgbClr val="FFFFFF"/>
                          </a:solidFill>
                          <a:effectLst/>
                          <a:latin typeface="Calibri" panose="020F0502020204030204" pitchFamily="34" charset="0"/>
                        </a:rPr>
                        <a:t>Actie</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600" b="1" i="0" u="none" strike="noStrike">
                          <a:solidFill>
                            <a:srgbClr val="FFFFFF"/>
                          </a:solidFill>
                          <a:effectLst/>
                          <a:latin typeface="Calibri" panose="020F0502020204030204" pitchFamily="34" charset="0"/>
                        </a:rPr>
                        <a:t>Actie omschrijving</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600" b="1" i="0" u="none" strike="noStrike">
                          <a:solidFill>
                            <a:srgbClr val="FFFFFF"/>
                          </a:solidFill>
                          <a:effectLst/>
                          <a:latin typeface="Calibri" panose="020F0502020204030204" pitchFamily="34" charset="0"/>
                        </a:rPr>
                        <a:t>R2023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600" b="1" i="0" u="none" strike="noStrike">
                          <a:solidFill>
                            <a:srgbClr val="FFFFFF"/>
                          </a:solidFill>
                          <a:effectLst/>
                          <a:latin typeface="Calibri" panose="020F0502020204030204" pitchFamily="34" charset="0"/>
                        </a:rPr>
                        <a:t>R2024</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600" b="1" i="0" u="none" strike="noStrike">
                          <a:solidFill>
                            <a:srgbClr val="FFFFFF"/>
                          </a:solidFill>
                          <a:effectLst/>
                          <a:latin typeface="Calibri" panose="020F0502020204030204" pitchFamily="34" charset="0"/>
                        </a:rPr>
                        <a:t>B2024</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1070242220"/>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A3.3.9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Sportkeet (ereloon en uitvoering)</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75.719,38</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1.759.036,69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1.759.036,69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564425476"/>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A12.2.16</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600" b="0" i="0" u="none" strike="noStrike">
                          <a:solidFill>
                            <a:srgbClr val="000000"/>
                          </a:solidFill>
                          <a:effectLst/>
                          <a:latin typeface="Aptos Narrow" panose="020B0004020202020204" pitchFamily="34" charset="0"/>
                        </a:rPr>
                        <a:t>Kerk Onze-Lieve-Vrouw: renovatie volgens beheersplan</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362.341,24</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399.044,63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399.044,63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258081039"/>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A10.1.13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Bonheiden vernieuwt verouderde asfalteringen.</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288.387,28</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288.387,28</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2850621380"/>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A3.3.9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Sportkeet (ereloon en uitvoering)</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280.888,73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280.888,73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792887264"/>
                  </a:ext>
                </a:extLst>
              </a:tr>
              <a:tr h="455193">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A13.22.36</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600" b="0" i="0" u="none" strike="noStrike">
                          <a:solidFill>
                            <a:srgbClr val="000000"/>
                          </a:solidFill>
                          <a:effectLst/>
                          <a:latin typeface="Aptos Narrow" panose="020B0004020202020204" pitchFamily="34" charset="0"/>
                        </a:rPr>
                        <a:t>Overname openbare verlichting - licht als een dienst - verledding openbare verlichting</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381.244,78</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272.074,34</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188.005,00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781428688"/>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A11.1.9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600" b="0" i="0" u="none" strike="noStrike">
                          <a:solidFill>
                            <a:srgbClr val="000000"/>
                          </a:solidFill>
                          <a:effectLst/>
                          <a:latin typeface="Aptos Narrow" panose="020B0004020202020204" pitchFamily="34" charset="0"/>
                        </a:rPr>
                        <a:t>De gemeente creëert bijkomende open ruimte</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261.292,22</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291.414,00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081506796"/>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A4.4.7</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AGBPB: Feestzaal Sint Martinus: renovatie</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948.778,31</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188.363,12</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188.363,12</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09019462"/>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A3.3.10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600" b="0" i="0" u="none" strike="noStrike">
                          <a:solidFill>
                            <a:srgbClr val="000000"/>
                          </a:solidFill>
                          <a:effectLst/>
                          <a:latin typeface="Aptos Narrow" panose="020B0004020202020204" pitchFamily="34" charset="0"/>
                        </a:rPr>
                        <a:t>vzw Berentrode: vernieuwen vloer sporthal</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162.868,25</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162.868,25</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452504471"/>
                  </a:ext>
                </a:extLst>
              </a:tr>
              <a:tr h="455193">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A8.1.2</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600" b="0" i="0" u="none" strike="noStrike">
                          <a:solidFill>
                            <a:srgbClr val="000000"/>
                          </a:solidFill>
                          <a:effectLst/>
                          <a:latin typeface="Aptos Narrow" panose="020B0004020202020204" pitchFamily="34" charset="0"/>
                        </a:rPr>
                        <a:t>De buitenaanleg van de technische uitvoeringsdienst wordt aangepast conform de milieuwetgeving.</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229.670,89</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145.404,75</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145.404,75</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016072839"/>
                  </a:ext>
                </a:extLst>
              </a:tr>
              <a:tr h="247882">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600" b="0" i="0" u="none" strike="noStrike">
                          <a:solidFill>
                            <a:srgbClr val="000000"/>
                          </a:solidFill>
                          <a:effectLst/>
                          <a:latin typeface="Aptos Narrow" panose="020B0004020202020204" pitchFamily="34" charset="0"/>
                        </a:rPr>
                        <a:t>A24.3</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600" b="0" i="0" u="none" strike="noStrike">
                          <a:solidFill>
                            <a:srgbClr val="000000"/>
                          </a:solidFill>
                          <a:effectLst/>
                          <a:latin typeface="Aptos Narrow" panose="020B0004020202020204" pitchFamily="34" charset="0"/>
                        </a:rPr>
                        <a:t>BODUKAP: bijdrage in de investeringskosten</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69.120,00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600" b="0" i="0" u="none" strike="noStrike">
                          <a:solidFill>
                            <a:srgbClr val="000000"/>
                          </a:solidFill>
                          <a:effectLst/>
                          <a:latin typeface="Aptos Narrow" panose="020B0004020202020204" pitchFamily="34" charset="0"/>
                        </a:rPr>
                        <a:t>112.320,00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a:solidFill>
                            <a:srgbClr val="000000"/>
                          </a:solidFill>
                          <a:effectLst/>
                          <a:latin typeface="Aptos Narrow" panose="020B0004020202020204" pitchFamily="34" charset="0"/>
                        </a:rPr>
                        <a:t>112.320,00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2578660563"/>
                  </a:ext>
                </a:extLst>
              </a:tr>
              <a:tr h="455193">
                <a:tc>
                  <a:txBody>
                    <a:bodyPr/>
                    <a:lstStyle/>
                    <a:p>
                      <a:pPr algn="l" fontAlgn="b"/>
                      <a:r>
                        <a:rPr lang="nl-BE" sz="1600" b="0" i="0" u="none" strike="noStrike">
                          <a:solidFill>
                            <a:srgbClr val="000000"/>
                          </a:solidFill>
                          <a:effectLst/>
                          <a:latin typeface="Aptos Narrow" panose="020B0004020202020204" pitchFamily="34" charset="0"/>
                        </a:rPr>
                        <a:t>G</a:t>
                      </a:r>
                    </a:p>
                  </a:txBody>
                  <a:tcPr marL="9385" marR="9385" marT="9385"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600" b="0" i="0" u="none" strike="noStrike">
                          <a:solidFill>
                            <a:srgbClr val="000000"/>
                          </a:solidFill>
                          <a:effectLst/>
                          <a:latin typeface="Aptos Narrow" panose="020B0004020202020204" pitchFamily="34" charset="0"/>
                        </a:rPr>
                        <a:t>A9.2.6</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600" b="0" i="0" u="none" strike="noStrike">
                          <a:solidFill>
                            <a:srgbClr val="000000"/>
                          </a:solidFill>
                          <a:effectLst/>
                          <a:latin typeface="Aptos Narrow" panose="020B0004020202020204" pitchFamily="34" charset="0"/>
                        </a:rPr>
                        <a:t>De gemeente investeert in digitale infoborden die op strategische plaatsen zullen geplaatst worden.</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0,00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600" b="0" i="0" u="none" strike="noStrike">
                          <a:solidFill>
                            <a:srgbClr val="000000"/>
                          </a:solidFill>
                          <a:effectLst/>
                          <a:latin typeface="Aptos Narrow" panose="020B0004020202020204" pitchFamily="34" charset="0"/>
                        </a:rPr>
                        <a:t>102.765,30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600" b="0" i="0" u="none" strike="noStrike" dirty="0">
                          <a:solidFill>
                            <a:srgbClr val="000000"/>
                          </a:solidFill>
                          <a:effectLst/>
                          <a:latin typeface="Aptos Narrow" panose="020B0004020202020204" pitchFamily="34" charset="0"/>
                        </a:rPr>
                        <a:t>102.765,30</a:t>
                      </a:r>
                    </a:p>
                  </a:txBody>
                  <a:tcPr marL="9385" marR="9385" marT="9385"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4202213897"/>
                  </a:ext>
                </a:extLst>
              </a:tr>
            </a:tbl>
          </a:graphicData>
        </a:graphic>
      </p:graphicFrame>
    </p:spTree>
    <p:extLst>
      <p:ext uri="{BB962C8B-B14F-4D97-AF65-F5344CB8AC3E}">
        <p14:creationId xmlns:p14="http://schemas.microsoft.com/office/powerpoint/2010/main" val="1884015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2CD47-71ED-92F2-536B-B4ECB5C9B3B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12C2B16-7F01-3CE5-8B8F-4144E231A2BB}"/>
              </a:ext>
            </a:extLst>
          </p:cNvPr>
          <p:cNvSpPr>
            <a:spLocks noGrp="1"/>
          </p:cNvSpPr>
          <p:nvPr>
            <p:ph type="title"/>
          </p:nvPr>
        </p:nvSpPr>
        <p:spPr/>
        <p:txBody>
          <a:bodyPr>
            <a:normAutofit fontScale="90000"/>
          </a:bodyPr>
          <a:lstStyle/>
          <a:p>
            <a:r>
              <a:rPr lang="nl-BE" sz="3100" dirty="0"/>
              <a:t>I.U. – Investeringen - ontvangsten </a:t>
            </a:r>
            <a:r>
              <a:rPr lang="nl-BE" dirty="0"/>
              <a:t>(</a:t>
            </a:r>
            <a:r>
              <a:rPr lang="nl-BE" sz="2700" dirty="0"/>
              <a:t>61,01</a:t>
            </a:r>
            <a:r>
              <a:rPr lang="nl-BE" sz="2200" dirty="0"/>
              <a:t>%</a:t>
            </a:r>
            <a:r>
              <a:rPr lang="nl-BE" dirty="0"/>
              <a:t>)</a:t>
            </a:r>
            <a:br>
              <a:rPr lang="nl-BE" sz="3100" dirty="0"/>
            </a:br>
            <a:r>
              <a:rPr lang="nl-BE" sz="2700" dirty="0"/>
              <a:t>Geraamd: € 2.158.132,00</a:t>
            </a:r>
            <a:br>
              <a:rPr lang="nl-BE" sz="2700" dirty="0"/>
            </a:br>
            <a:r>
              <a:rPr lang="nl-BE" sz="2700" dirty="0"/>
              <a:t>Effectief: € 1.316.705,86	</a:t>
            </a:r>
            <a:endParaRPr lang="nl-BE" dirty="0"/>
          </a:p>
        </p:txBody>
      </p:sp>
      <p:graphicFrame>
        <p:nvGraphicFramePr>
          <p:cNvPr id="4" name="Tabel 3">
            <a:extLst>
              <a:ext uri="{FF2B5EF4-FFF2-40B4-BE49-F238E27FC236}">
                <a16:creationId xmlns:a16="http://schemas.microsoft.com/office/drawing/2014/main" id="{1E2CD34E-7F2B-29DB-0DC8-85336CAC5CAF}"/>
              </a:ext>
            </a:extLst>
          </p:cNvPr>
          <p:cNvGraphicFramePr>
            <a:graphicFrameLocks noGrp="1"/>
          </p:cNvGraphicFramePr>
          <p:nvPr>
            <p:extLst>
              <p:ext uri="{D42A27DB-BD31-4B8C-83A1-F6EECF244321}">
                <p14:modId xmlns:p14="http://schemas.microsoft.com/office/powerpoint/2010/main" val="3555202138"/>
              </p:ext>
            </p:extLst>
          </p:nvPr>
        </p:nvGraphicFramePr>
        <p:xfrm>
          <a:off x="677690" y="2278699"/>
          <a:ext cx="9787111" cy="3228064"/>
        </p:xfrm>
        <a:graphic>
          <a:graphicData uri="http://schemas.openxmlformats.org/drawingml/2006/table">
            <a:tbl>
              <a:tblPr/>
              <a:tblGrid>
                <a:gridCol w="370824">
                  <a:extLst>
                    <a:ext uri="{9D8B030D-6E8A-4147-A177-3AD203B41FA5}">
                      <a16:colId xmlns:a16="http://schemas.microsoft.com/office/drawing/2014/main" val="291682905"/>
                    </a:ext>
                  </a:extLst>
                </a:gridCol>
                <a:gridCol w="831086">
                  <a:extLst>
                    <a:ext uri="{9D8B030D-6E8A-4147-A177-3AD203B41FA5}">
                      <a16:colId xmlns:a16="http://schemas.microsoft.com/office/drawing/2014/main" val="2475111884"/>
                    </a:ext>
                  </a:extLst>
                </a:gridCol>
                <a:gridCol w="5247782">
                  <a:extLst>
                    <a:ext uri="{9D8B030D-6E8A-4147-A177-3AD203B41FA5}">
                      <a16:colId xmlns:a16="http://schemas.microsoft.com/office/drawing/2014/main" val="879931810"/>
                    </a:ext>
                  </a:extLst>
                </a:gridCol>
                <a:gridCol w="1112473">
                  <a:extLst>
                    <a:ext uri="{9D8B030D-6E8A-4147-A177-3AD203B41FA5}">
                      <a16:colId xmlns:a16="http://schemas.microsoft.com/office/drawing/2014/main" val="1113876867"/>
                    </a:ext>
                  </a:extLst>
                </a:gridCol>
                <a:gridCol w="1112473">
                  <a:extLst>
                    <a:ext uri="{9D8B030D-6E8A-4147-A177-3AD203B41FA5}">
                      <a16:colId xmlns:a16="http://schemas.microsoft.com/office/drawing/2014/main" val="2660553035"/>
                    </a:ext>
                  </a:extLst>
                </a:gridCol>
                <a:gridCol w="1112473">
                  <a:extLst>
                    <a:ext uri="{9D8B030D-6E8A-4147-A177-3AD203B41FA5}">
                      <a16:colId xmlns:a16="http://schemas.microsoft.com/office/drawing/2014/main" val="2727081178"/>
                    </a:ext>
                  </a:extLst>
                </a:gridCol>
              </a:tblGrid>
              <a:tr h="351070">
                <a:tc>
                  <a:txBody>
                    <a:bodyPr/>
                    <a:lstStyle/>
                    <a:p>
                      <a:pPr algn="l" fontAlgn="b"/>
                      <a:r>
                        <a:rPr lang="nl-BE" sz="1400" b="1" i="0" u="none" strike="noStrike">
                          <a:solidFill>
                            <a:srgbClr val="FFFFFF"/>
                          </a:solidFill>
                          <a:effectLst/>
                          <a:latin typeface="Calibri" panose="020F0502020204030204" pitchFamily="34" charset="0"/>
                        </a:rPr>
                        <a:t>BE</a:t>
                      </a:r>
                    </a:p>
                  </a:txBody>
                  <a:tcPr marL="8724" marR="8724" marT="8724" marB="0" anchor="b">
                    <a:lnL w="6350" cap="flat" cmpd="sng" algn="ctr">
                      <a:solidFill>
                        <a:srgbClr val="44B3E1"/>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a:t>
                      </a:r>
                    </a:p>
                  </a:txBody>
                  <a:tcPr marL="8724" marR="8724" marT="8724" marB="0" anchor="b">
                    <a:lnL>
                      <a:noFill/>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Actie omschrijving</a:t>
                      </a:r>
                    </a:p>
                  </a:txBody>
                  <a:tcPr marL="8724" marR="8724" marT="8724" marB="0" anchor="b">
                    <a:lnL>
                      <a:noFill/>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R2023</a:t>
                      </a:r>
                    </a:p>
                  </a:txBody>
                  <a:tcPr marL="8724" marR="8724" marT="8724" marB="0" anchor="b">
                    <a:lnL>
                      <a:noFill/>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R2024</a:t>
                      </a:r>
                    </a:p>
                  </a:txBody>
                  <a:tcPr marL="8724" marR="8724" marT="8724" marB="0" anchor="b">
                    <a:lnL>
                      <a:noFill/>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400" b="1" i="0" u="none" strike="noStrike">
                          <a:solidFill>
                            <a:srgbClr val="FFFFFF"/>
                          </a:solidFill>
                          <a:effectLst/>
                          <a:latin typeface="Calibri" panose="020F0502020204030204" pitchFamily="34" charset="0"/>
                        </a:rPr>
                        <a:t>B2024</a:t>
                      </a:r>
                    </a:p>
                  </a:txBody>
                  <a:tcPr marL="8724" marR="8724" marT="8724" marB="0" anchor="b">
                    <a:lnL>
                      <a:noFill/>
                    </a:lnL>
                    <a:lnR>
                      <a:noFill/>
                    </a:lnR>
                    <a:lnT w="25400" cap="flat" cmpd="dbl" algn="ctr">
                      <a:solidFill>
                        <a:srgbClr val="000000"/>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3263577964"/>
                  </a:ext>
                </a:extLst>
              </a:tr>
              <a:tr h="351070">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A10.2.1</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Bonheiden investeert in de bovenaanleg bij de collectorwerken in de Weynesbaan.</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592.391,67</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592.391,67</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592.392,33</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644557051"/>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A12.2.16</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Kerk Onze-Lieve-Vrouw: renovatie volgens beheersplan</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350.000,00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400.000,00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712733784"/>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A5.1.52</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Gekko: subsidie realisatie kleuterschool</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293.534,57</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306.607,79</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744386147"/>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A13.22.36</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Overname openbare verlichting - licht als een dienst - verledding openbare verlichting</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26.856,14</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26.856,14</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26.856,00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613440129"/>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A7.6.13</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400" b="0" i="0" u="none" strike="noStrike">
                          <a:solidFill>
                            <a:srgbClr val="000000"/>
                          </a:solidFill>
                          <a:effectLst/>
                          <a:latin typeface="Aptos Narrow" panose="020B0004020202020204" pitchFamily="34" charset="0"/>
                        </a:rPr>
                        <a:t>Bonheiden koopt gronden aan om te bebossen</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14.856,08</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37.500,00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042518847"/>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A7.11.5</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Uitvoering onthardingsprojecten incl. studie</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12.501,75</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22363461"/>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A7.6.3</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400" b="0" i="0" u="none" strike="noStrike">
                          <a:solidFill>
                            <a:srgbClr val="000000"/>
                          </a:solidFill>
                          <a:effectLst/>
                          <a:latin typeface="Aptos Narrow" panose="020B0004020202020204" pitchFamily="34" charset="0"/>
                        </a:rPr>
                        <a:t>Opmaak landschapsbeheersplan Bruinbeekvallei</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53.866,11</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10.917,53</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400" b="0" i="0" u="none" strike="noStrike">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43199067"/>
                  </a:ext>
                </a:extLst>
              </a:tr>
              <a:tr h="334351">
                <a:tc>
                  <a:txBody>
                    <a:bodyPr/>
                    <a:lstStyle/>
                    <a:p>
                      <a:pPr algn="l" fontAlgn="b"/>
                      <a:r>
                        <a:rPr lang="nl-BE" sz="1400" b="0" i="0" u="none" strike="noStrike">
                          <a:solidFill>
                            <a:srgbClr val="000000"/>
                          </a:solidFill>
                          <a:effectLst/>
                          <a:latin typeface="Aptos Narrow" panose="020B0004020202020204" pitchFamily="34" charset="0"/>
                        </a:rPr>
                        <a:t>G</a:t>
                      </a:r>
                    </a:p>
                  </a:txBody>
                  <a:tcPr marL="8724" marR="8724" marT="8724"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400" b="0" i="0" u="none" strike="noStrike">
                          <a:solidFill>
                            <a:srgbClr val="000000"/>
                          </a:solidFill>
                          <a:effectLst/>
                          <a:latin typeface="Aptos Narrow" panose="020B0004020202020204" pitchFamily="34" charset="0"/>
                        </a:rPr>
                        <a:t>A7.12.5</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400" b="0" i="0" u="none" strike="noStrike">
                          <a:solidFill>
                            <a:srgbClr val="000000"/>
                          </a:solidFill>
                          <a:effectLst/>
                          <a:latin typeface="Aptos Narrow" panose="020B0004020202020204" pitchFamily="34" charset="0"/>
                        </a:rPr>
                        <a:t>Gekko-Gebo: Bonheiden zet in op vergroening van de schoolomgeving.</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16.537,50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a:solidFill>
                            <a:srgbClr val="000000"/>
                          </a:solidFill>
                          <a:effectLst/>
                          <a:latin typeface="Aptos Narrow" panose="020B0004020202020204" pitchFamily="34" charset="0"/>
                        </a:rPr>
                        <a:t>2.500,00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400" b="0" i="0" u="none" strike="noStrike" dirty="0">
                          <a:solidFill>
                            <a:srgbClr val="000000"/>
                          </a:solidFill>
                          <a:effectLst/>
                          <a:latin typeface="Aptos Narrow" panose="020B0004020202020204" pitchFamily="34" charset="0"/>
                        </a:rPr>
                        <a:t>0,00</a:t>
                      </a:r>
                    </a:p>
                  </a:txBody>
                  <a:tcPr marL="8724" marR="8724" marT="8724"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101802843"/>
                  </a:ext>
                </a:extLst>
              </a:tr>
            </a:tbl>
          </a:graphicData>
        </a:graphic>
      </p:graphicFrame>
    </p:spTree>
    <p:extLst>
      <p:ext uri="{BB962C8B-B14F-4D97-AF65-F5344CB8AC3E}">
        <p14:creationId xmlns:p14="http://schemas.microsoft.com/office/powerpoint/2010/main" val="10962055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5E3523-FA7A-4F8C-B60D-A389822B8A33}"/>
              </a:ext>
            </a:extLst>
          </p:cNvPr>
          <p:cNvSpPr>
            <a:spLocks noGrp="1"/>
          </p:cNvSpPr>
          <p:nvPr>
            <p:ph type="title"/>
          </p:nvPr>
        </p:nvSpPr>
        <p:spPr/>
        <p:txBody>
          <a:bodyPr>
            <a:noAutofit/>
          </a:bodyPr>
          <a:lstStyle/>
          <a:p>
            <a:r>
              <a:rPr lang="nl-BE" sz="2800" dirty="0"/>
              <a:t>FINANCIERING</a:t>
            </a:r>
            <a:br>
              <a:rPr lang="nl-BE" sz="2800" dirty="0"/>
            </a:br>
            <a:r>
              <a:rPr lang="nl-BE" sz="2800" dirty="0"/>
              <a:t>Uitgaven: € 599.442,03</a:t>
            </a:r>
            <a:br>
              <a:rPr lang="nl-BE" sz="2800" dirty="0"/>
            </a:br>
            <a:r>
              <a:rPr lang="nl-BE" sz="2800" dirty="0"/>
              <a:t>Ontvangsten: € 3.316.951,07</a:t>
            </a:r>
          </a:p>
        </p:txBody>
      </p:sp>
      <p:sp>
        <p:nvSpPr>
          <p:cNvPr id="3" name="Tijdelijke aanduiding voor inhoud 2">
            <a:extLst>
              <a:ext uri="{FF2B5EF4-FFF2-40B4-BE49-F238E27FC236}">
                <a16:creationId xmlns:a16="http://schemas.microsoft.com/office/drawing/2014/main" id="{97B992F3-18BC-4642-A800-BAC8137111C5}"/>
              </a:ext>
            </a:extLst>
          </p:cNvPr>
          <p:cNvSpPr>
            <a:spLocks noGrp="1"/>
          </p:cNvSpPr>
          <p:nvPr>
            <p:ph idx="1"/>
          </p:nvPr>
        </p:nvSpPr>
        <p:spPr>
          <a:xfrm>
            <a:off x="677334" y="2160590"/>
            <a:ext cx="8596668" cy="554476"/>
          </a:xfrm>
        </p:spPr>
        <p:txBody>
          <a:bodyPr/>
          <a:lstStyle/>
          <a:p>
            <a:pPr marL="0" indent="0">
              <a:buNone/>
            </a:pPr>
            <a:endParaRPr lang="nl-BE" dirty="0"/>
          </a:p>
        </p:txBody>
      </p:sp>
      <p:graphicFrame>
        <p:nvGraphicFramePr>
          <p:cNvPr id="8" name="Tabel 7">
            <a:extLst>
              <a:ext uri="{FF2B5EF4-FFF2-40B4-BE49-F238E27FC236}">
                <a16:creationId xmlns:a16="http://schemas.microsoft.com/office/drawing/2014/main" id="{9EE407A3-FDD0-7FD1-F00F-8C04BDB9B8B3}"/>
              </a:ext>
            </a:extLst>
          </p:cNvPr>
          <p:cNvGraphicFramePr>
            <a:graphicFrameLocks noGrp="1"/>
          </p:cNvGraphicFramePr>
          <p:nvPr>
            <p:extLst>
              <p:ext uri="{D42A27DB-BD31-4B8C-83A1-F6EECF244321}">
                <p14:modId xmlns:p14="http://schemas.microsoft.com/office/powerpoint/2010/main" val="553825584"/>
              </p:ext>
            </p:extLst>
          </p:nvPr>
        </p:nvGraphicFramePr>
        <p:xfrm>
          <a:off x="677334" y="5062500"/>
          <a:ext cx="9456908" cy="1271496"/>
        </p:xfrm>
        <a:graphic>
          <a:graphicData uri="http://schemas.openxmlformats.org/drawingml/2006/table">
            <a:tbl>
              <a:tblPr/>
              <a:tblGrid>
                <a:gridCol w="372948">
                  <a:extLst>
                    <a:ext uri="{9D8B030D-6E8A-4147-A177-3AD203B41FA5}">
                      <a16:colId xmlns:a16="http://schemas.microsoft.com/office/drawing/2014/main" val="3643496349"/>
                    </a:ext>
                  </a:extLst>
                </a:gridCol>
                <a:gridCol w="679300">
                  <a:extLst>
                    <a:ext uri="{9D8B030D-6E8A-4147-A177-3AD203B41FA5}">
                      <a16:colId xmlns:a16="http://schemas.microsoft.com/office/drawing/2014/main" val="1460683385"/>
                    </a:ext>
                  </a:extLst>
                </a:gridCol>
                <a:gridCol w="5048125">
                  <a:extLst>
                    <a:ext uri="{9D8B030D-6E8A-4147-A177-3AD203B41FA5}">
                      <a16:colId xmlns:a16="http://schemas.microsoft.com/office/drawing/2014/main" val="2995482099"/>
                    </a:ext>
                  </a:extLst>
                </a:gridCol>
                <a:gridCol w="1118845">
                  <a:extLst>
                    <a:ext uri="{9D8B030D-6E8A-4147-A177-3AD203B41FA5}">
                      <a16:colId xmlns:a16="http://schemas.microsoft.com/office/drawing/2014/main" val="2947791835"/>
                    </a:ext>
                  </a:extLst>
                </a:gridCol>
                <a:gridCol w="1118845">
                  <a:extLst>
                    <a:ext uri="{9D8B030D-6E8A-4147-A177-3AD203B41FA5}">
                      <a16:colId xmlns:a16="http://schemas.microsoft.com/office/drawing/2014/main" val="3570393578"/>
                    </a:ext>
                  </a:extLst>
                </a:gridCol>
                <a:gridCol w="1118845">
                  <a:extLst>
                    <a:ext uri="{9D8B030D-6E8A-4147-A177-3AD203B41FA5}">
                      <a16:colId xmlns:a16="http://schemas.microsoft.com/office/drawing/2014/main" val="2814880676"/>
                    </a:ext>
                  </a:extLst>
                </a:gridCol>
              </a:tblGrid>
              <a:tr h="303706">
                <a:tc>
                  <a:txBody>
                    <a:bodyPr/>
                    <a:lstStyle/>
                    <a:p>
                      <a:pPr algn="l" fontAlgn="b"/>
                      <a:r>
                        <a:rPr lang="nl-BE" sz="1200" b="1" i="0" u="none" strike="noStrike">
                          <a:solidFill>
                            <a:srgbClr val="FFFFFF"/>
                          </a:solidFill>
                          <a:effectLst/>
                          <a:latin typeface="Calibri" panose="020F0502020204030204" pitchFamily="34" charset="0"/>
                        </a:rPr>
                        <a:t>BE</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 omschrijving</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dirty="0">
                          <a:solidFill>
                            <a:srgbClr val="FFFFFF"/>
                          </a:solidFill>
                          <a:effectLst/>
                          <a:latin typeface="Calibri" panose="020F0502020204030204" pitchFamily="34" charset="0"/>
                        </a:rPr>
                        <a:t>R20232</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R20244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B20245</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792939606"/>
                  </a:ext>
                </a:extLst>
              </a:tr>
              <a:tr h="303706">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A30.5</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a:solidFill>
                            <a:srgbClr val="000000"/>
                          </a:solidFill>
                          <a:effectLst/>
                          <a:latin typeface="Aptos Narrow" panose="020B0004020202020204" pitchFamily="34" charset="0"/>
                        </a:rPr>
                        <a:t>Leningen nog aan te gaan: ontvangst</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3.000.000,00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10.900.000,00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831708846"/>
                  </a:ext>
                </a:extLst>
              </a:tr>
              <a:tr h="28924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A13.22.36</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Overname openbare verlichting - licht als een dienst - verledding openbare verlichting</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381.244,78</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272.074,34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188.005,00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331814069"/>
                  </a:ext>
                </a:extLst>
              </a:tr>
              <a:tr h="28924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A13.22.14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a:solidFill>
                            <a:srgbClr val="000000"/>
                          </a:solidFill>
                          <a:effectLst/>
                          <a:latin typeface="Aptos Narrow" panose="020B0004020202020204" pitchFamily="34" charset="0"/>
                        </a:rPr>
                        <a:t>Hidrorio: kapitaalaflossing en rente op achtergestelde lening</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44.876,73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44.876,73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dirty="0">
                          <a:solidFill>
                            <a:srgbClr val="000000"/>
                          </a:solidFill>
                          <a:effectLst/>
                          <a:latin typeface="Aptos Narrow" panose="020B0004020202020204" pitchFamily="34" charset="0"/>
                        </a:rPr>
                        <a:t>44.877,00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4049963030"/>
                  </a:ext>
                </a:extLst>
              </a:tr>
            </a:tbl>
          </a:graphicData>
        </a:graphic>
      </p:graphicFrame>
      <p:graphicFrame>
        <p:nvGraphicFramePr>
          <p:cNvPr id="10" name="Tabel 9">
            <a:extLst>
              <a:ext uri="{FF2B5EF4-FFF2-40B4-BE49-F238E27FC236}">
                <a16:creationId xmlns:a16="http://schemas.microsoft.com/office/drawing/2014/main" id="{99DD08D6-2043-183A-2134-5EE0192693F8}"/>
              </a:ext>
            </a:extLst>
          </p:cNvPr>
          <p:cNvGraphicFramePr>
            <a:graphicFrameLocks noGrp="1"/>
          </p:cNvGraphicFramePr>
          <p:nvPr>
            <p:extLst>
              <p:ext uri="{D42A27DB-BD31-4B8C-83A1-F6EECF244321}">
                <p14:modId xmlns:p14="http://schemas.microsoft.com/office/powerpoint/2010/main" val="2970174899"/>
              </p:ext>
            </p:extLst>
          </p:nvPr>
        </p:nvGraphicFramePr>
        <p:xfrm>
          <a:off x="677691" y="2552977"/>
          <a:ext cx="9456552" cy="2456300"/>
        </p:xfrm>
        <a:graphic>
          <a:graphicData uri="http://schemas.openxmlformats.org/drawingml/2006/table">
            <a:tbl>
              <a:tblPr/>
              <a:tblGrid>
                <a:gridCol w="372934">
                  <a:extLst>
                    <a:ext uri="{9D8B030D-6E8A-4147-A177-3AD203B41FA5}">
                      <a16:colId xmlns:a16="http://schemas.microsoft.com/office/drawing/2014/main" val="1942857465"/>
                    </a:ext>
                  </a:extLst>
                </a:gridCol>
                <a:gridCol w="679274">
                  <a:extLst>
                    <a:ext uri="{9D8B030D-6E8A-4147-A177-3AD203B41FA5}">
                      <a16:colId xmlns:a16="http://schemas.microsoft.com/office/drawing/2014/main" val="2912730114"/>
                    </a:ext>
                  </a:extLst>
                </a:gridCol>
                <a:gridCol w="5047935">
                  <a:extLst>
                    <a:ext uri="{9D8B030D-6E8A-4147-A177-3AD203B41FA5}">
                      <a16:colId xmlns:a16="http://schemas.microsoft.com/office/drawing/2014/main" val="1661646481"/>
                    </a:ext>
                  </a:extLst>
                </a:gridCol>
                <a:gridCol w="1118803">
                  <a:extLst>
                    <a:ext uri="{9D8B030D-6E8A-4147-A177-3AD203B41FA5}">
                      <a16:colId xmlns:a16="http://schemas.microsoft.com/office/drawing/2014/main" val="939968026"/>
                    </a:ext>
                  </a:extLst>
                </a:gridCol>
                <a:gridCol w="1118803">
                  <a:extLst>
                    <a:ext uri="{9D8B030D-6E8A-4147-A177-3AD203B41FA5}">
                      <a16:colId xmlns:a16="http://schemas.microsoft.com/office/drawing/2014/main" val="1248121554"/>
                    </a:ext>
                  </a:extLst>
                </a:gridCol>
                <a:gridCol w="1118803">
                  <a:extLst>
                    <a:ext uri="{9D8B030D-6E8A-4147-A177-3AD203B41FA5}">
                      <a16:colId xmlns:a16="http://schemas.microsoft.com/office/drawing/2014/main" val="1290079578"/>
                    </a:ext>
                  </a:extLst>
                </a:gridCol>
              </a:tblGrid>
              <a:tr h="307822">
                <a:tc>
                  <a:txBody>
                    <a:bodyPr/>
                    <a:lstStyle/>
                    <a:p>
                      <a:pPr algn="l" fontAlgn="b"/>
                      <a:r>
                        <a:rPr lang="nl-BE" sz="1200" b="1" i="0" u="none" strike="noStrike">
                          <a:solidFill>
                            <a:srgbClr val="FFFFFF"/>
                          </a:solidFill>
                          <a:effectLst/>
                          <a:latin typeface="Calibri" panose="020F0502020204030204" pitchFamily="34" charset="0"/>
                        </a:rPr>
                        <a:t>BE</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Actie omschrijving</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R2024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tc>
                  <a:txBody>
                    <a:bodyPr/>
                    <a:lstStyle/>
                    <a:p>
                      <a:pPr algn="l" fontAlgn="b"/>
                      <a:r>
                        <a:rPr lang="nl-BE" sz="1200" b="1" i="0" u="none" strike="noStrike">
                          <a:solidFill>
                            <a:srgbClr val="FFFFFF"/>
                          </a:solidFill>
                          <a:effectLst/>
                          <a:latin typeface="Calibri" panose="020F0502020204030204" pitchFamily="34" charset="0"/>
                        </a:rPr>
                        <a:t>B2024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156082"/>
                    </a:solidFill>
                  </a:tcPr>
                </a:tc>
                <a:extLst>
                  <a:ext uri="{0D108BD9-81ED-4DB2-BD59-A6C34878D82A}">
                    <a16:rowId xmlns:a16="http://schemas.microsoft.com/office/drawing/2014/main" val="3230354160"/>
                  </a:ext>
                </a:extLst>
              </a:tr>
              <a:tr h="307822">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A30.3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Leningen ING: aflossingen</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205.012,71</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213.096,64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213.097,00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1634329176"/>
                  </a:ext>
                </a:extLst>
              </a:tr>
              <a:tr h="29316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A30.11</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Leningen BNP Paribas Fortis: aflossingen</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144.315,62</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145.052,57</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145.053,00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3051889351"/>
                  </a:ext>
                </a:extLst>
              </a:tr>
              <a:tr h="29316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A13.22.36</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a:solidFill>
                            <a:srgbClr val="000000"/>
                          </a:solidFill>
                          <a:effectLst/>
                          <a:latin typeface="Aptos Narrow" panose="020B0004020202020204" pitchFamily="34" charset="0"/>
                        </a:rPr>
                        <a:t>Overname openbare verlichting - licht als een dienst - verledding openbare verlichting</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95.559,93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117.069,30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98.283,00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926371261"/>
                  </a:ext>
                </a:extLst>
              </a:tr>
              <a:tr h="29316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A30.8</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NL" sz="1200" b="0" i="0" u="none" strike="noStrike">
                          <a:solidFill>
                            <a:srgbClr val="000000"/>
                          </a:solidFill>
                          <a:effectLst/>
                          <a:latin typeface="Aptos Narrow" panose="020B0004020202020204" pitchFamily="34" charset="0"/>
                        </a:rPr>
                        <a:t>Prefinancieringslening (Iverlek gas en elektriciteit): aflossingen</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55.797,19</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55.797,19</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55.798,00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168545569"/>
                  </a:ext>
                </a:extLst>
              </a:tr>
              <a:tr h="29316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A30.1</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Leningen Belfius: aflossingen</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0,00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54.317,13</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54.318,00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3188741816"/>
                  </a:ext>
                </a:extLst>
              </a:tr>
              <a:tr h="293163">
                <a:tc>
                  <a:txBody>
                    <a:bodyPr/>
                    <a:lstStyle/>
                    <a:p>
                      <a:pPr algn="l" fontAlgn="b"/>
                      <a:r>
                        <a:rPr lang="nl-BE" sz="1200" b="0" i="0" u="none" strike="noStrike">
                          <a:solidFill>
                            <a:srgbClr val="000000"/>
                          </a:solidFill>
                          <a:effectLst/>
                          <a:latin typeface="Aptos Narrow" panose="020B0004020202020204" pitchFamily="34" charset="0"/>
                        </a:rPr>
                        <a:t>O</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A30.10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l" fontAlgn="b"/>
                      <a:r>
                        <a:rPr lang="nl-BE" sz="1200" b="0" i="0" u="none" strike="noStrike">
                          <a:solidFill>
                            <a:srgbClr val="000000"/>
                          </a:solidFill>
                          <a:effectLst/>
                          <a:latin typeface="Aptos Narrow" panose="020B0004020202020204" pitchFamily="34" charset="0"/>
                        </a:rPr>
                        <a:t>Leningen OCMW</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13.521,41</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tc>
                  <a:txBody>
                    <a:bodyPr/>
                    <a:lstStyle/>
                    <a:p>
                      <a:pPr algn="r" fontAlgn="b"/>
                      <a:r>
                        <a:rPr lang="nl-BE" sz="1200" b="0" i="0" u="none" strike="noStrike">
                          <a:solidFill>
                            <a:srgbClr val="000000"/>
                          </a:solidFill>
                          <a:effectLst/>
                          <a:latin typeface="Aptos Narrow" panose="020B0004020202020204" pitchFamily="34" charset="0"/>
                        </a:rPr>
                        <a:t>14.075,89</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a:solidFill>
                            <a:srgbClr val="000000"/>
                          </a:solidFill>
                          <a:effectLst/>
                          <a:latin typeface="Aptos Narrow" panose="020B0004020202020204" pitchFamily="34" charset="0"/>
                        </a:rPr>
                        <a:t>14.076,00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noFill/>
                  </a:tcPr>
                </a:tc>
                <a:extLst>
                  <a:ext uri="{0D108BD9-81ED-4DB2-BD59-A6C34878D82A}">
                    <a16:rowId xmlns:a16="http://schemas.microsoft.com/office/drawing/2014/main" val="4047008868"/>
                  </a:ext>
                </a:extLst>
              </a:tr>
              <a:tr h="293163">
                <a:tc>
                  <a:txBody>
                    <a:bodyPr/>
                    <a:lstStyle/>
                    <a:p>
                      <a:pPr algn="l" fontAlgn="b"/>
                      <a:r>
                        <a:rPr lang="nl-BE" sz="1200" b="0" i="0" u="none" strike="noStrike">
                          <a:solidFill>
                            <a:srgbClr val="000000"/>
                          </a:solidFill>
                          <a:effectLst/>
                          <a:latin typeface="Aptos Narrow" panose="020B0004020202020204" pitchFamily="34" charset="0"/>
                        </a:rPr>
                        <a:t>G</a:t>
                      </a:r>
                    </a:p>
                  </a:txBody>
                  <a:tcPr marL="9081" marR="9081" marT="9081" marB="0" anchor="b">
                    <a:lnL w="6350" cap="flat" cmpd="sng" algn="ctr">
                      <a:solidFill>
                        <a:srgbClr val="44B3E1"/>
                      </a:solidFill>
                      <a:prstDash val="solid"/>
                      <a:round/>
                      <a:headEnd type="none" w="med" len="med"/>
                      <a:tailEnd type="none" w="med" len="med"/>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BE" sz="1200" b="0" i="0" u="none" strike="noStrike">
                          <a:solidFill>
                            <a:srgbClr val="000000"/>
                          </a:solidFill>
                          <a:effectLst/>
                          <a:latin typeface="Aptos Narrow" panose="020B0004020202020204" pitchFamily="34" charset="0"/>
                        </a:rPr>
                        <a:t>A13.22.22</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l" fontAlgn="b"/>
                      <a:r>
                        <a:rPr lang="nl-NL" sz="1200" b="0" i="0" u="none" strike="noStrike" dirty="0">
                          <a:solidFill>
                            <a:srgbClr val="000000"/>
                          </a:solidFill>
                          <a:effectLst/>
                          <a:latin typeface="Aptos Narrow" panose="020B0004020202020204" pitchFamily="34" charset="0"/>
                        </a:rPr>
                        <a:t>De Lijn: bijdrage in de kapitaalaflossing en intrestlast</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15,54</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tc>
                  <a:txBody>
                    <a:bodyPr/>
                    <a:lstStyle/>
                    <a:p>
                      <a:pPr algn="r" fontAlgn="b"/>
                      <a:r>
                        <a:rPr lang="nl-BE" sz="1200" b="0" i="0" u="none" strike="noStrike">
                          <a:solidFill>
                            <a:srgbClr val="000000"/>
                          </a:solidFill>
                          <a:effectLst/>
                          <a:latin typeface="Aptos Narrow" panose="020B0004020202020204" pitchFamily="34" charset="0"/>
                        </a:rPr>
                        <a:t>33,31</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DAF2D0"/>
                    </a:solidFill>
                  </a:tcPr>
                </a:tc>
                <a:tc>
                  <a:txBody>
                    <a:bodyPr/>
                    <a:lstStyle/>
                    <a:p>
                      <a:pPr algn="r" fontAlgn="b"/>
                      <a:r>
                        <a:rPr lang="nl-BE" sz="1200" b="0" i="0" u="none" strike="noStrike" dirty="0">
                          <a:solidFill>
                            <a:srgbClr val="000000"/>
                          </a:solidFill>
                          <a:effectLst/>
                          <a:latin typeface="Aptos Narrow" panose="020B0004020202020204" pitchFamily="34" charset="0"/>
                        </a:rPr>
                        <a:t>17,00</a:t>
                      </a:r>
                    </a:p>
                  </a:txBody>
                  <a:tcPr marL="9081" marR="9081" marT="9081" marB="0" anchor="b">
                    <a:lnL>
                      <a:noFill/>
                    </a:lnL>
                    <a:lnR>
                      <a:noFill/>
                    </a:lnR>
                    <a:lnT w="6350" cap="flat" cmpd="sng" algn="ctr">
                      <a:solidFill>
                        <a:srgbClr val="44B3E1"/>
                      </a:solidFill>
                      <a:prstDash val="solid"/>
                      <a:round/>
                      <a:headEnd type="none" w="med" len="med"/>
                      <a:tailEnd type="none" w="med" len="med"/>
                    </a:lnT>
                    <a:lnB w="6350" cap="flat" cmpd="sng" algn="ctr">
                      <a:solidFill>
                        <a:srgbClr val="44B3E1"/>
                      </a:solidFill>
                      <a:prstDash val="solid"/>
                      <a:round/>
                      <a:headEnd type="none" w="med" len="med"/>
                      <a:tailEnd type="none" w="med" len="med"/>
                    </a:lnB>
                    <a:solidFill>
                      <a:srgbClr val="C0E6F5"/>
                    </a:solidFill>
                  </a:tcPr>
                </a:tc>
                <a:extLst>
                  <a:ext uri="{0D108BD9-81ED-4DB2-BD59-A6C34878D82A}">
                    <a16:rowId xmlns:a16="http://schemas.microsoft.com/office/drawing/2014/main" val="459419207"/>
                  </a:ext>
                </a:extLst>
              </a:tr>
            </a:tbl>
          </a:graphicData>
        </a:graphic>
      </p:graphicFrame>
      <p:sp>
        <p:nvSpPr>
          <p:cNvPr id="11" name="Tekstballon: ovaal 10">
            <a:extLst>
              <a:ext uri="{FF2B5EF4-FFF2-40B4-BE49-F238E27FC236}">
                <a16:creationId xmlns:a16="http://schemas.microsoft.com/office/drawing/2014/main" id="{8FD76763-97CE-BA64-014B-38AB6DCEBCF7}"/>
              </a:ext>
            </a:extLst>
          </p:cNvPr>
          <p:cNvSpPr/>
          <p:nvPr/>
        </p:nvSpPr>
        <p:spPr>
          <a:xfrm>
            <a:off x="10287000" y="2463800"/>
            <a:ext cx="1778000" cy="612648"/>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uitgaven</a:t>
            </a:r>
          </a:p>
        </p:txBody>
      </p:sp>
      <p:sp>
        <p:nvSpPr>
          <p:cNvPr id="12" name="Tekstballon: ovaal 11">
            <a:extLst>
              <a:ext uri="{FF2B5EF4-FFF2-40B4-BE49-F238E27FC236}">
                <a16:creationId xmlns:a16="http://schemas.microsoft.com/office/drawing/2014/main" id="{BE38A24B-DFF1-4137-E658-9B87768793A7}"/>
              </a:ext>
            </a:extLst>
          </p:cNvPr>
          <p:cNvSpPr/>
          <p:nvPr/>
        </p:nvSpPr>
        <p:spPr>
          <a:xfrm>
            <a:off x="10134242" y="5391924"/>
            <a:ext cx="2057758" cy="612648"/>
          </a:xfrm>
          <a:prstGeom prst="wedgeEllipseCallout">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nl-BE" dirty="0"/>
              <a:t>ontvangsten</a:t>
            </a:r>
          </a:p>
        </p:txBody>
      </p:sp>
    </p:spTree>
    <p:extLst>
      <p:ext uri="{BB962C8B-B14F-4D97-AF65-F5344CB8AC3E}">
        <p14:creationId xmlns:p14="http://schemas.microsoft.com/office/powerpoint/2010/main" val="37948347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8D1248-6E4D-4539-939A-BF62DE66B24E}"/>
              </a:ext>
            </a:extLst>
          </p:cNvPr>
          <p:cNvSpPr>
            <a:spLocks noGrp="1"/>
          </p:cNvSpPr>
          <p:nvPr>
            <p:ph type="title"/>
          </p:nvPr>
        </p:nvSpPr>
        <p:spPr/>
        <p:txBody>
          <a:bodyPr/>
          <a:lstStyle/>
          <a:p>
            <a:r>
              <a:rPr lang="nl-BE" dirty="0"/>
              <a:t>T4: Evolutie van de schulden (pag. 225)</a:t>
            </a:r>
          </a:p>
        </p:txBody>
      </p:sp>
      <p:graphicFrame>
        <p:nvGraphicFramePr>
          <p:cNvPr id="4" name="Tabel 3">
            <a:extLst>
              <a:ext uri="{FF2B5EF4-FFF2-40B4-BE49-F238E27FC236}">
                <a16:creationId xmlns:a16="http://schemas.microsoft.com/office/drawing/2014/main" id="{43D8415D-BB85-73D2-5C83-FDD4D93250F2}"/>
              </a:ext>
            </a:extLst>
          </p:cNvPr>
          <p:cNvGraphicFramePr>
            <a:graphicFrameLocks noGrp="1"/>
          </p:cNvGraphicFramePr>
          <p:nvPr>
            <p:extLst>
              <p:ext uri="{D42A27DB-BD31-4B8C-83A1-F6EECF244321}">
                <p14:modId xmlns:p14="http://schemas.microsoft.com/office/powerpoint/2010/main" val="427240885"/>
              </p:ext>
            </p:extLst>
          </p:nvPr>
        </p:nvGraphicFramePr>
        <p:xfrm>
          <a:off x="6905412" y="1496151"/>
          <a:ext cx="2844800" cy="1097280"/>
        </p:xfrm>
        <a:graphic>
          <a:graphicData uri="http://schemas.openxmlformats.org/drawingml/2006/table">
            <a:tbl>
              <a:tblPr/>
              <a:tblGrid>
                <a:gridCol w="1943100">
                  <a:extLst>
                    <a:ext uri="{9D8B030D-6E8A-4147-A177-3AD203B41FA5}">
                      <a16:colId xmlns:a16="http://schemas.microsoft.com/office/drawing/2014/main" val="4250807654"/>
                    </a:ext>
                  </a:extLst>
                </a:gridCol>
                <a:gridCol w="901700">
                  <a:extLst>
                    <a:ext uri="{9D8B030D-6E8A-4147-A177-3AD203B41FA5}">
                      <a16:colId xmlns:a16="http://schemas.microsoft.com/office/drawing/2014/main" val="2694438782"/>
                    </a:ext>
                  </a:extLst>
                </a:gridCol>
              </a:tblGrid>
              <a:tr h="182880">
                <a:tc>
                  <a:txBody>
                    <a:bodyPr/>
                    <a:lstStyle/>
                    <a:p>
                      <a:pPr algn="l" fontAlgn="b"/>
                      <a:r>
                        <a:rPr lang="nl-BE" sz="1100" b="0" i="0" u="none" strike="noStrike" dirty="0">
                          <a:solidFill>
                            <a:srgbClr val="000000"/>
                          </a:solidFill>
                          <a:effectLst/>
                          <a:latin typeface="Calibri" panose="020F0502020204030204" pitchFamily="34" charset="0"/>
                        </a:rPr>
                        <a:t>Openstaande schuld gemeente</a:t>
                      </a:r>
                    </a:p>
                  </a:txBody>
                  <a:tcPr marL="7620" marR="7620" marT="7620" marB="0" anchor="b">
                    <a:lnL>
                      <a:noFill/>
                    </a:lnL>
                    <a:lnR>
                      <a:noFill/>
                    </a:lnR>
                    <a:lnT>
                      <a:noFill/>
                    </a:lnT>
                    <a:lnB>
                      <a:noFill/>
                    </a:lnB>
                  </a:tcPr>
                </a:tc>
                <a:tc>
                  <a:txBody>
                    <a:bodyPr/>
                    <a:lstStyle/>
                    <a:p>
                      <a:pPr algn="r" fontAlgn="b"/>
                      <a:r>
                        <a:rPr lang="nl-BE" sz="1100" b="0" i="0" u="none" strike="noStrike">
                          <a:solidFill>
                            <a:srgbClr val="000000"/>
                          </a:solidFill>
                          <a:effectLst/>
                          <a:latin typeface="Calibri" panose="020F0502020204030204" pitchFamily="34" charset="0"/>
                        </a:rPr>
                        <a:t>€ 3.972.092,83</a:t>
                      </a:r>
                    </a:p>
                  </a:txBody>
                  <a:tcPr marL="7620" marR="7620" marT="7620" marB="0" anchor="b">
                    <a:lnL>
                      <a:noFill/>
                    </a:lnL>
                    <a:lnR>
                      <a:noFill/>
                    </a:lnR>
                    <a:lnT>
                      <a:noFill/>
                    </a:lnT>
                    <a:lnB>
                      <a:noFill/>
                    </a:lnB>
                  </a:tcPr>
                </a:tc>
                <a:extLst>
                  <a:ext uri="{0D108BD9-81ED-4DB2-BD59-A6C34878D82A}">
                    <a16:rowId xmlns:a16="http://schemas.microsoft.com/office/drawing/2014/main" val="2404107863"/>
                  </a:ext>
                </a:extLst>
              </a:tr>
              <a:tr h="182880">
                <a:tc>
                  <a:txBody>
                    <a:bodyPr/>
                    <a:lstStyle/>
                    <a:p>
                      <a:pPr algn="l" fontAlgn="b"/>
                      <a:r>
                        <a:rPr lang="nl-BE" sz="1100" b="0" i="0" u="none" strike="noStrike" dirty="0">
                          <a:solidFill>
                            <a:srgbClr val="000000"/>
                          </a:solidFill>
                          <a:effectLst/>
                          <a:latin typeface="Calibri" panose="020F0502020204030204" pitchFamily="34" charset="0"/>
                        </a:rPr>
                        <a:t>Openstaande schuld OCMW</a:t>
                      </a:r>
                    </a:p>
                  </a:txBody>
                  <a:tcPr marL="7620" marR="7620" marT="7620" marB="0" anchor="b">
                    <a:lnL>
                      <a:noFill/>
                    </a:lnL>
                    <a:lnR>
                      <a:noFill/>
                    </a:lnR>
                    <a:lnT>
                      <a:noFill/>
                    </a:lnT>
                    <a:lnB>
                      <a:noFill/>
                    </a:lnB>
                  </a:tcPr>
                </a:tc>
                <a:tc>
                  <a:txBody>
                    <a:bodyPr/>
                    <a:lstStyle/>
                    <a:p>
                      <a:pPr algn="r" fontAlgn="b"/>
                      <a:r>
                        <a:rPr lang="nl-BE" sz="1100" b="0" i="0" u="none" strike="noStrike">
                          <a:solidFill>
                            <a:srgbClr val="000000"/>
                          </a:solidFill>
                          <a:effectLst/>
                          <a:latin typeface="Calibri" panose="020F0502020204030204" pitchFamily="34" charset="0"/>
                        </a:rPr>
                        <a:t>€ 106.857,61</a:t>
                      </a:r>
                    </a:p>
                  </a:txBody>
                  <a:tcPr marL="7620" marR="7620" marT="7620" marB="0" anchor="b">
                    <a:lnL>
                      <a:noFill/>
                    </a:lnL>
                    <a:lnR>
                      <a:noFill/>
                    </a:lnR>
                    <a:lnT>
                      <a:noFill/>
                    </a:lnT>
                    <a:lnB>
                      <a:noFill/>
                    </a:lnB>
                  </a:tcPr>
                </a:tc>
                <a:extLst>
                  <a:ext uri="{0D108BD9-81ED-4DB2-BD59-A6C34878D82A}">
                    <a16:rowId xmlns:a16="http://schemas.microsoft.com/office/drawing/2014/main" val="1904999481"/>
                  </a:ext>
                </a:extLst>
              </a:tr>
              <a:tr h="182880">
                <a:tc>
                  <a:txBody>
                    <a:bodyPr/>
                    <a:lstStyle/>
                    <a:p>
                      <a:pPr algn="l" fontAlgn="b"/>
                      <a:r>
                        <a:rPr lang="nl-BE" sz="1100" b="0" i="0" u="none" strike="noStrike">
                          <a:solidFill>
                            <a:srgbClr val="000000"/>
                          </a:solidFill>
                          <a:effectLst/>
                          <a:latin typeface="Calibri" panose="020F0502020204030204" pitchFamily="34" charset="0"/>
                        </a:rPr>
                        <a:t>Prefinancieringslening Iverlek</a:t>
                      </a:r>
                    </a:p>
                  </a:txBody>
                  <a:tcPr marL="7620" marR="7620" marT="7620" marB="0" anchor="b">
                    <a:lnL>
                      <a:noFill/>
                    </a:lnL>
                    <a:lnR>
                      <a:noFill/>
                    </a:lnR>
                    <a:lnT>
                      <a:noFill/>
                    </a:lnT>
                    <a:lnB>
                      <a:noFill/>
                    </a:lnB>
                  </a:tcPr>
                </a:tc>
                <a:tc>
                  <a:txBody>
                    <a:bodyPr/>
                    <a:lstStyle/>
                    <a:p>
                      <a:pPr algn="r" fontAlgn="b"/>
                      <a:r>
                        <a:rPr lang="nl-BE" sz="1100" b="0" i="0" u="none" strike="noStrike">
                          <a:solidFill>
                            <a:srgbClr val="000000"/>
                          </a:solidFill>
                          <a:effectLst/>
                          <a:latin typeface="Calibri" panose="020F0502020204030204" pitchFamily="34" charset="0"/>
                        </a:rPr>
                        <a:t>€ 446.377,50</a:t>
                      </a:r>
                    </a:p>
                  </a:txBody>
                  <a:tcPr marL="7620" marR="7620" marT="7620" marB="0" anchor="b">
                    <a:lnL>
                      <a:noFill/>
                    </a:lnL>
                    <a:lnR>
                      <a:noFill/>
                    </a:lnR>
                    <a:lnT>
                      <a:noFill/>
                    </a:lnT>
                    <a:lnB>
                      <a:noFill/>
                    </a:lnB>
                  </a:tcPr>
                </a:tc>
                <a:extLst>
                  <a:ext uri="{0D108BD9-81ED-4DB2-BD59-A6C34878D82A}">
                    <a16:rowId xmlns:a16="http://schemas.microsoft.com/office/drawing/2014/main" val="1921232953"/>
                  </a:ext>
                </a:extLst>
              </a:tr>
              <a:tr h="182880">
                <a:tc>
                  <a:txBody>
                    <a:bodyPr/>
                    <a:lstStyle/>
                    <a:p>
                      <a:pPr algn="l" fontAlgn="b"/>
                      <a:r>
                        <a:rPr lang="nl-BE" sz="1100" b="0" i="0" u="none" strike="noStrike">
                          <a:solidFill>
                            <a:srgbClr val="000000"/>
                          </a:solidFill>
                          <a:effectLst/>
                          <a:latin typeface="Calibri" panose="020F0502020204030204" pitchFamily="34" charset="0"/>
                        </a:rPr>
                        <a:t>Leasing openbare verlichting</a:t>
                      </a:r>
                    </a:p>
                  </a:txBody>
                  <a:tcPr marL="7620" marR="7620" marT="7620" marB="0" anchor="b">
                    <a:lnL>
                      <a:noFill/>
                    </a:lnL>
                    <a:lnR>
                      <a:noFill/>
                    </a:lnR>
                    <a:lnT>
                      <a:noFill/>
                    </a:lnT>
                    <a:lnB>
                      <a:noFill/>
                    </a:lnB>
                  </a:tcPr>
                </a:tc>
                <a:tc>
                  <a:txBody>
                    <a:bodyPr/>
                    <a:lstStyle/>
                    <a:p>
                      <a:pPr algn="r" fontAlgn="b"/>
                      <a:r>
                        <a:rPr lang="nl-BE" sz="1100" b="0" i="0" u="none" strike="noStrike">
                          <a:solidFill>
                            <a:srgbClr val="000000"/>
                          </a:solidFill>
                          <a:effectLst/>
                          <a:latin typeface="Calibri" panose="020F0502020204030204" pitchFamily="34" charset="0"/>
                        </a:rPr>
                        <a:t>€ 890.797,88</a:t>
                      </a:r>
                    </a:p>
                  </a:txBody>
                  <a:tcPr marL="7620" marR="7620" marT="7620" marB="0" anchor="b">
                    <a:lnL>
                      <a:noFill/>
                    </a:lnL>
                    <a:lnR>
                      <a:noFill/>
                    </a:lnR>
                    <a:lnT>
                      <a:noFill/>
                    </a:lnT>
                    <a:lnB>
                      <a:noFill/>
                    </a:lnB>
                  </a:tcPr>
                </a:tc>
                <a:extLst>
                  <a:ext uri="{0D108BD9-81ED-4DB2-BD59-A6C34878D82A}">
                    <a16:rowId xmlns:a16="http://schemas.microsoft.com/office/drawing/2014/main" val="627543008"/>
                  </a:ext>
                </a:extLst>
              </a:tr>
              <a:tr h="182880">
                <a:tc>
                  <a:txBody>
                    <a:bodyPr/>
                    <a:lstStyle/>
                    <a:p>
                      <a:pPr algn="l" fontAlgn="b"/>
                      <a:r>
                        <a:rPr lang="nl-BE" sz="1100" b="0" i="0" u="none" strike="noStrike">
                          <a:solidFill>
                            <a:srgbClr val="000000"/>
                          </a:solidFill>
                          <a:effectLst/>
                          <a:latin typeface="Calibri" panose="020F0502020204030204" pitchFamily="34" charset="0"/>
                        </a:rPr>
                        <a:t>De Lijn</a:t>
                      </a:r>
                    </a:p>
                  </a:txBody>
                  <a:tcPr marL="7620" marR="7620" marT="7620" marB="0" anchor="b">
                    <a:lnL>
                      <a:noFill/>
                    </a:lnL>
                    <a:lnR>
                      <a:noFill/>
                    </a:lnR>
                    <a:lnT>
                      <a:noFill/>
                    </a:lnT>
                    <a:lnB>
                      <a:noFill/>
                    </a:lnB>
                  </a:tcPr>
                </a:tc>
                <a:tc>
                  <a:txBody>
                    <a:bodyPr/>
                    <a:lstStyle/>
                    <a:p>
                      <a:pPr algn="r" fontAlgn="b"/>
                      <a:r>
                        <a:rPr lang="nl-BE" sz="1100" b="0" i="0" u="none" strike="noStrike">
                          <a:solidFill>
                            <a:srgbClr val="000000"/>
                          </a:solidFill>
                          <a:effectLst/>
                          <a:latin typeface="Calibri" panose="020F0502020204030204" pitchFamily="34" charset="0"/>
                        </a:rPr>
                        <a:t>€ 63,69</a:t>
                      </a: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7285725"/>
                  </a:ext>
                </a:extLst>
              </a:tr>
              <a:tr h="182880">
                <a:tc>
                  <a:txBody>
                    <a:bodyPr/>
                    <a:lstStyle/>
                    <a:p>
                      <a:pPr algn="l" fontAlgn="b"/>
                      <a:endParaRPr lang="nl-BE" sz="1100" b="0" i="0" u="none" strike="noStrike">
                        <a:solidFill>
                          <a:srgbClr val="000000"/>
                        </a:solidFill>
                        <a:effectLst/>
                        <a:latin typeface="Calibri" panose="020F0502020204030204" pitchFamily="34" charset="0"/>
                      </a:endParaRPr>
                    </a:p>
                  </a:txBody>
                  <a:tcPr marL="7620" marR="7620" marT="7620" marB="0" anchor="b">
                    <a:lnL>
                      <a:noFill/>
                    </a:lnL>
                    <a:lnR>
                      <a:noFill/>
                    </a:lnR>
                    <a:lnT>
                      <a:noFill/>
                    </a:lnT>
                    <a:lnB>
                      <a:noFill/>
                    </a:lnB>
                  </a:tcPr>
                </a:tc>
                <a:tc>
                  <a:txBody>
                    <a:bodyPr/>
                    <a:lstStyle/>
                    <a:p>
                      <a:pPr algn="r" fontAlgn="b"/>
                      <a:r>
                        <a:rPr lang="nl-BE" sz="1100" b="1" i="0" u="none" strike="noStrike" dirty="0">
                          <a:solidFill>
                            <a:srgbClr val="000000"/>
                          </a:solidFill>
                          <a:effectLst/>
                          <a:latin typeface="Calibri" panose="020F0502020204030204" pitchFamily="34" charset="0"/>
                        </a:rPr>
                        <a:t>€ 5.416.189,51</a:t>
                      </a:r>
                    </a:p>
                  </a:txBody>
                  <a:tcPr marL="7620" marR="7620" marT="7620"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167018895"/>
                  </a:ext>
                </a:extLst>
              </a:tr>
            </a:tbl>
          </a:graphicData>
        </a:graphic>
      </p:graphicFrame>
      <p:pic>
        <p:nvPicPr>
          <p:cNvPr id="10" name="Tijdelijke aanduiding voor inhoud 9">
            <a:extLst>
              <a:ext uri="{FF2B5EF4-FFF2-40B4-BE49-F238E27FC236}">
                <a16:creationId xmlns:a16="http://schemas.microsoft.com/office/drawing/2014/main" id="{5053F573-2264-205B-8DE5-7C8B1B0D960E}"/>
              </a:ext>
            </a:extLst>
          </p:cNvPr>
          <p:cNvPicPr>
            <a:picLocks noGrp="1" noChangeAspect="1"/>
          </p:cNvPicPr>
          <p:nvPr>
            <p:ph idx="1"/>
          </p:nvPr>
        </p:nvPicPr>
        <p:blipFill>
          <a:blip r:embed="rId3"/>
          <a:stretch>
            <a:fillRect/>
          </a:stretch>
        </p:blipFill>
        <p:spPr>
          <a:xfrm>
            <a:off x="677334" y="2865406"/>
            <a:ext cx="11387311" cy="2351230"/>
          </a:xfrm>
        </p:spPr>
      </p:pic>
      <p:sp>
        <p:nvSpPr>
          <p:cNvPr id="5" name="Bijschrift: gebogen lijn 4">
            <a:extLst>
              <a:ext uri="{FF2B5EF4-FFF2-40B4-BE49-F238E27FC236}">
                <a16:creationId xmlns:a16="http://schemas.microsoft.com/office/drawing/2014/main" id="{4A24695B-051C-51D3-A141-EB8F65466D0A}"/>
              </a:ext>
            </a:extLst>
          </p:cNvPr>
          <p:cNvSpPr/>
          <p:nvPr/>
        </p:nvSpPr>
        <p:spPr>
          <a:xfrm>
            <a:off x="6219102" y="1333769"/>
            <a:ext cx="4404074" cy="1490113"/>
          </a:xfrm>
          <a:prstGeom prst="borderCallout2">
            <a:avLst>
              <a:gd name="adj1" fmla="val 18750"/>
              <a:gd name="adj2" fmla="val -8333"/>
              <a:gd name="adj3" fmla="val 18750"/>
              <a:gd name="adj4" fmla="val -16667"/>
              <a:gd name="adj5" fmla="val 246687"/>
              <a:gd name="adj6" fmla="val 839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sz="1200" dirty="0"/>
              <a:t>Openstaande schuld gemeente            € 5.732.289</a:t>
            </a:r>
          </a:p>
          <a:p>
            <a:pPr algn="ctr"/>
            <a:r>
              <a:rPr lang="nl-BE" sz="1200" dirty="0"/>
              <a:t>Openstaande schuld OCMW	  € 66.267</a:t>
            </a:r>
          </a:p>
          <a:p>
            <a:pPr algn="ctr"/>
            <a:r>
              <a:rPr lang="nl-BE" sz="1200" dirty="0"/>
              <a:t>Prefinancieringslening </a:t>
            </a:r>
            <a:r>
              <a:rPr lang="nl-BE" sz="1200" dirty="0" err="1"/>
              <a:t>Iverlek</a:t>
            </a:r>
            <a:r>
              <a:rPr lang="nl-BE" sz="1200" dirty="0"/>
              <a:t>	 € 278.985</a:t>
            </a:r>
          </a:p>
          <a:p>
            <a:pPr algn="ctr"/>
            <a:r>
              <a:rPr lang="nl-BE" sz="1200" dirty="0"/>
              <a:t>Leasing openbare verlichting               € 1.347.465</a:t>
            </a:r>
          </a:p>
          <a:p>
            <a:pPr algn="ctr"/>
            <a:r>
              <a:rPr lang="nl-BE" sz="1200" dirty="0"/>
              <a:t>De Lijn	</a:t>
            </a:r>
          </a:p>
          <a:p>
            <a:pPr algn="ctr"/>
            <a:r>
              <a:rPr lang="nl-BE" sz="1200" dirty="0"/>
              <a:t>	                                        € 4.425.006</a:t>
            </a:r>
          </a:p>
        </p:txBody>
      </p:sp>
      <p:sp>
        <p:nvSpPr>
          <p:cNvPr id="11" name="Ovaal 10">
            <a:extLst>
              <a:ext uri="{FF2B5EF4-FFF2-40B4-BE49-F238E27FC236}">
                <a16:creationId xmlns:a16="http://schemas.microsoft.com/office/drawing/2014/main" id="{28B7285F-C5CC-1842-BE2F-564ACEAB6400}"/>
              </a:ext>
            </a:extLst>
          </p:cNvPr>
          <p:cNvSpPr/>
          <p:nvPr/>
        </p:nvSpPr>
        <p:spPr>
          <a:xfrm>
            <a:off x="9983239" y="4866798"/>
            <a:ext cx="815546" cy="39136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Bijschrift: gebogen lijn 5">
            <a:extLst>
              <a:ext uri="{FF2B5EF4-FFF2-40B4-BE49-F238E27FC236}">
                <a16:creationId xmlns:a16="http://schemas.microsoft.com/office/drawing/2014/main" id="{E8588BD6-DAD4-40A7-802D-2B4773EAD3B2}"/>
              </a:ext>
            </a:extLst>
          </p:cNvPr>
          <p:cNvSpPr/>
          <p:nvPr/>
        </p:nvSpPr>
        <p:spPr>
          <a:xfrm>
            <a:off x="1210734" y="5441090"/>
            <a:ext cx="5694678" cy="1147259"/>
          </a:xfrm>
          <a:prstGeom prst="borderCallout2">
            <a:avLst>
              <a:gd name="adj1" fmla="val 18750"/>
              <a:gd name="adj2" fmla="val -8333"/>
              <a:gd name="adj3" fmla="val 18750"/>
              <a:gd name="adj4" fmla="val -16667"/>
              <a:gd name="adj5" fmla="val -148739"/>
              <a:gd name="adj6" fmla="val 1556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BE" sz="1600" dirty="0"/>
              <a:t>Nieuwe leningen = € 3.272.074</a:t>
            </a:r>
          </a:p>
          <a:p>
            <a:pPr marL="285750" indent="-285750">
              <a:buFontTx/>
              <a:buChar char="-"/>
            </a:pPr>
            <a:r>
              <a:rPr lang="nl-BE" sz="1600" dirty="0"/>
              <a:t>€ 3.000.000 lening Belfius</a:t>
            </a:r>
          </a:p>
          <a:p>
            <a:pPr marL="285750" indent="-285750">
              <a:buFontTx/>
              <a:buChar char="-"/>
            </a:pPr>
            <a:r>
              <a:rPr lang="nl-BE" sz="1600" dirty="0"/>
              <a:t>   € 272.074 Overname OV</a:t>
            </a:r>
          </a:p>
        </p:txBody>
      </p:sp>
    </p:spTree>
    <p:extLst>
      <p:ext uri="{BB962C8B-B14F-4D97-AF65-F5344CB8AC3E}">
        <p14:creationId xmlns:p14="http://schemas.microsoft.com/office/powerpoint/2010/main" val="2624027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p:cNvPicPr>
            <a:picLocks noChangeAspect="1"/>
          </p:cNvPicPr>
          <p:nvPr/>
        </p:nvPicPr>
        <p:blipFill>
          <a:blip r:embed="rId3"/>
          <a:stretch>
            <a:fillRect/>
          </a:stretch>
        </p:blipFill>
        <p:spPr>
          <a:xfrm>
            <a:off x="2743457" y="2180967"/>
            <a:ext cx="5238750" cy="3352800"/>
          </a:xfrm>
          <a:prstGeom prst="rect">
            <a:avLst/>
          </a:prstGeom>
        </p:spPr>
      </p:pic>
    </p:spTree>
    <p:extLst>
      <p:ext uri="{BB962C8B-B14F-4D97-AF65-F5344CB8AC3E}">
        <p14:creationId xmlns:p14="http://schemas.microsoft.com/office/powerpoint/2010/main" val="18123530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Facet</Template>
  <TotalTime>9985</TotalTime>
  <Words>5497</Words>
  <Application>Microsoft Office PowerPoint</Application>
  <PresentationFormat>Breedbeeld</PresentationFormat>
  <Paragraphs>1717</Paragraphs>
  <Slides>37</Slides>
  <Notes>37</Notes>
  <HiddenSlides>0</HiddenSlides>
  <MMClips>0</MMClips>
  <ScaleCrop>false</ScaleCrop>
  <HeadingPairs>
    <vt:vector size="6" baseType="variant">
      <vt:variant>
        <vt:lpstr>Gebruikte lettertypen</vt:lpstr>
      </vt:variant>
      <vt:variant>
        <vt:i4>9</vt:i4>
      </vt:variant>
      <vt:variant>
        <vt:lpstr>Thema</vt:lpstr>
      </vt:variant>
      <vt:variant>
        <vt:i4>1</vt:i4>
      </vt:variant>
      <vt:variant>
        <vt:lpstr>Diatitels</vt:lpstr>
      </vt:variant>
      <vt:variant>
        <vt:i4>37</vt:i4>
      </vt:variant>
    </vt:vector>
  </HeadingPairs>
  <TitlesOfParts>
    <vt:vector size="47" baseType="lpstr">
      <vt:lpstr>-apple-system</vt:lpstr>
      <vt:lpstr>Aptos Narrow</vt:lpstr>
      <vt:lpstr>Arial</vt:lpstr>
      <vt:lpstr>Calibri</vt:lpstr>
      <vt:lpstr>Flanders Art Sans</vt:lpstr>
      <vt:lpstr>Tahoma</vt:lpstr>
      <vt:lpstr>Trebuchet MS</vt:lpstr>
      <vt:lpstr>Wingdings</vt:lpstr>
      <vt:lpstr>Wingdings 3</vt:lpstr>
      <vt:lpstr>Facet</vt:lpstr>
      <vt:lpstr>Gemeente en OCMW Rekening 2024</vt:lpstr>
      <vt:lpstr>Agenda</vt:lpstr>
      <vt:lpstr>Inleiding</vt:lpstr>
      <vt:lpstr>PowerPoint-presentatie</vt:lpstr>
      <vt:lpstr>PowerPoint-presentatie</vt:lpstr>
      <vt:lpstr>Inleiding – inhoud van de rekening 2024</vt:lpstr>
      <vt:lpstr>Beleidsevaluatie (pag 4) </vt:lpstr>
      <vt:lpstr>Beleidsevaluatie (pag 4) </vt:lpstr>
      <vt:lpstr>Beleidsevaluatie (pag 4) </vt:lpstr>
      <vt:lpstr>Staat van het financieel evenwicht (pag. 34)</vt:lpstr>
      <vt:lpstr>Staat van het financieel evenwicht (pag 34)</vt:lpstr>
      <vt:lpstr>Exploitatieuitgaven</vt:lpstr>
      <vt:lpstr>Exploitatieuitgaven</vt:lpstr>
      <vt:lpstr>E.U. – Goederen en diensten (bestedings% 78,97%) Geraamd: € 5.466.804 Effectief: € 4.317.079   stijging met 25,76% t.o.v. 2023</vt:lpstr>
      <vt:lpstr>Openbare verlichting uitgelicht</vt:lpstr>
      <vt:lpstr>E.U. – Bezoldigingen (bestedings% 95,22%) Geraamd: € 13.885.441   stijging met 4,97 % t.o.v. 2023 (incl. Onderwijs) Effectief: € 13.221.303   stijging met 5,57% t.o.v. 2023 (excl. Onderwijs)</vt:lpstr>
      <vt:lpstr>E.U. – Bezoldigingen (bestedings% 95,22%) Geraamd: € 13.885.441   stijging met 4,97 % t.o.v. 2023 (incl. Onderwijs) Effectief: € 13.221.303   stijging met 5,57% t.o.v. 2023 (excl. Onderwijs)</vt:lpstr>
      <vt:lpstr>E.U. – Individuele hulpverlening OCMW (bestedings% 115,04%) Geraamd: € 1.004.518 Effectief: € 1.155.643,45  Daling met 4,03% t.o.v. 2023</vt:lpstr>
      <vt:lpstr>LEEFLOON UITGELICHT</vt:lpstr>
      <vt:lpstr>LEEFLOON UITGELICHT</vt:lpstr>
      <vt:lpstr>E.U. – Toegestane werkingssubsidies (98,35%) Geraamd: € 6.156.251,00 Effectief: € 6.054.645,89   stijging met 13,40% t.o.v. 2023</vt:lpstr>
      <vt:lpstr>PowerPoint-presentatie</vt:lpstr>
      <vt:lpstr>IVAREM UITGELICHT</vt:lpstr>
      <vt:lpstr>Exploitatieontvangsten</vt:lpstr>
      <vt:lpstr>Exploitatieontvangsten</vt:lpstr>
      <vt:lpstr>Evolutie saldo exploitatie</vt:lpstr>
      <vt:lpstr>E.O. – Ontvangsten uit de werking (Ontvangst%: 110,48) Geraamd:   € 1.028.000,00 Effectief: € 1.135.906,79  Stijging met 9,14% t.o.v. 2023</vt:lpstr>
      <vt:lpstr>E.O. – Fiscale ontvangsten en boetes (106,12%) Geraamd: € 17.350.909,00 Effectief: € 18.412.021,40  Daling met 2,11% t.o.v. 2022</vt:lpstr>
      <vt:lpstr>AANVULLENDE PERSONENBELASTING UITGELICHT</vt:lpstr>
      <vt:lpstr>GAS BOETES</vt:lpstr>
      <vt:lpstr>E.O. – Werkingssubsidies (102,61%) Geraamd: € 8.399.026,00 Effectief: € 8.618.429,45  stijging met 2,9 % t.o.v. 2023</vt:lpstr>
      <vt:lpstr>E.O. – Financiële ontvangsten (100,73%) Geraamd: € 358.278,00 Effectief: € 383.420,05  daling met 6,24% t.o.v. 2023</vt:lpstr>
      <vt:lpstr>I.U. – Investeringen - uitgaven (32,35%) Geraamd: € 16.347.006,00 Effectief: € 5.288.815,06 </vt:lpstr>
      <vt:lpstr>I.U. – Investeringen - ontvangsten (61,01%) Geraamd: € 2.158.132,00 Effectief: € 1.316.705,86 </vt:lpstr>
      <vt:lpstr>FINANCIERING Uitgaven: € 599.442,03 Ontvangsten: € 3.316.951,07</vt:lpstr>
      <vt:lpstr>T4: Evolutie van de schulden (pag. 225)</vt:lpstr>
      <vt:lpstr>PowerPoint-presentatie</vt:lpstr>
    </vt:vector>
  </TitlesOfParts>
  <Company>CIPAL ITS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Rekening 2014</dc:title>
  <dc:creator>Els Van Bever</dc:creator>
  <cp:lastModifiedBy>Els Van Bever</cp:lastModifiedBy>
  <cp:revision>249</cp:revision>
  <cp:lastPrinted>2025-06-17T16:19:36Z</cp:lastPrinted>
  <dcterms:created xsi:type="dcterms:W3CDTF">2015-09-02T14:03:15Z</dcterms:created>
  <dcterms:modified xsi:type="dcterms:W3CDTF">2025-06-17T17:55:03Z</dcterms:modified>
</cp:coreProperties>
</file>