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256" r:id="rId2"/>
    <p:sldId id="306" r:id="rId3"/>
    <p:sldId id="310" r:id="rId4"/>
    <p:sldId id="323" r:id="rId5"/>
    <p:sldId id="313" r:id="rId6"/>
    <p:sldId id="312" r:id="rId7"/>
    <p:sldId id="322" r:id="rId8"/>
    <p:sldId id="298" r:id="rId9"/>
    <p:sldId id="320" r:id="rId10"/>
    <p:sldId id="321" r:id="rId11"/>
    <p:sldId id="309" r:id="rId12"/>
    <p:sldId id="315" r:id="rId13"/>
    <p:sldId id="307" r:id="rId14"/>
    <p:sldId id="316" r:id="rId15"/>
    <p:sldId id="31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ardsectie" id="{E0872148-9280-439C-9CBA-43FB91D2F445}">
          <p14:sldIdLst>
            <p14:sldId id="256"/>
            <p14:sldId id="306"/>
            <p14:sldId id="310"/>
            <p14:sldId id="323"/>
            <p14:sldId id="313"/>
            <p14:sldId id="312"/>
            <p14:sldId id="322"/>
            <p14:sldId id="298"/>
            <p14:sldId id="320"/>
            <p14:sldId id="321"/>
            <p14:sldId id="309"/>
            <p14:sldId id="315"/>
            <p14:sldId id="307"/>
            <p14:sldId id="316"/>
            <p14:sldId id="318"/>
          </p14:sldIdLst>
        </p14:section>
        <p14:section name="Naamloze sectie" id="{924752B8-0F86-4E06-99A6-A5770C52516D}">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4BA65-3250-46B2-8625-D3CEA68199C9}" v="2" dt="2025-06-17T17:35:26.431"/>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0" autoAdjust="0"/>
    <p:restoredTop sz="94706" autoAdjust="0"/>
  </p:normalViewPr>
  <p:slideViewPr>
    <p:cSldViewPr>
      <p:cViewPr>
        <p:scale>
          <a:sx n="125" d="100"/>
          <a:sy n="125" d="100"/>
        </p:scale>
        <p:origin x="-156" y="-306"/>
      </p:cViewPr>
      <p:guideLst/>
    </p:cSldViewPr>
  </p:slideViewPr>
  <p:notesTextViewPr>
    <p:cViewPr>
      <p:scale>
        <a:sx n="1" d="1"/>
        <a:sy n="1" d="1"/>
      </p:scale>
      <p:origin x="0" y="0"/>
    </p:cViewPr>
  </p:notesTextViewPr>
  <p:notesViewPr>
    <p:cSldViewPr showGuides="1">
      <p:cViewPr varScale="1">
        <p:scale>
          <a:sx n="88" d="100"/>
          <a:sy n="88" d="100"/>
        </p:scale>
        <p:origin x="281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an Mattheus" userId="ea054efd-e044-4424-b5a0-32fa7081e40f" providerId="ADAL" clId="{4474BA65-3250-46B2-8625-D3CEA68199C9}"/>
    <pc:docChg chg="modSld">
      <pc:chgData name="Conan Mattheus" userId="ea054efd-e044-4424-b5a0-32fa7081e40f" providerId="ADAL" clId="{4474BA65-3250-46B2-8625-D3CEA68199C9}" dt="2025-06-17T17:53:40.032" v="17" actId="2711"/>
      <pc:docMkLst>
        <pc:docMk/>
      </pc:docMkLst>
      <pc:sldChg chg="addSp modSp mod">
        <pc:chgData name="Conan Mattheus" userId="ea054efd-e044-4424-b5a0-32fa7081e40f" providerId="ADAL" clId="{4474BA65-3250-46B2-8625-D3CEA68199C9}" dt="2025-06-17T17:35:39.575" v="16" actId="20577"/>
        <pc:sldMkLst>
          <pc:docMk/>
          <pc:sldMk cId="347410768" sldId="298"/>
        </pc:sldMkLst>
        <pc:spChg chg="mod">
          <ac:chgData name="Conan Mattheus" userId="ea054efd-e044-4424-b5a0-32fa7081e40f" providerId="ADAL" clId="{4474BA65-3250-46B2-8625-D3CEA68199C9}" dt="2025-06-17T17:34:22.966" v="1" actId="1076"/>
          <ac:spMkLst>
            <pc:docMk/>
            <pc:sldMk cId="347410768" sldId="298"/>
            <ac:spMk id="4" creationId="{FF621D2C-43D0-6A06-551D-46E3C610B74E}"/>
          </ac:spMkLst>
        </pc:spChg>
        <pc:spChg chg="mod">
          <ac:chgData name="Conan Mattheus" userId="ea054efd-e044-4424-b5a0-32fa7081e40f" providerId="ADAL" clId="{4474BA65-3250-46B2-8625-D3CEA68199C9}" dt="2025-06-17T17:34:52.252" v="5" actId="1076"/>
          <ac:spMkLst>
            <pc:docMk/>
            <pc:sldMk cId="347410768" sldId="298"/>
            <ac:spMk id="7" creationId="{E7384A26-92D9-7CF4-8ED2-642358F01D3C}"/>
          </ac:spMkLst>
        </pc:spChg>
        <pc:spChg chg="add mod">
          <ac:chgData name="Conan Mattheus" userId="ea054efd-e044-4424-b5a0-32fa7081e40f" providerId="ADAL" clId="{4474BA65-3250-46B2-8625-D3CEA68199C9}" dt="2025-06-17T17:35:39.575" v="16" actId="20577"/>
          <ac:spMkLst>
            <pc:docMk/>
            <pc:sldMk cId="347410768" sldId="298"/>
            <ac:spMk id="12" creationId="{0C2772EF-F8A4-96FB-14C9-901A3C1132E6}"/>
          </ac:spMkLst>
        </pc:spChg>
        <pc:picChg chg="mod">
          <ac:chgData name="Conan Mattheus" userId="ea054efd-e044-4424-b5a0-32fa7081e40f" providerId="ADAL" clId="{4474BA65-3250-46B2-8625-D3CEA68199C9}" dt="2025-06-17T17:34:28.357" v="2" actId="1076"/>
          <ac:picMkLst>
            <pc:docMk/>
            <pc:sldMk cId="347410768" sldId="298"/>
            <ac:picMk id="13" creationId="{9D9DB397-D103-7542-F2DB-B8E0E7407BD3}"/>
          </ac:picMkLst>
        </pc:picChg>
        <pc:picChg chg="mod">
          <ac:chgData name="Conan Mattheus" userId="ea054efd-e044-4424-b5a0-32fa7081e40f" providerId="ADAL" clId="{4474BA65-3250-46B2-8625-D3CEA68199C9}" dt="2025-06-17T17:34:54.986" v="6" actId="1076"/>
          <ac:picMkLst>
            <pc:docMk/>
            <pc:sldMk cId="347410768" sldId="298"/>
            <ac:picMk id="23" creationId="{5A6DAEC8-1D8E-F3C7-03EB-07B450CFC783}"/>
          </ac:picMkLst>
        </pc:picChg>
        <pc:cxnChg chg="add mod">
          <ac:chgData name="Conan Mattheus" userId="ea054efd-e044-4424-b5a0-32fa7081e40f" providerId="ADAL" clId="{4474BA65-3250-46B2-8625-D3CEA68199C9}" dt="2025-06-17T17:35:13.399" v="9" actId="14100"/>
          <ac:cxnSpMkLst>
            <pc:docMk/>
            <pc:sldMk cId="347410768" sldId="298"/>
            <ac:cxnSpMk id="9" creationId="{98948E57-158D-B5C6-5818-1FD36A430D66}"/>
          </ac:cxnSpMkLst>
        </pc:cxnChg>
        <pc:cxnChg chg="mod">
          <ac:chgData name="Conan Mattheus" userId="ea054efd-e044-4424-b5a0-32fa7081e40f" providerId="ADAL" clId="{4474BA65-3250-46B2-8625-D3CEA68199C9}" dt="2025-06-17T17:34:17.580" v="0" actId="14100"/>
          <ac:cxnSpMkLst>
            <pc:docMk/>
            <pc:sldMk cId="347410768" sldId="298"/>
            <ac:cxnSpMk id="15" creationId="{46E0A6E9-A4AE-DC62-4B2C-9F73A2457F59}"/>
          </ac:cxnSpMkLst>
        </pc:cxnChg>
        <pc:cxnChg chg="mod">
          <ac:chgData name="Conan Mattheus" userId="ea054efd-e044-4424-b5a0-32fa7081e40f" providerId="ADAL" clId="{4474BA65-3250-46B2-8625-D3CEA68199C9}" dt="2025-06-17T17:34:37.185" v="4" actId="14100"/>
          <ac:cxnSpMkLst>
            <pc:docMk/>
            <pc:sldMk cId="347410768" sldId="298"/>
            <ac:cxnSpMk id="17" creationId="{3DEFDD13-9C9A-8CF3-9E2F-8AEF53A33246}"/>
          </ac:cxnSpMkLst>
        </pc:cxnChg>
      </pc:sldChg>
      <pc:sldChg chg="modSp mod">
        <pc:chgData name="Conan Mattheus" userId="ea054efd-e044-4424-b5a0-32fa7081e40f" providerId="ADAL" clId="{4474BA65-3250-46B2-8625-D3CEA68199C9}" dt="2025-06-17T17:53:40.032" v="17" actId="2711"/>
        <pc:sldMkLst>
          <pc:docMk/>
          <pc:sldMk cId="3430179601" sldId="315"/>
        </pc:sldMkLst>
        <pc:spChg chg="mod">
          <ac:chgData name="Conan Mattheus" userId="ea054efd-e044-4424-b5a0-32fa7081e40f" providerId="ADAL" clId="{4474BA65-3250-46B2-8625-D3CEA68199C9}" dt="2025-06-17T17:53:40.032" v="17" actId="2711"/>
          <ac:spMkLst>
            <pc:docMk/>
            <pc:sldMk cId="3430179601" sldId="315"/>
            <ac:spMk id="7" creationId="{E7384A26-92D9-7CF4-8ED2-642358F01D3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nl-NL" dirty="0"/>
          </a:p>
        </p:txBody>
      </p:sp>
      <p:sp>
        <p:nvSpPr>
          <p:cNvPr id="3" name="Tijdelijke aanduiding voor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72BD5349-FC3C-4D02-BE94-C4A5D08542F6}" type="datetime1">
              <a:rPr lang="nl-NL" smtClean="0"/>
              <a:t>17-6-2025</a:t>
            </a:fld>
            <a:endParaRPr lang="nl-NL" dirty="0"/>
          </a:p>
        </p:txBody>
      </p:sp>
      <p:sp>
        <p:nvSpPr>
          <p:cNvPr id="4" name="Tijdelijke aanduiding voor voettekst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nl-NL" dirty="0"/>
          </a:p>
        </p:txBody>
      </p:sp>
      <p:sp>
        <p:nvSpPr>
          <p:cNvPr id="5" name="Tijdelijke aanduiding voor dianumm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B3C20D7-F8F1-4196-9585-26F31AFC85C9}" type="slidenum">
              <a:rPr lang="nl-NL" smtClean="0"/>
              <a:t>‹nr.›</a:t>
            </a:fld>
            <a:endParaRPr lang="nl-NL" dirty="0"/>
          </a:p>
        </p:txBody>
      </p:sp>
    </p:spTree>
    <p:extLst>
      <p:ext uri="{BB962C8B-B14F-4D97-AF65-F5344CB8AC3E}">
        <p14:creationId xmlns:p14="http://schemas.microsoft.com/office/powerpoint/2010/main" val="416816212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nl-NL" noProof="0" dirty="0"/>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1AC35959-0845-4A0B-A7DB-32FA9B69491F}" type="datetime1">
              <a:rPr lang="nl-NL" noProof="0" smtClean="0"/>
              <a:t>17-6-2025</a:t>
            </a:fld>
            <a:endParaRPr lang="nl-NL" noProof="0" dirty="0"/>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nl-NL" noProof="0" dirty="0"/>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nl-NL" noProof="0" dirty="0"/>
              <a:t>Klik om de tekststijlen van het model te bewerken</a:t>
            </a:r>
          </a:p>
          <a:p>
            <a:pPr lvl="1" rtl="0"/>
            <a:r>
              <a:rPr lang="nl-NL" noProof="0" dirty="0"/>
              <a:t>Tweede niveau</a:t>
            </a:r>
          </a:p>
          <a:p>
            <a:pPr lvl="2" rtl="0"/>
            <a:r>
              <a:rPr lang="nl-NL" noProof="0" dirty="0"/>
              <a:t>Derde niveau</a:t>
            </a:r>
          </a:p>
          <a:p>
            <a:pPr lvl="3" rtl="0"/>
            <a:r>
              <a:rPr lang="nl-NL" noProof="0" dirty="0"/>
              <a:t>Vierde niveau</a:t>
            </a:r>
          </a:p>
          <a:p>
            <a:pPr lvl="4" rtl="0"/>
            <a:r>
              <a:rPr lang="nl-NL" noProof="0" dirty="0"/>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nl-NL" noProof="0" dirty="0"/>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DAEC444-603B-4F09-9A06-5917518DD901}" type="slidenum">
              <a:rPr lang="nl-NL" noProof="0" smtClean="0"/>
              <a:t>‹nr.›</a:t>
            </a:fld>
            <a:endParaRPr lang="nl-NL" noProof="0" dirty="0"/>
          </a:p>
        </p:txBody>
      </p:sp>
    </p:spTree>
    <p:extLst>
      <p:ext uri="{BB962C8B-B14F-4D97-AF65-F5344CB8AC3E}">
        <p14:creationId xmlns:p14="http://schemas.microsoft.com/office/powerpoint/2010/main" val="87425511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rtlCol="0"/>
          <a:lstStyle/>
          <a:p>
            <a:pPr rtl="0"/>
            <a:endParaRPr lang="nl-NL" dirty="0"/>
          </a:p>
        </p:txBody>
      </p:sp>
      <p:sp>
        <p:nvSpPr>
          <p:cNvPr id="4" name="Tijdelijke aanduiding voor dianummer 3"/>
          <p:cNvSpPr>
            <a:spLocks noGrp="1"/>
          </p:cNvSpPr>
          <p:nvPr>
            <p:ph type="sldNum" sz="quarter" idx="10"/>
          </p:nvPr>
        </p:nvSpPr>
        <p:spPr/>
        <p:txBody>
          <a:bodyPr rtlCol="0"/>
          <a:lstStyle/>
          <a:p>
            <a:pPr rtl="0"/>
            <a:fld id="{8DAEC444-603B-4F09-9A06-5917518DD901}" type="slidenum">
              <a:rPr lang="nl-NL" smtClean="0"/>
              <a:t>1</a:t>
            </a:fld>
            <a:endParaRPr lang="nl-NL" dirty="0"/>
          </a:p>
        </p:txBody>
      </p:sp>
    </p:spTree>
    <p:extLst>
      <p:ext uri="{BB962C8B-B14F-4D97-AF65-F5344CB8AC3E}">
        <p14:creationId xmlns:p14="http://schemas.microsoft.com/office/powerpoint/2010/main" val="4039154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2</a:t>
            </a:fld>
            <a:endParaRPr lang="nl-NL" noProof="0" dirty="0"/>
          </a:p>
        </p:txBody>
      </p:sp>
    </p:spTree>
    <p:extLst>
      <p:ext uri="{BB962C8B-B14F-4D97-AF65-F5344CB8AC3E}">
        <p14:creationId xmlns:p14="http://schemas.microsoft.com/office/powerpoint/2010/main" val="916400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3</a:t>
            </a:fld>
            <a:endParaRPr lang="nl-NL" noProof="0" dirty="0"/>
          </a:p>
        </p:txBody>
      </p:sp>
    </p:spTree>
    <p:extLst>
      <p:ext uri="{BB962C8B-B14F-4D97-AF65-F5344CB8AC3E}">
        <p14:creationId xmlns:p14="http://schemas.microsoft.com/office/powerpoint/2010/main" val="93800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5</a:t>
            </a:fld>
            <a:endParaRPr lang="nl-NL" noProof="0" dirty="0"/>
          </a:p>
        </p:txBody>
      </p:sp>
    </p:spTree>
    <p:extLst>
      <p:ext uri="{BB962C8B-B14F-4D97-AF65-F5344CB8AC3E}">
        <p14:creationId xmlns:p14="http://schemas.microsoft.com/office/powerpoint/2010/main" val="3861141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6</a:t>
            </a:fld>
            <a:endParaRPr lang="nl-NL" noProof="0" dirty="0"/>
          </a:p>
        </p:txBody>
      </p:sp>
    </p:spTree>
    <p:extLst>
      <p:ext uri="{BB962C8B-B14F-4D97-AF65-F5344CB8AC3E}">
        <p14:creationId xmlns:p14="http://schemas.microsoft.com/office/powerpoint/2010/main" val="492553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8</a:t>
            </a:fld>
            <a:endParaRPr lang="nl-NL" noProof="0" dirty="0"/>
          </a:p>
        </p:txBody>
      </p:sp>
    </p:spTree>
    <p:extLst>
      <p:ext uri="{BB962C8B-B14F-4D97-AF65-F5344CB8AC3E}">
        <p14:creationId xmlns:p14="http://schemas.microsoft.com/office/powerpoint/2010/main" val="3253915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11</a:t>
            </a:fld>
            <a:endParaRPr lang="nl-NL" noProof="0" dirty="0"/>
          </a:p>
        </p:txBody>
      </p:sp>
    </p:spTree>
    <p:extLst>
      <p:ext uri="{BB962C8B-B14F-4D97-AF65-F5344CB8AC3E}">
        <p14:creationId xmlns:p14="http://schemas.microsoft.com/office/powerpoint/2010/main" val="1846480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12</a:t>
            </a:fld>
            <a:endParaRPr lang="nl-NL" noProof="0" dirty="0"/>
          </a:p>
        </p:txBody>
      </p:sp>
    </p:spTree>
    <p:extLst>
      <p:ext uri="{BB962C8B-B14F-4D97-AF65-F5344CB8AC3E}">
        <p14:creationId xmlns:p14="http://schemas.microsoft.com/office/powerpoint/2010/main" val="39414569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13</a:t>
            </a:fld>
            <a:endParaRPr lang="nl-NL" noProof="0" dirty="0"/>
          </a:p>
        </p:txBody>
      </p:sp>
    </p:spTree>
    <p:extLst>
      <p:ext uri="{BB962C8B-B14F-4D97-AF65-F5344CB8AC3E}">
        <p14:creationId xmlns:p14="http://schemas.microsoft.com/office/powerpoint/2010/main" val="402351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14</a:t>
            </a:fld>
            <a:endParaRPr lang="nl-NL" noProof="0" dirty="0"/>
          </a:p>
        </p:txBody>
      </p:sp>
    </p:spTree>
    <p:extLst>
      <p:ext uri="{BB962C8B-B14F-4D97-AF65-F5344CB8AC3E}">
        <p14:creationId xmlns:p14="http://schemas.microsoft.com/office/powerpoint/2010/main" val="619297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rtl="0"/>
            <a:fld id="{8DAEC444-603B-4F09-9A06-5917518DD901}" type="slidenum">
              <a:rPr lang="nl-NL" noProof="0" smtClean="0"/>
              <a:t>15</a:t>
            </a:fld>
            <a:endParaRPr lang="nl-NL" noProof="0" dirty="0"/>
          </a:p>
        </p:txBody>
      </p:sp>
    </p:spTree>
    <p:extLst>
      <p:ext uri="{BB962C8B-B14F-4D97-AF65-F5344CB8AC3E}">
        <p14:creationId xmlns:p14="http://schemas.microsoft.com/office/powerpoint/2010/main" val="196068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nl-NL"/>
              <a:t>Klik om stijl te bewerken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137549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pPr rtl="0"/>
              <a:t>‹nr.›</a:t>
            </a:fld>
            <a:endParaRPr lang="nl-NL" noProof="0" dirty="0"/>
          </a:p>
        </p:txBody>
      </p:sp>
    </p:spTree>
    <p:extLst>
      <p:ext uri="{BB962C8B-B14F-4D97-AF65-F5344CB8AC3E}">
        <p14:creationId xmlns:p14="http://schemas.microsoft.com/office/powerpoint/2010/main" val="76379748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extLst>
      <p:ext uri="{BB962C8B-B14F-4D97-AF65-F5344CB8AC3E}">
        <p14:creationId xmlns:p14="http://schemas.microsoft.com/office/powerpoint/2010/main" val="3654030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pPr rtl="0"/>
            <a:fld id="{FA42AFDB-FF93-4D81-B0FC-81AA3A4162C9}" type="datetime1">
              <a:rPr lang="nl-NL" noProof="0" smtClean="0"/>
              <a:t>17-6-2025</a:t>
            </a:fld>
            <a:endParaRPr lang="nl-NL" noProof="0" dirty="0"/>
          </a:p>
        </p:txBody>
      </p:sp>
      <p:sp>
        <p:nvSpPr>
          <p:cNvPr id="6" name="Footer Placeholder 5"/>
          <p:cNvSpPr>
            <a:spLocks noGrp="1"/>
          </p:cNvSpPr>
          <p:nvPr>
            <p:ph type="ftr" sz="quarter" idx="11"/>
          </p:nvPr>
        </p:nvSpPr>
        <p:spPr/>
        <p:txBody>
          <a:bodyPr/>
          <a:lstStyle/>
          <a:p>
            <a:pPr rtl="0"/>
            <a:endParaRPr lang="nl-NL" noProof="0" dirty="0"/>
          </a:p>
        </p:txBody>
      </p:sp>
      <p:sp>
        <p:nvSpPr>
          <p:cNvPr id="7" name="Slide Number Placeholder 6"/>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884959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stijl te bewerken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pPr rtl="0"/>
            <a:fld id="{55DB1FF1-AAC2-4904-AB08-D80398537D7E}" type="datetime1">
              <a:rPr lang="nl-NL" noProof="0" smtClean="0"/>
              <a:t>17-6-2025</a:t>
            </a:fld>
            <a:endParaRPr lang="nl-NL" noProof="0" dirty="0"/>
          </a:p>
        </p:txBody>
      </p:sp>
      <p:sp>
        <p:nvSpPr>
          <p:cNvPr id="8" name="Footer Placeholder 7"/>
          <p:cNvSpPr>
            <a:spLocks noGrp="1"/>
          </p:cNvSpPr>
          <p:nvPr>
            <p:ph type="ftr" sz="quarter" idx="11"/>
          </p:nvPr>
        </p:nvSpPr>
        <p:spPr/>
        <p:txBody>
          <a:bodyPr/>
          <a:lstStyle/>
          <a:p>
            <a:pPr rtl="0"/>
            <a:endParaRPr lang="nl-NL" noProof="0" dirty="0"/>
          </a:p>
        </p:txBody>
      </p:sp>
      <p:sp>
        <p:nvSpPr>
          <p:cNvPr id="9" name="Slide Number Placeholder 8"/>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2495494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pPr rtl="0"/>
            <a:fld id="{4B788815-9141-49EF-B94A-3FD98110B386}" type="datetime1">
              <a:rPr lang="nl-NL" noProof="0" smtClean="0"/>
              <a:t>17-6-2025</a:t>
            </a:fld>
            <a:endParaRPr lang="nl-NL" noProof="0" dirty="0"/>
          </a:p>
        </p:txBody>
      </p:sp>
      <p:sp>
        <p:nvSpPr>
          <p:cNvPr id="4" name="Footer Placeholder 3"/>
          <p:cNvSpPr>
            <a:spLocks noGrp="1"/>
          </p:cNvSpPr>
          <p:nvPr>
            <p:ph type="ftr" sz="quarter" idx="11"/>
          </p:nvPr>
        </p:nvSpPr>
        <p:spPr/>
        <p:txBody>
          <a:bodyPr/>
          <a:lstStyle/>
          <a:p>
            <a:pPr rtl="0"/>
            <a:endParaRPr lang="nl-NL" noProof="0" dirty="0"/>
          </a:p>
        </p:txBody>
      </p:sp>
      <p:sp>
        <p:nvSpPr>
          <p:cNvPr id="5" name="Slide Number Placeholder 4"/>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497763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48635406-A157-4B26-8280-84DDFD528387}" type="datetime1">
              <a:rPr lang="nl-NL" smtClean="0"/>
              <a:t>17-6-2025</a:t>
            </a:fld>
            <a:endParaRPr lang="nl-NL" dirty="0"/>
          </a:p>
        </p:txBody>
      </p:sp>
      <p:sp>
        <p:nvSpPr>
          <p:cNvPr id="3" name="Footer Placeholder 2"/>
          <p:cNvSpPr>
            <a:spLocks noGrp="1"/>
          </p:cNvSpPr>
          <p:nvPr>
            <p:ph type="ftr" sz="quarter" idx="11"/>
          </p:nvPr>
        </p:nvSpPr>
        <p:spPr/>
        <p:txBody>
          <a:bodyPr/>
          <a:lstStyle/>
          <a:p>
            <a:pPr rtl="0"/>
            <a:endParaRPr lang="nl-NL" dirty="0"/>
          </a:p>
        </p:txBody>
      </p:sp>
      <p:sp>
        <p:nvSpPr>
          <p:cNvPr id="4" name="Slide Number Placeholder 3"/>
          <p:cNvSpPr>
            <a:spLocks noGrp="1"/>
          </p:cNvSpPr>
          <p:nvPr>
            <p:ph type="sldNum" sz="quarter" idx="12"/>
          </p:nvPr>
        </p:nvSpPr>
        <p:spPr/>
        <p:txBody>
          <a:bodyPr/>
          <a:lstStyle/>
          <a:p>
            <a:pPr rtl="0"/>
            <a:fld id="{B13333A4-2EF1-4B79-B68C-AB20E66B4822}" type="slidenum">
              <a:rPr lang="nl-NL" smtClean="0"/>
              <a:t>‹nr.›</a:t>
            </a:fld>
            <a:endParaRPr lang="nl-NL" dirty="0"/>
          </a:p>
        </p:txBody>
      </p:sp>
    </p:spTree>
    <p:extLst>
      <p:ext uri="{BB962C8B-B14F-4D97-AF65-F5344CB8AC3E}">
        <p14:creationId xmlns:p14="http://schemas.microsoft.com/office/powerpoint/2010/main" val="1815383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nl-NL"/>
              <a:t>Klik om stijl te bewerken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pPr rtl="0"/>
            <a:fld id="{68E83684-8A3A-485C-A996-1CB399621DFC}" type="datetime1">
              <a:rPr lang="nl-NL" noProof="0" smtClean="0"/>
              <a:t>17-6-2025</a:t>
            </a:fld>
            <a:endParaRPr lang="nl-NL" noProof="0" dirty="0"/>
          </a:p>
        </p:txBody>
      </p:sp>
      <p:sp>
        <p:nvSpPr>
          <p:cNvPr id="6" name="Footer Placeholder 5"/>
          <p:cNvSpPr>
            <a:spLocks noGrp="1"/>
          </p:cNvSpPr>
          <p:nvPr>
            <p:ph type="ftr" sz="quarter" idx="11"/>
          </p:nvPr>
        </p:nvSpPr>
        <p:spPr/>
        <p:txBody>
          <a:bodyPr/>
          <a:lstStyle/>
          <a:p>
            <a:pPr rtl="0"/>
            <a:endParaRPr lang="nl-NL" noProof="0" dirty="0"/>
          </a:p>
        </p:txBody>
      </p:sp>
      <p:sp>
        <p:nvSpPr>
          <p:cNvPr id="7" name="Slide Number Placeholder 6"/>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2348665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pPr rtl="0"/>
            <a:fld id="{048F245F-532C-4169-8873-07007D32F7CE}" type="datetime1">
              <a:rPr lang="nl-NL" noProof="0" smtClean="0"/>
              <a:t>17-6-2025</a:t>
            </a:fld>
            <a:endParaRPr lang="nl-NL" noProof="0" dirty="0"/>
          </a:p>
        </p:txBody>
      </p:sp>
      <p:sp>
        <p:nvSpPr>
          <p:cNvPr id="6" name="Footer Placeholder 5"/>
          <p:cNvSpPr>
            <a:spLocks noGrp="1"/>
          </p:cNvSpPr>
          <p:nvPr>
            <p:ph type="ftr" sz="quarter" idx="11"/>
          </p:nvPr>
        </p:nvSpPr>
        <p:spPr/>
        <p:txBody>
          <a:bodyPr/>
          <a:lstStyle/>
          <a:p>
            <a:pPr rtl="0"/>
            <a:endParaRPr lang="nl-NL" noProof="0" dirty="0"/>
          </a:p>
        </p:txBody>
      </p:sp>
      <p:sp>
        <p:nvSpPr>
          <p:cNvPr id="7" name="Slide Number Placeholder 6"/>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3033190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pPr rtl="0"/>
              <a:t>‹nr.›</a:t>
            </a:fld>
            <a:endParaRPr lang="nl-NL" noProof="0" dirty="0"/>
          </a:p>
        </p:txBody>
      </p:sp>
    </p:spTree>
    <p:extLst>
      <p:ext uri="{BB962C8B-B14F-4D97-AF65-F5344CB8AC3E}">
        <p14:creationId xmlns:p14="http://schemas.microsoft.com/office/powerpoint/2010/main" val="228336661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pPr rtl="0"/>
              <a:t>‹nr.›</a:t>
            </a:fld>
            <a:endParaRPr lang="nl-NL" noProof="0"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44381332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pPr rtl="0"/>
              <a:t>‹nr.›</a:t>
            </a:fld>
            <a:endParaRPr lang="nl-NL" noProof="0" dirty="0"/>
          </a:p>
        </p:txBody>
      </p:sp>
    </p:spTree>
    <p:extLst>
      <p:ext uri="{BB962C8B-B14F-4D97-AF65-F5344CB8AC3E}">
        <p14:creationId xmlns:p14="http://schemas.microsoft.com/office/powerpoint/2010/main" val="249017103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pPr rtl="0"/>
              <a:t>‹nr.›</a:t>
            </a:fld>
            <a:endParaRPr lang="nl-NL" noProof="0"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4521667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Klikken om de tekststijl van het model te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pPr rtl="0"/>
              <a:t>‹nr.›</a:t>
            </a:fld>
            <a:endParaRPr lang="nl-NL" noProof="0" dirty="0"/>
          </a:p>
        </p:txBody>
      </p:sp>
    </p:spTree>
    <p:extLst>
      <p:ext uri="{BB962C8B-B14F-4D97-AF65-F5344CB8AC3E}">
        <p14:creationId xmlns:p14="http://schemas.microsoft.com/office/powerpoint/2010/main" val="226425756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pPr rtl="0"/>
            <a:fld id="{B290A5EE-F94E-49AC-A3E9-485ADC31E6C9}"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164347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nl-NL"/>
              <a:t>Klik om stijl te bewerken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pPr rtl="0"/>
            <a:fld id="{96F25FB1-513B-47FC-9B04-95A1D56F883B}" type="datetime1">
              <a:rPr lang="nl-NL" noProof="0" smtClean="0"/>
              <a:t>17-6-2025</a:t>
            </a:fld>
            <a:endParaRPr lang="nl-NL" noProof="0" dirty="0"/>
          </a:p>
        </p:txBody>
      </p:sp>
      <p:sp>
        <p:nvSpPr>
          <p:cNvPr id="5" name="Footer Placeholder 4"/>
          <p:cNvSpPr>
            <a:spLocks noGrp="1"/>
          </p:cNvSpPr>
          <p:nvPr>
            <p:ph type="ftr" sz="quarter" idx="11"/>
          </p:nvPr>
        </p:nvSpPr>
        <p:spPr/>
        <p:txBody>
          <a:bodyPr/>
          <a:lstStyle/>
          <a:p>
            <a:pPr rtl="0"/>
            <a:endParaRPr lang="nl-NL" noProof="0" dirty="0"/>
          </a:p>
        </p:txBody>
      </p:sp>
      <p:sp>
        <p:nvSpPr>
          <p:cNvPr id="6" name="Slide Number Placeholder 5"/>
          <p:cNvSpPr>
            <a:spLocks noGrp="1"/>
          </p:cNvSpPr>
          <p:nvPr>
            <p:ph type="sldNum" sz="quarter" idx="12"/>
          </p:nvPr>
        </p:nvSpPr>
        <p:spPr/>
        <p:txBody>
          <a:bodyPr/>
          <a:lstStyle/>
          <a:p>
            <a:pPr rtl="0"/>
            <a:fld id="{B13333A4-2EF1-4B79-B68C-AB20E66B4822}" type="slidenum">
              <a:rPr lang="nl-NL" noProof="0" smtClean="0"/>
              <a:t>‹nr.›</a:t>
            </a:fld>
            <a:endParaRPr lang="nl-NL" noProof="0" dirty="0"/>
          </a:p>
        </p:txBody>
      </p:sp>
    </p:spTree>
    <p:extLst>
      <p:ext uri="{BB962C8B-B14F-4D97-AF65-F5344CB8AC3E}">
        <p14:creationId xmlns:p14="http://schemas.microsoft.com/office/powerpoint/2010/main" val="5890718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C63406CE-F1DC-488A-8ED3-08C86DDE62CA}" type="datetime1">
              <a:rPr lang="nl-NL" noProof="0" smtClean="0"/>
              <a:t>17-6-2025</a:t>
            </a:fld>
            <a:endParaRPr lang="nl-NL" noProof="0"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nl-NL" noProof="0"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rtl="0"/>
            <a:fld id="{B13333A4-2EF1-4B79-B68C-AB20E66B4822}" type="slidenum">
              <a:rPr lang="nl-NL" noProof="0" smtClean="0"/>
              <a:pPr rtl="0"/>
              <a:t>‹nr.›</a:t>
            </a:fld>
            <a:endParaRPr lang="nl-NL" noProof="0" dirty="0"/>
          </a:p>
        </p:txBody>
      </p:sp>
      <p:sp>
        <p:nvSpPr>
          <p:cNvPr id="8" name="Rechthoek 7">
            <a:extLst>
              <a:ext uri="{FF2B5EF4-FFF2-40B4-BE49-F238E27FC236}">
                <a16:creationId xmlns:a16="http://schemas.microsoft.com/office/drawing/2014/main" id="{A3A10723-EEDB-C529-078B-A881F6F4AFEA}"/>
              </a:ext>
            </a:extLst>
          </p:cNvPr>
          <p:cNvSpPr/>
          <p:nvPr userDrawn="1"/>
        </p:nvSpPr>
        <p:spPr bwMode="invGray">
          <a:xfrm>
            <a:off x="0" y="6492239"/>
            <a:ext cx="12188825" cy="36576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nl-NL" noProof="0" dirty="0"/>
          </a:p>
        </p:txBody>
      </p:sp>
    </p:spTree>
    <p:extLst>
      <p:ext uri="{BB962C8B-B14F-4D97-AF65-F5344CB8AC3E}">
        <p14:creationId xmlns:p14="http://schemas.microsoft.com/office/powerpoint/2010/main" val="3058212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6"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8" name="Isosceles Triangle 17">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0"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2" name="Isosceles Triangle 21">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4" name="Freeform: Shape 23">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6287" y="-8467"/>
            <a:ext cx="9175713"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a:xfrm>
            <a:off x="3419841" y="87100"/>
            <a:ext cx="6960759" cy="2849671"/>
          </a:xfrm>
        </p:spPr>
        <p:txBody>
          <a:bodyPr rtlCol="0">
            <a:normAutofit/>
          </a:bodyPr>
          <a:lstStyle/>
          <a:p>
            <a:pPr algn="ctr" rtl="0"/>
            <a:r>
              <a:rPr lang="nl-NL" sz="6000" dirty="0">
                <a:solidFill>
                  <a:srgbClr val="FFFFFF"/>
                </a:solidFill>
              </a:rPr>
              <a:t>RUP nr. 2</a:t>
            </a:r>
            <a:br>
              <a:rPr lang="nl-NL" sz="6000" dirty="0">
                <a:solidFill>
                  <a:srgbClr val="FFFFFF"/>
                </a:solidFill>
              </a:rPr>
            </a:br>
            <a:r>
              <a:rPr lang="nl-NL" sz="6000" dirty="0">
                <a:solidFill>
                  <a:srgbClr val="FFFFFF"/>
                </a:solidFill>
              </a:rPr>
              <a:t>Bonheiden-centrum </a:t>
            </a:r>
          </a:p>
        </p:txBody>
      </p:sp>
      <p:sp>
        <p:nvSpPr>
          <p:cNvPr id="3" name="Subtitel 2"/>
          <p:cNvSpPr>
            <a:spLocks noGrp="1"/>
          </p:cNvSpPr>
          <p:nvPr>
            <p:ph type="subTitle" idx="1"/>
          </p:nvPr>
        </p:nvSpPr>
        <p:spPr>
          <a:xfrm>
            <a:off x="4302625" y="3207705"/>
            <a:ext cx="6112077" cy="534664"/>
          </a:xfrm>
        </p:spPr>
        <p:txBody>
          <a:bodyPr rtlCol="0">
            <a:normAutofit/>
          </a:bodyPr>
          <a:lstStyle/>
          <a:p>
            <a:pPr algn="l" rtl="0"/>
            <a:r>
              <a:rPr lang="nl-NL" dirty="0">
                <a:solidFill>
                  <a:srgbClr val="FFFFFF">
                    <a:alpha val="70000"/>
                  </a:srgbClr>
                </a:solidFill>
              </a:rPr>
              <a:t>GRC 17/06/2025</a:t>
            </a:r>
          </a:p>
        </p:txBody>
      </p:sp>
      <p:sp>
        <p:nvSpPr>
          <p:cNvPr id="26" name="Isosceles Triangle 25">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62562" y="3271487"/>
            <a:ext cx="220660" cy="18643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27291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407770" y="602776"/>
            <a:ext cx="9216622" cy="5778552"/>
          </a:xfrm>
          <a:prstGeom prst="rect">
            <a:avLst/>
          </a:prstGeom>
        </p:spPr>
        <p:txBody>
          <a:bodyPr rtlCol="0">
            <a:normAutofit fontScale="47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buFont typeface="Wingdings" panose="05000000000000000000" pitchFamily="2" charset="2"/>
              <a:buChar char="Ø"/>
            </a:pPr>
            <a:r>
              <a:rPr lang="nl-NL" sz="3400" dirty="0"/>
              <a:t>2005: Gemeentelijk ruimtelijk structuurplan legt het opmaken van het RUP Bonheiden-centrum vast met volgende uitgaanspunten: </a:t>
            </a:r>
          </a:p>
          <a:p>
            <a:pPr lvl="2">
              <a:lnSpc>
                <a:spcPct val="120000"/>
              </a:lnSpc>
              <a:buFont typeface="Arial" panose="020B0604020202020204" pitchFamily="34" charset="0"/>
              <a:buChar char="•"/>
            </a:pPr>
            <a:r>
              <a:rPr lang="nl-NL" sz="2500" dirty="0"/>
              <a:t>het vastleggen van de mogelijkheden tot woonverdichting </a:t>
            </a:r>
          </a:p>
          <a:p>
            <a:pPr lvl="2">
              <a:lnSpc>
                <a:spcPct val="120000"/>
              </a:lnSpc>
              <a:buFont typeface="Arial" panose="020B0604020202020204" pitchFamily="34" charset="0"/>
              <a:buChar char="•"/>
            </a:pPr>
            <a:r>
              <a:rPr lang="nl-NL" sz="2500" dirty="0"/>
              <a:t>het vastleggen van de zones die in aanmerking komen voor het oprichten van meergezinsgebouwen </a:t>
            </a:r>
          </a:p>
          <a:p>
            <a:pPr lvl="2">
              <a:lnSpc>
                <a:spcPct val="120000"/>
              </a:lnSpc>
              <a:buFont typeface="Arial" panose="020B0604020202020204" pitchFamily="34" charset="0"/>
              <a:buChar char="•"/>
            </a:pPr>
            <a:r>
              <a:rPr lang="nl-NL" sz="2500" dirty="0"/>
              <a:t>het beschermen van de waardevolle elementen in het dorpsbeeld </a:t>
            </a:r>
          </a:p>
          <a:p>
            <a:pPr lvl="2">
              <a:lnSpc>
                <a:spcPct val="120000"/>
              </a:lnSpc>
              <a:buFont typeface="Arial" panose="020B0604020202020204" pitchFamily="34" charset="0"/>
              <a:buChar char="•"/>
            </a:pPr>
            <a:r>
              <a:rPr lang="nl-NL" sz="2500" dirty="0"/>
              <a:t>het vrijwaren en het uitbouwen van voldoende verbindingen voor de zwakke weggebruikers </a:t>
            </a:r>
          </a:p>
          <a:p>
            <a:pPr lvl="2">
              <a:lnSpc>
                <a:spcPct val="120000"/>
              </a:lnSpc>
              <a:buFont typeface="Arial" panose="020B0604020202020204" pitchFamily="34" charset="0"/>
              <a:buChar char="•"/>
            </a:pPr>
            <a:r>
              <a:rPr lang="nl-NL" sz="2500" dirty="0"/>
              <a:t>het vastleggen van de inrichtingsprincipes voor een kwalitatief openbaar domein </a:t>
            </a:r>
          </a:p>
          <a:p>
            <a:pPr lvl="2">
              <a:lnSpc>
                <a:spcPct val="120000"/>
              </a:lnSpc>
              <a:buFont typeface="Arial" panose="020B0604020202020204" pitchFamily="34" charset="0"/>
              <a:buChar char="•"/>
            </a:pPr>
            <a:r>
              <a:rPr lang="nl-NL" sz="2500" dirty="0"/>
              <a:t>het vastleggen van de ontwikkelingsperspectieven voor de kleinhandel </a:t>
            </a:r>
          </a:p>
          <a:p>
            <a:pPr lvl="2">
              <a:lnSpc>
                <a:spcPct val="120000"/>
              </a:lnSpc>
              <a:buFont typeface="Arial" panose="020B0604020202020204" pitchFamily="34" charset="0"/>
              <a:buChar char="•"/>
            </a:pPr>
            <a:r>
              <a:rPr lang="nl-NL" sz="2500" dirty="0"/>
              <a:t>het faseren van de ontwikkeling van de woongebieden in uitvoering van de woningbouwprogrammatie</a:t>
            </a:r>
          </a:p>
          <a:p>
            <a:pPr marL="1085850" lvl="1" indent="-571500">
              <a:lnSpc>
                <a:spcPct val="120000"/>
              </a:lnSpc>
              <a:buFont typeface="Wingdings" panose="05000000000000000000" pitchFamily="2" charset="2"/>
              <a:buChar char="Ø"/>
            </a:pPr>
            <a:r>
              <a:rPr lang="nl-NL" sz="3400" dirty="0"/>
              <a:t>2006: Gunning eerst RUP- procedure</a:t>
            </a:r>
          </a:p>
          <a:p>
            <a:pPr marL="1085850" lvl="1" indent="-571500">
              <a:lnSpc>
                <a:spcPct val="120000"/>
              </a:lnSpc>
              <a:buFont typeface="Wingdings" panose="05000000000000000000" pitchFamily="2" charset="2"/>
              <a:buChar char="Ø"/>
            </a:pPr>
            <a:r>
              <a:rPr lang="nl-NL" sz="3400" dirty="0"/>
              <a:t>2009: Goedkeuring beeldkwaliteitsplan ‘</a:t>
            </a:r>
            <a:r>
              <a:rPr lang="nl-NL" sz="3400" dirty="0" err="1"/>
              <a:t>Window</a:t>
            </a:r>
            <a:r>
              <a:rPr lang="nl-NL" sz="3400" dirty="0"/>
              <a:t> </a:t>
            </a:r>
            <a:r>
              <a:rPr lang="nl-NL" sz="3400" dirty="0" err="1"/>
              <a:t>to</a:t>
            </a:r>
            <a:r>
              <a:rPr lang="nl-NL" sz="3400" dirty="0"/>
              <a:t> the garden’ </a:t>
            </a:r>
          </a:p>
          <a:p>
            <a:pPr marL="1085850" lvl="1" indent="-571500">
              <a:lnSpc>
                <a:spcPct val="120000"/>
              </a:lnSpc>
              <a:buFont typeface="Wingdings" panose="05000000000000000000" pitchFamily="2" charset="2"/>
              <a:buChar char="Ø"/>
            </a:pPr>
            <a:r>
              <a:rPr lang="nl-NL" sz="3400" dirty="0"/>
              <a:t>2018: Scopingnota goedgekeurd</a:t>
            </a:r>
          </a:p>
          <a:p>
            <a:pPr marL="1085850" lvl="1" indent="-571500">
              <a:lnSpc>
                <a:spcPct val="120000"/>
              </a:lnSpc>
              <a:buFont typeface="Wingdings" panose="05000000000000000000" pitchFamily="2" charset="2"/>
              <a:buChar char="Ø"/>
            </a:pPr>
            <a:r>
              <a:rPr lang="nl-NL" sz="3400" dirty="0"/>
              <a:t>2020: Masterplan Bonheiden-Centrum goedgekeurd</a:t>
            </a:r>
          </a:p>
          <a:p>
            <a:pPr marL="1085850" lvl="1" indent="-571500">
              <a:lnSpc>
                <a:spcPct val="120000"/>
              </a:lnSpc>
              <a:buFont typeface="Wingdings" panose="05000000000000000000" pitchFamily="2" charset="2"/>
              <a:buChar char="Ø"/>
            </a:pPr>
            <a:r>
              <a:rPr lang="nl-NL" sz="3400" dirty="0"/>
              <a:t>2023: Voorontwerp-RUP goedgekeurd + adviesronde</a:t>
            </a:r>
          </a:p>
          <a:p>
            <a:pPr marL="1085850" lvl="1" indent="-571500">
              <a:lnSpc>
                <a:spcPct val="120000"/>
              </a:lnSpc>
              <a:buFont typeface="Wingdings" panose="05000000000000000000" pitchFamily="2" charset="2"/>
              <a:buChar char="Ø"/>
            </a:pPr>
            <a:r>
              <a:rPr lang="nl-NL" sz="3400" dirty="0"/>
              <a:t>2024: Voorlopige vaststelling + openbaar onderzoek</a:t>
            </a:r>
          </a:p>
          <a:p>
            <a:pPr marL="1085850" lvl="1" indent="-571500">
              <a:lnSpc>
                <a:spcPct val="120000"/>
              </a:lnSpc>
              <a:buFont typeface="Wingdings" panose="05000000000000000000" pitchFamily="2" charset="2"/>
              <a:buChar char="Ø"/>
            </a:pPr>
            <a:r>
              <a:rPr lang="nl-NL" sz="3400" dirty="0"/>
              <a:t>2025: GECORO-advies + vaststelling voorbereid</a:t>
            </a:r>
          </a:p>
          <a:p>
            <a:pPr lvl="1"/>
            <a:endParaRPr lang="nl-NL" sz="1500"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Voorgeschiedenis </a:t>
            </a:r>
          </a:p>
        </p:txBody>
      </p:sp>
    </p:spTree>
    <p:extLst>
      <p:ext uri="{BB962C8B-B14F-4D97-AF65-F5344CB8AC3E}">
        <p14:creationId xmlns:p14="http://schemas.microsoft.com/office/powerpoint/2010/main" val="302904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407770" y="602776"/>
            <a:ext cx="9216622" cy="5778552"/>
          </a:xfrm>
          <a:prstGeom prst="rect">
            <a:avLst/>
          </a:prstGeom>
        </p:spPr>
        <p:txBody>
          <a:bodyPr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lvl="1" indent="0">
              <a:buFont typeface="Wingdings 3" charset="2"/>
              <a:buNone/>
            </a:pPr>
            <a:endParaRPr lang="nl-NL" dirty="0"/>
          </a:p>
          <a:p>
            <a:pPr>
              <a:buFont typeface="Wingdings" panose="05000000000000000000" pitchFamily="2" charset="2"/>
              <a:buChar char="Ø"/>
            </a:pPr>
            <a:r>
              <a:rPr lang="nl-BE" sz="1600" b="1" dirty="0"/>
              <a:t>Gemeentewegendecreet (1 september 2019)</a:t>
            </a:r>
          </a:p>
          <a:p>
            <a:pPr marL="457200" lvl="1" indent="0">
              <a:buNone/>
            </a:pPr>
            <a:r>
              <a:rPr lang="nl-NL" sz="1400" dirty="0"/>
              <a:t>Wijzigt de vereisten wat rooi- en onteigeningsplannen betreft, nieuwe rooilijnplannen moeten uitgevoerd worden.</a:t>
            </a:r>
          </a:p>
          <a:p>
            <a:pPr lvl="1">
              <a:buFont typeface="Wingdings" panose="05000000000000000000" pitchFamily="2" charset="2"/>
              <a:buChar char="Ø"/>
            </a:pPr>
            <a:endParaRPr lang="nl-NL" sz="1400" dirty="0"/>
          </a:p>
          <a:p>
            <a:pPr>
              <a:buFont typeface="Wingdings" panose="05000000000000000000" pitchFamily="2" charset="2"/>
              <a:buChar char="Ø"/>
            </a:pPr>
            <a:r>
              <a:rPr lang="nl-BE" sz="1600" b="1" dirty="0"/>
              <a:t>Onroerend erfgoeddecreet (12 juli 2013 en wijzigingen:10 juni 2022)</a:t>
            </a:r>
          </a:p>
          <a:p>
            <a:pPr marL="457200" lvl="1" indent="0">
              <a:buNone/>
            </a:pPr>
            <a:r>
              <a:rPr lang="nl-NL" sz="1400" dirty="0"/>
              <a:t>Wijzigt de bevoegdheden van de lokale besturen wat het beheer en handhaving van zijn onroerend erfgoed betreft. </a:t>
            </a:r>
          </a:p>
          <a:p>
            <a:pPr lvl="1">
              <a:buFont typeface="Wingdings" panose="05000000000000000000" pitchFamily="2" charset="2"/>
              <a:buChar char="Ø"/>
            </a:pPr>
            <a:endParaRPr lang="nl-NL" sz="1600" b="1" dirty="0"/>
          </a:p>
          <a:p>
            <a:pPr>
              <a:buFont typeface="Wingdings" panose="05000000000000000000" pitchFamily="2" charset="2"/>
              <a:buChar char="Ø"/>
            </a:pPr>
            <a:r>
              <a:rPr lang="nl-NL" sz="1600" b="1" dirty="0"/>
              <a:t>Decreet Woonreservegebieden (7 juli 2023) </a:t>
            </a:r>
          </a:p>
          <a:p>
            <a:pPr marL="457200" lvl="1" indent="0">
              <a:buNone/>
            </a:pPr>
            <a:r>
              <a:rPr lang="nl-NL" sz="1400" dirty="0"/>
              <a:t>Plaatst een “stolp” over de woonuitbreidingsgebieden, reeds aangesneden gebied kunnen niet verder ontwikkeld worden tenzij een ‘Vrijgave besluit’ of een RUP-procedure. </a:t>
            </a:r>
          </a:p>
          <a:p>
            <a:pPr lvl="1">
              <a:buFont typeface="Wingdings" panose="05000000000000000000" pitchFamily="2" charset="2"/>
              <a:buChar char="Ø"/>
            </a:pPr>
            <a:endParaRPr lang="nl-NL" sz="1400" dirty="0"/>
          </a:p>
          <a:p>
            <a:pPr>
              <a:buFont typeface="Wingdings" panose="05000000000000000000" pitchFamily="2" charset="2"/>
              <a:buChar char="Ø"/>
            </a:pPr>
            <a:r>
              <a:rPr lang="nl-BE" sz="1600" b="1" dirty="0"/>
              <a:t>Planologische compensatie art. 2.2.6/1 VCRO (17 mei 2024) </a:t>
            </a:r>
          </a:p>
          <a:p>
            <a:pPr marL="457200" lvl="1" indent="0">
              <a:buNone/>
            </a:pPr>
            <a:r>
              <a:rPr lang="nl-NL" sz="1400" b="0" i="0" dirty="0">
                <a:solidFill>
                  <a:srgbClr val="333332"/>
                </a:solidFill>
                <a:effectLst/>
              </a:rPr>
              <a:t>De planologische compensatieplicht houdt in dat de plannende overheden bij planinitiatieven voor bijkomend aanbod voor de bestemmingen wonen, bedrijvigheid, recreatie en gemeenschapsvoorzieningen, tegelijk slecht gelegen of overbodig juridisch aanbod moeten neutraliseren, voor zover aanwezig op het grondgebied van de plannende overheid.</a:t>
            </a:r>
            <a:endParaRPr lang="nl-BE" sz="1400" dirty="0"/>
          </a:p>
          <a:p>
            <a:pPr marL="457200" lvl="1" indent="0">
              <a:buNone/>
            </a:pPr>
            <a:endParaRPr lang="nl-BE" sz="1400"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Wijziging juridisch kader</a:t>
            </a:r>
          </a:p>
        </p:txBody>
      </p:sp>
    </p:spTree>
    <p:extLst>
      <p:ext uri="{BB962C8B-B14F-4D97-AF65-F5344CB8AC3E}">
        <p14:creationId xmlns:p14="http://schemas.microsoft.com/office/powerpoint/2010/main" val="2997713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4"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5" name="Isosceles Triangle 14">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6"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7"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8"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19" name="Isosceles Triangle 18">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0" name="Isosceles Triangle 19">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grpSp>
      <p:sp>
        <p:nvSpPr>
          <p:cNvPr id="2" name="Titel 1">
            <a:extLst>
              <a:ext uri="{FF2B5EF4-FFF2-40B4-BE49-F238E27FC236}">
                <a16:creationId xmlns:a16="http://schemas.microsoft.com/office/drawing/2014/main" id="{A4828176-C09D-B91C-150F-1DCE666F10AA}"/>
              </a:ext>
            </a:extLst>
          </p:cNvPr>
          <p:cNvSpPr>
            <a:spLocks noGrp="1"/>
          </p:cNvSpPr>
          <p:nvPr>
            <p:ph type="title"/>
          </p:nvPr>
        </p:nvSpPr>
        <p:spPr>
          <a:xfrm>
            <a:off x="504999" y="4363679"/>
            <a:ext cx="7673801" cy="657201"/>
          </a:xfrm>
        </p:spPr>
        <p:txBody>
          <a:bodyPr vert="horz" lIns="91440" tIns="45720" rIns="91440" bIns="45720" rtlCol="0" anchor="b">
            <a:normAutofit/>
          </a:bodyPr>
          <a:lstStyle/>
          <a:p>
            <a:pPr>
              <a:lnSpc>
                <a:spcPct val="90000"/>
              </a:lnSpc>
            </a:pPr>
            <a:r>
              <a:rPr lang="en-US" sz="3400" kern="1200" dirty="0" err="1">
                <a:solidFill>
                  <a:schemeClr val="accent1"/>
                </a:solidFill>
                <a:latin typeface="+mj-lt"/>
                <a:ea typeface="+mj-ea"/>
                <a:cs typeface="+mj-cs"/>
              </a:rPr>
              <a:t>Voorlopige</a:t>
            </a:r>
            <a:r>
              <a:rPr lang="en-US" sz="3400" kern="1200" dirty="0">
                <a:solidFill>
                  <a:schemeClr val="accent1"/>
                </a:solidFill>
                <a:latin typeface="+mj-lt"/>
                <a:ea typeface="+mj-ea"/>
                <a:cs typeface="+mj-cs"/>
              </a:rPr>
              <a:t> </a:t>
            </a:r>
            <a:r>
              <a:rPr lang="en-US" sz="3400" kern="1200" dirty="0" err="1">
                <a:solidFill>
                  <a:schemeClr val="accent1"/>
                </a:solidFill>
                <a:latin typeface="+mj-lt"/>
                <a:ea typeface="+mj-ea"/>
                <a:cs typeface="+mj-cs"/>
              </a:rPr>
              <a:t>vaststelling</a:t>
            </a:r>
            <a:r>
              <a:rPr lang="en-US" sz="3400" kern="1200" dirty="0">
                <a:solidFill>
                  <a:schemeClr val="accent1"/>
                </a:solidFill>
                <a:latin typeface="+mj-lt"/>
                <a:ea typeface="+mj-ea"/>
                <a:cs typeface="+mj-cs"/>
              </a:rPr>
              <a:t> </a:t>
            </a:r>
            <a:r>
              <a:rPr lang="en-US" sz="3400" kern="1200" dirty="0" err="1">
                <a:solidFill>
                  <a:schemeClr val="accent1"/>
                </a:solidFill>
                <a:latin typeface="+mj-lt"/>
                <a:ea typeface="+mj-ea"/>
                <a:cs typeface="+mj-cs"/>
              </a:rPr>
              <a:t>ontwerp</a:t>
            </a:r>
            <a:r>
              <a:rPr lang="en-US" sz="3400" dirty="0"/>
              <a:t>-</a:t>
            </a:r>
            <a:r>
              <a:rPr lang="en-US" sz="3400" kern="1200" dirty="0">
                <a:solidFill>
                  <a:schemeClr val="accent1"/>
                </a:solidFill>
                <a:latin typeface="+mj-lt"/>
                <a:ea typeface="+mj-ea"/>
                <a:cs typeface="+mj-cs"/>
              </a:rPr>
              <a:t>RUP </a:t>
            </a:r>
          </a:p>
        </p:txBody>
      </p:sp>
      <p:pic>
        <p:nvPicPr>
          <p:cNvPr id="5" name="Afbeelding 4">
            <a:extLst>
              <a:ext uri="{FF2B5EF4-FFF2-40B4-BE49-F238E27FC236}">
                <a16:creationId xmlns:a16="http://schemas.microsoft.com/office/drawing/2014/main" id="{457623A0-26ED-2ED5-1660-B026749DBF7E}"/>
              </a:ext>
            </a:extLst>
          </p:cNvPr>
          <p:cNvPicPr>
            <a:picLocks noChangeAspect="1"/>
          </p:cNvPicPr>
          <p:nvPr/>
        </p:nvPicPr>
        <p:blipFill>
          <a:blip r:embed="rId2"/>
          <a:stretch>
            <a:fillRect/>
          </a:stretch>
        </p:blipFill>
        <p:spPr>
          <a:xfrm>
            <a:off x="1600201" y="609600"/>
            <a:ext cx="6007967" cy="3642357"/>
          </a:xfrm>
          <a:prstGeom prst="rect">
            <a:avLst/>
          </a:prstGeom>
        </p:spPr>
      </p:pic>
      <p:sp>
        <p:nvSpPr>
          <p:cNvPr id="6" name="Tekstvak 5">
            <a:extLst>
              <a:ext uri="{FF2B5EF4-FFF2-40B4-BE49-F238E27FC236}">
                <a16:creationId xmlns:a16="http://schemas.microsoft.com/office/drawing/2014/main" id="{4875B60D-6ECF-2F21-93A1-F792A788325D}"/>
              </a:ext>
            </a:extLst>
          </p:cNvPr>
          <p:cNvSpPr txBox="1"/>
          <p:nvPr/>
        </p:nvSpPr>
        <p:spPr>
          <a:xfrm>
            <a:off x="5239190" y="5132602"/>
            <a:ext cx="2515432" cy="369332"/>
          </a:xfrm>
          <a:prstGeom prst="rect">
            <a:avLst/>
          </a:prstGeom>
          <a:noFill/>
        </p:spPr>
        <p:txBody>
          <a:bodyPr wrap="none" rtlCol="0">
            <a:spAutoFit/>
          </a:bodyPr>
          <a:lstStyle/>
          <a:p>
            <a:r>
              <a:rPr lang="nl-BE" dirty="0">
                <a:solidFill>
                  <a:schemeClr val="accent1"/>
                </a:solidFill>
              </a:rPr>
              <a:t>GR 25 september 2024</a:t>
            </a:r>
          </a:p>
        </p:txBody>
      </p:sp>
    </p:spTree>
    <p:extLst>
      <p:ext uri="{BB962C8B-B14F-4D97-AF65-F5344CB8AC3E}">
        <p14:creationId xmlns:p14="http://schemas.microsoft.com/office/powerpoint/2010/main" val="1049255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Resultaten openbaaronderzoek </a:t>
            </a:r>
          </a:p>
        </p:txBody>
      </p:sp>
      <p:sp>
        <p:nvSpPr>
          <p:cNvPr id="10" name="Tekstvak 9">
            <a:extLst>
              <a:ext uri="{FF2B5EF4-FFF2-40B4-BE49-F238E27FC236}">
                <a16:creationId xmlns:a16="http://schemas.microsoft.com/office/drawing/2014/main" id="{E821FDC6-F195-39FF-7DD5-8ABB86564A39}"/>
              </a:ext>
            </a:extLst>
          </p:cNvPr>
          <p:cNvSpPr txBox="1"/>
          <p:nvPr/>
        </p:nvSpPr>
        <p:spPr>
          <a:xfrm>
            <a:off x="551384" y="872207"/>
            <a:ext cx="8599990" cy="4944943"/>
          </a:xfrm>
          <a:prstGeom prst="rect">
            <a:avLst/>
          </a:prstGeom>
          <a:noFill/>
        </p:spPr>
        <p:txBody>
          <a:bodyPr wrap="square">
            <a:spAutoFit/>
          </a:bodyPr>
          <a:lstStyle/>
          <a:p>
            <a:pPr marL="12700">
              <a:lnSpc>
                <a:spcPct val="100000"/>
              </a:lnSpc>
              <a:spcBef>
                <a:spcPts val="685"/>
              </a:spcBef>
            </a:pPr>
            <a:r>
              <a:rPr lang="nl-NL" sz="1400" dirty="0"/>
              <a:t>Openbaar</a:t>
            </a:r>
            <a:r>
              <a:rPr lang="nl-NL" sz="1400" spc="-30" dirty="0"/>
              <a:t> </a:t>
            </a:r>
            <a:r>
              <a:rPr lang="nl-NL" sz="1400" dirty="0"/>
              <a:t>onderzoek</a:t>
            </a:r>
            <a:r>
              <a:rPr lang="nl-NL" sz="1400" spc="-15" dirty="0"/>
              <a:t> liep </a:t>
            </a:r>
            <a:r>
              <a:rPr lang="nl-NL" sz="1400" dirty="0"/>
              <a:t>van</a:t>
            </a:r>
            <a:r>
              <a:rPr lang="nl-NL" sz="1400" spc="-15" dirty="0"/>
              <a:t> </a:t>
            </a:r>
            <a:r>
              <a:rPr lang="nl-NL" sz="1400" dirty="0"/>
              <a:t>5</a:t>
            </a:r>
            <a:r>
              <a:rPr lang="nl-NL" sz="1400" spc="-20" dirty="0"/>
              <a:t> </a:t>
            </a:r>
            <a:r>
              <a:rPr lang="nl-NL" sz="1400" dirty="0"/>
              <a:t>november</a:t>
            </a:r>
            <a:r>
              <a:rPr lang="nl-NL" sz="1400" spc="-15" dirty="0"/>
              <a:t> </a:t>
            </a:r>
            <a:r>
              <a:rPr lang="nl-NL" sz="1400" dirty="0"/>
              <a:t>2024</a:t>
            </a:r>
            <a:r>
              <a:rPr lang="nl-NL" sz="1400" spc="-15" dirty="0"/>
              <a:t> </a:t>
            </a:r>
            <a:r>
              <a:rPr lang="nl-NL" sz="1400" dirty="0"/>
              <a:t>tot</a:t>
            </a:r>
            <a:r>
              <a:rPr lang="nl-NL" sz="1400" spc="-15" dirty="0"/>
              <a:t> </a:t>
            </a:r>
            <a:r>
              <a:rPr lang="nl-NL" sz="1400" dirty="0"/>
              <a:t>en</a:t>
            </a:r>
            <a:r>
              <a:rPr lang="nl-NL" sz="1400" spc="-20" dirty="0"/>
              <a:t> </a:t>
            </a:r>
            <a:r>
              <a:rPr lang="nl-NL" sz="1400" dirty="0"/>
              <a:t>met</a:t>
            </a:r>
            <a:r>
              <a:rPr lang="nl-NL" sz="1400" spc="-15" dirty="0"/>
              <a:t> </a:t>
            </a:r>
            <a:r>
              <a:rPr lang="nl-NL" sz="1400" dirty="0"/>
              <a:t>3</a:t>
            </a:r>
            <a:r>
              <a:rPr lang="nl-NL" sz="1400" spc="-15" dirty="0"/>
              <a:t> </a:t>
            </a:r>
            <a:r>
              <a:rPr lang="nl-NL" sz="1400" dirty="0"/>
              <a:t>januari</a:t>
            </a:r>
            <a:r>
              <a:rPr lang="nl-NL" sz="1400" spc="-15" dirty="0"/>
              <a:t> </a:t>
            </a:r>
            <a:r>
              <a:rPr lang="nl-NL" sz="1400" spc="-20" dirty="0"/>
              <a:t>2025</a:t>
            </a:r>
          </a:p>
          <a:p>
            <a:pPr marL="12700">
              <a:lnSpc>
                <a:spcPct val="100000"/>
              </a:lnSpc>
              <a:spcBef>
                <a:spcPts val="685"/>
              </a:spcBef>
            </a:pPr>
            <a:endParaRPr lang="nl-NL" sz="1400" spc="-20" dirty="0"/>
          </a:p>
          <a:p>
            <a:pPr marL="298450" indent="-285750">
              <a:lnSpc>
                <a:spcPct val="100000"/>
              </a:lnSpc>
              <a:spcBef>
                <a:spcPts val="685"/>
              </a:spcBef>
              <a:buClr>
                <a:schemeClr val="accent1"/>
              </a:buClr>
              <a:buFont typeface="Wingdings" panose="05000000000000000000" pitchFamily="2" charset="2"/>
              <a:buChar char="Ø"/>
            </a:pPr>
            <a:r>
              <a:rPr lang="nl-NL" sz="1400" b="0" spc="-20" dirty="0"/>
              <a:t>4 adviezen werden afgeleverd: Prov</a:t>
            </a:r>
            <a:r>
              <a:rPr lang="nl-NL" sz="1400" spc="-20" dirty="0"/>
              <a:t>incie</a:t>
            </a:r>
            <a:r>
              <a:rPr lang="nl-NL" sz="1400" b="0" spc="-20" dirty="0"/>
              <a:t> Antwerpen, De Lijn, Agentschap Onroerend Erfgoed, Departement Land</a:t>
            </a:r>
            <a:r>
              <a:rPr lang="nl-NL" sz="1400" spc="-20" dirty="0"/>
              <a:t>bouw en Zeevisserij</a:t>
            </a:r>
            <a:endParaRPr lang="nl-NL" sz="1400" b="0" spc="-20" dirty="0"/>
          </a:p>
          <a:p>
            <a:pPr marL="12700">
              <a:lnSpc>
                <a:spcPct val="100000"/>
              </a:lnSpc>
              <a:spcBef>
                <a:spcPts val="685"/>
              </a:spcBef>
            </a:pPr>
            <a:endParaRPr lang="nl-NL" sz="1400" b="0" spc="-20" dirty="0"/>
          </a:p>
          <a:p>
            <a:pPr marL="298450" indent="-285750">
              <a:lnSpc>
                <a:spcPct val="100000"/>
              </a:lnSpc>
              <a:spcBef>
                <a:spcPts val="685"/>
              </a:spcBef>
              <a:buClr>
                <a:schemeClr val="accent1"/>
              </a:buClr>
              <a:buFont typeface="Wingdings" panose="05000000000000000000" pitchFamily="2" charset="2"/>
              <a:buChar char="Ø"/>
            </a:pPr>
            <a:r>
              <a:rPr lang="nl-NL" sz="1400" b="0" spc="-20" dirty="0"/>
              <a:t>104 bezwaren ingediend </a:t>
            </a:r>
          </a:p>
          <a:p>
            <a:pPr marL="12700">
              <a:lnSpc>
                <a:spcPct val="100000"/>
              </a:lnSpc>
              <a:spcBef>
                <a:spcPts val="685"/>
              </a:spcBef>
              <a:buClr>
                <a:schemeClr val="accent1"/>
              </a:buClr>
            </a:pPr>
            <a:endParaRPr lang="nl-NL" sz="1400" b="0" spc="-20" dirty="0"/>
          </a:p>
          <a:p>
            <a:pPr marL="12700">
              <a:lnSpc>
                <a:spcPct val="100000"/>
              </a:lnSpc>
              <a:spcBef>
                <a:spcPts val="685"/>
              </a:spcBef>
            </a:pPr>
            <a:r>
              <a:rPr lang="nl-NL" sz="1400" b="0" spc="-20" dirty="0"/>
              <a:t>Meest voorkomende thema’s: </a:t>
            </a:r>
            <a:endParaRPr lang="nl-NL" sz="1400" spc="-20" dirty="0"/>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Vaststellen erfgoedwaarden </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Bouwvolume en inplanting site ‘Olmenlaan’</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Mogelijkheden site ‘Den Olm’</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Omzetting Vennebosche naar bosgebied</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Vestigen van een trage weg door Vennebosche </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Projectzones, met name de verplichte samenwerking ( PZ 5, 6 en 3) </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Compensatieplicht woonuitbreidingsgebied (Grote Heide) </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Het onbebouwbaar maken van binnengebied </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Bouwvrije zijtuin/ achtertuinstrook en de bijhorende voorschriften</a:t>
            </a:r>
          </a:p>
          <a:p>
            <a:pPr marL="755650" lvl="1" indent="-285750">
              <a:spcBef>
                <a:spcPts val="685"/>
              </a:spcBef>
              <a:buFont typeface="Arial" panose="020B0604020202020204" pitchFamily="34" charset="0"/>
              <a:buChar char="•"/>
            </a:pPr>
            <a:r>
              <a:rPr lang="nl-NL" sz="1100" spc="-20" dirty="0">
                <a:latin typeface="Arial" panose="020B0604020202020204" pitchFamily="34" charset="0"/>
                <a:cs typeface="Arial" panose="020B0604020202020204" pitchFamily="34" charset="0"/>
              </a:rPr>
              <a:t>Anderen: Verkeer/ openbaar domein/ procedurele kwesties </a:t>
            </a:r>
          </a:p>
        </p:txBody>
      </p:sp>
    </p:spTree>
    <p:extLst>
      <p:ext uri="{BB962C8B-B14F-4D97-AF65-F5344CB8AC3E}">
        <p14:creationId xmlns:p14="http://schemas.microsoft.com/office/powerpoint/2010/main" val="515233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Advies GECORO </a:t>
            </a:r>
          </a:p>
        </p:txBody>
      </p:sp>
      <p:sp>
        <p:nvSpPr>
          <p:cNvPr id="4" name="Tekstvak 3">
            <a:extLst>
              <a:ext uri="{FF2B5EF4-FFF2-40B4-BE49-F238E27FC236}">
                <a16:creationId xmlns:a16="http://schemas.microsoft.com/office/drawing/2014/main" id="{298DAA44-9D61-0305-48E9-2C6D6BED3A13}"/>
              </a:ext>
            </a:extLst>
          </p:cNvPr>
          <p:cNvSpPr txBox="1"/>
          <p:nvPr/>
        </p:nvSpPr>
        <p:spPr>
          <a:xfrm>
            <a:off x="551384" y="836712"/>
            <a:ext cx="9649072" cy="5173211"/>
          </a:xfrm>
          <a:prstGeom prst="rect">
            <a:avLst/>
          </a:prstGeom>
          <a:noFill/>
        </p:spPr>
        <p:txBody>
          <a:bodyPr wrap="square">
            <a:spAutoFit/>
          </a:bodyPr>
          <a:lstStyle/>
          <a:p>
            <a:pPr marL="12700" marR="0" lvl="0" indent="0" algn="l" defTabSz="457200" rtl="0" eaLnBrk="1" fontAlgn="auto" latinLnBrk="0" hangingPunct="1">
              <a:lnSpc>
                <a:spcPct val="100000"/>
              </a:lnSpc>
              <a:spcBef>
                <a:spcPts val="685"/>
              </a:spcBef>
              <a:spcAft>
                <a:spcPts val="0"/>
              </a:spcAft>
              <a:buClrTx/>
              <a:buSzTx/>
              <a:buFontTx/>
              <a:buNone/>
              <a:tabLst/>
              <a:defRPr/>
            </a:pPr>
            <a:r>
              <a:rPr lang="nl-NL" sz="1400" dirty="0">
                <a:solidFill>
                  <a:prstClr val="black"/>
                </a:solidFill>
                <a:latin typeface="Trebuchet MS" panose="020B0603020202020204"/>
              </a:rPr>
              <a:t>Voornaamste advisering: </a:t>
            </a:r>
            <a:endPar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endParaRP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Vaststellen erfgoedwaarden blijft behouden, om deze te verduidelijken worden de effectieve fiches toegevoegd;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Bouwvolume en inplanting site ‘Olmenlaan’</a:t>
            </a:r>
            <a:r>
              <a:rPr lang="nl-NL" sz="1400" spc="-20" dirty="0">
                <a:solidFill>
                  <a:prstClr val="black"/>
                </a:solidFill>
                <a:latin typeface="Trebuchet MS" panose="020B0603020202020204"/>
              </a:rPr>
              <a:t> b</a:t>
            </a: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lijft behouden alleen wordt de 45°- regel opgelegd voor de 3de bouwlaag</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Mogelijkheden site ‘Den Olm’</a:t>
            </a:r>
            <a:r>
              <a:rPr lang="nl-NL" sz="1400" spc="-20" dirty="0">
                <a:solidFill>
                  <a:prstClr val="black"/>
                </a:solidFill>
                <a:latin typeface="Trebuchet MS" panose="020B0603020202020204"/>
              </a:rPr>
              <a:t>: </a:t>
            </a: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Er zijn bezwaren pro en contra: blijft ongewijzigd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Omzetting Vennebosche naar bosgebied:</a:t>
            </a:r>
            <a:b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b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Voorkooprecht voor de gemeente wordt opgeheven</a:t>
            </a:r>
            <a:b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b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Omzetting naar bosgebied blijft behouden (ANB heeft voorkooprecht)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Vestigen van een trage weg door Vennebosche blijft behouden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Projectzones, met name de verplichte samenwerking ( PZ 5, 6 en 3) blijven behouden maar deze worden facultatief + enkele aanvullingen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Compensatieplicht woonuitbreidingsgebied (Grote Heide), de GECORO gaat mee in het standpunt dat Vennebosche niet kan dienen om ander WUG aan te snijden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Het onbebouwbaar maken van binnengebied (tussen Nieuwstraat en Kerkveldenweg, Dorp en Muizensteenweg, Nieuwstraat en Kerkplein) blijft behouden als bouwvrije tuinzone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Bouwvrije zijtuin/ achtertuinstrook en de bijhorende voorschriften wordt op enkele plaatsen verwijderd daar deze geen toekomst hebben + voorschrift 	wordt verduidelijkt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r>
              <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rPr>
              <a:t>Openbaar domein Wissel wordt kleiner ingetekend </a:t>
            </a:r>
          </a:p>
          <a:p>
            <a:pPr marL="298450" marR="0" lvl="0" indent="-285750" algn="l" defTabSz="457200" rtl="0" eaLnBrk="1" fontAlgn="auto" latinLnBrk="0" hangingPunct="1">
              <a:lnSpc>
                <a:spcPct val="100000"/>
              </a:lnSpc>
              <a:spcBef>
                <a:spcPts val="685"/>
              </a:spcBef>
              <a:spcAft>
                <a:spcPts val="0"/>
              </a:spcAft>
              <a:buClr>
                <a:srgbClr val="90C226"/>
              </a:buClr>
              <a:buSzTx/>
              <a:buFont typeface="Wingdings" panose="05000000000000000000" pitchFamily="2" charset="2"/>
              <a:buChar char="Ø"/>
              <a:tabLst/>
              <a:defRPr/>
            </a:pPr>
            <a:endParaRPr kumimoji="0" lang="nl-NL" sz="1400" b="0" i="0" u="none" strike="noStrike" kern="1200" cap="none" spc="-2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812690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8"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9" name="Isosceles Triangle 14">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1"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2"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3"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4" name="Isosceles Triangle 18">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sp>
          <p:nvSpPr>
            <p:cNvPr id="25" name="Isosceles Triangle 19">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nl-BE"/>
            </a:p>
          </p:txBody>
        </p:sp>
      </p:grpSp>
      <p:pic>
        <p:nvPicPr>
          <p:cNvPr id="5" name="Afbeelding 4">
            <a:extLst>
              <a:ext uri="{FF2B5EF4-FFF2-40B4-BE49-F238E27FC236}">
                <a16:creationId xmlns:a16="http://schemas.microsoft.com/office/drawing/2014/main" id="{5589FC68-3233-FC77-2A30-113EEEEB15AC}"/>
              </a:ext>
            </a:extLst>
          </p:cNvPr>
          <p:cNvPicPr>
            <a:picLocks noChangeAspect="1"/>
          </p:cNvPicPr>
          <p:nvPr/>
        </p:nvPicPr>
        <p:blipFill>
          <a:blip r:embed="rId2"/>
          <a:srcRect l="24823" r="22317" b="2966"/>
          <a:stretch>
            <a:fillRect/>
          </a:stretch>
        </p:blipFill>
        <p:spPr>
          <a:xfrm>
            <a:off x="20" y="-1"/>
            <a:ext cx="3647708"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 name="Titel 1">
            <a:extLst>
              <a:ext uri="{FF2B5EF4-FFF2-40B4-BE49-F238E27FC236}">
                <a16:creationId xmlns:a16="http://schemas.microsoft.com/office/drawing/2014/main" id="{31065ECB-1526-4211-2C6C-721AF24C7358}"/>
              </a:ext>
            </a:extLst>
          </p:cNvPr>
          <p:cNvSpPr>
            <a:spLocks noGrp="1"/>
          </p:cNvSpPr>
          <p:nvPr>
            <p:ph type="title"/>
          </p:nvPr>
        </p:nvSpPr>
        <p:spPr>
          <a:xfrm>
            <a:off x="5217125" y="307871"/>
            <a:ext cx="3887839" cy="2372168"/>
          </a:xfrm>
        </p:spPr>
        <p:txBody>
          <a:bodyPr vert="horz" lIns="91440" tIns="45720" rIns="91440" bIns="45720" rtlCol="0" anchor="b">
            <a:normAutofit/>
          </a:bodyPr>
          <a:lstStyle/>
          <a:p>
            <a:pPr algn="r">
              <a:lnSpc>
                <a:spcPct val="90000"/>
              </a:lnSpc>
            </a:pPr>
            <a:r>
              <a:rPr lang="en-US" sz="3800" dirty="0" err="1"/>
              <a:t>Verwerking</a:t>
            </a:r>
            <a:r>
              <a:rPr lang="en-US" sz="3800" dirty="0"/>
              <a:t> </a:t>
            </a:r>
            <a:r>
              <a:rPr lang="en-US" sz="3800" dirty="0" err="1"/>
              <a:t>advies</a:t>
            </a:r>
            <a:r>
              <a:rPr lang="en-US" sz="3800" dirty="0"/>
              <a:t> GECORO door </a:t>
            </a:r>
            <a:r>
              <a:rPr lang="en-US" sz="3800" dirty="0" err="1"/>
              <a:t>studiebureau</a:t>
            </a:r>
            <a:endParaRPr lang="en-US" sz="3800" dirty="0"/>
          </a:p>
        </p:txBody>
      </p:sp>
      <p:sp>
        <p:nvSpPr>
          <p:cNvPr id="3" name="Tijdelijke aanduiding voor tekst 2">
            <a:extLst>
              <a:ext uri="{FF2B5EF4-FFF2-40B4-BE49-F238E27FC236}">
                <a16:creationId xmlns:a16="http://schemas.microsoft.com/office/drawing/2014/main" id="{0D19CF9C-229E-FC2E-FF33-122940981EA0}"/>
              </a:ext>
            </a:extLst>
          </p:cNvPr>
          <p:cNvSpPr>
            <a:spLocks noGrp="1"/>
          </p:cNvSpPr>
          <p:nvPr>
            <p:ph type="body" idx="1"/>
          </p:nvPr>
        </p:nvSpPr>
        <p:spPr>
          <a:xfrm>
            <a:off x="4093009" y="2972215"/>
            <a:ext cx="5050211" cy="2184977"/>
          </a:xfrm>
        </p:spPr>
        <p:txBody>
          <a:bodyPr vert="horz" lIns="91440" tIns="45720" rIns="91440" bIns="45720" rtlCol="0" anchor="t">
            <a:normAutofit/>
          </a:bodyPr>
          <a:lstStyle/>
          <a:p>
            <a:pPr>
              <a:lnSpc>
                <a:spcPct val="90000"/>
              </a:lnSpc>
            </a:pPr>
            <a:r>
              <a:rPr lang="en-US" sz="1400" dirty="0" err="1">
                <a:solidFill>
                  <a:schemeClr val="tx1"/>
                </a:solidFill>
              </a:rPr>
              <a:t>Tijdsverloop</a:t>
            </a:r>
            <a:r>
              <a:rPr lang="en-US" sz="1400" dirty="0">
                <a:solidFill>
                  <a:schemeClr val="tx1"/>
                </a:solidFill>
              </a:rPr>
              <a:t>: </a:t>
            </a:r>
          </a:p>
          <a:p>
            <a:pPr>
              <a:lnSpc>
                <a:spcPct val="90000"/>
              </a:lnSpc>
            </a:pPr>
            <a:r>
              <a:rPr lang="en-US" sz="1400" dirty="0">
                <a:solidFill>
                  <a:schemeClr val="tx1"/>
                </a:solidFill>
              </a:rPr>
              <a:t>02 </a:t>
            </a:r>
            <a:r>
              <a:rPr lang="en-US" sz="1400" dirty="0" err="1">
                <a:solidFill>
                  <a:schemeClr val="tx1"/>
                </a:solidFill>
              </a:rPr>
              <a:t>april</a:t>
            </a:r>
            <a:r>
              <a:rPr lang="en-US" sz="1400" dirty="0">
                <a:solidFill>
                  <a:schemeClr val="tx1"/>
                </a:solidFill>
              </a:rPr>
              <a:t> 2025 GECORO </a:t>
            </a:r>
            <a:r>
              <a:rPr lang="en-US" sz="1400" dirty="0" err="1">
                <a:solidFill>
                  <a:schemeClr val="tx1"/>
                </a:solidFill>
              </a:rPr>
              <a:t>vergadering</a:t>
            </a:r>
            <a:r>
              <a:rPr lang="en-US" sz="1400" dirty="0">
                <a:solidFill>
                  <a:schemeClr val="tx1"/>
                </a:solidFill>
              </a:rPr>
              <a:t> </a:t>
            </a:r>
          </a:p>
          <a:p>
            <a:pPr>
              <a:lnSpc>
                <a:spcPct val="90000"/>
              </a:lnSpc>
            </a:pPr>
            <a:r>
              <a:rPr lang="en-US" sz="1400" dirty="0">
                <a:solidFill>
                  <a:schemeClr val="tx1"/>
                </a:solidFill>
              </a:rPr>
              <a:t>21 </a:t>
            </a:r>
            <a:r>
              <a:rPr lang="en-US" sz="1400" dirty="0" err="1">
                <a:solidFill>
                  <a:schemeClr val="tx1"/>
                </a:solidFill>
              </a:rPr>
              <a:t>april</a:t>
            </a:r>
            <a:r>
              <a:rPr lang="en-US" sz="1400" dirty="0">
                <a:solidFill>
                  <a:schemeClr val="tx1"/>
                </a:solidFill>
              </a:rPr>
              <a:t> 2025 </a:t>
            </a:r>
            <a:r>
              <a:rPr lang="en-US" sz="1400" dirty="0" err="1">
                <a:solidFill>
                  <a:schemeClr val="tx1"/>
                </a:solidFill>
              </a:rPr>
              <a:t>finaal</a:t>
            </a:r>
            <a:r>
              <a:rPr lang="en-US" sz="1400" dirty="0">
                <a:solidFill>
                  <a:schemeClr val="tx1"/>
                </a:solidFill>
              </a:rPr>
              <a:t> </a:t>
            </a:r>
            <a:r>
              <a:rPr lang="en-US" sz="1400" dirty="0" err="1">
                <a:solidFill>
                  <a:schemeClr val="tx1"/>
                </a:solidFill>
              </a:rPr>
              <a:t>verslag</a:t>
            </a:r>
            <a:r>
              <a:rPr lang="en-US" sz="1400" dirty="0">
                <a:solidFill>
                  <a:schemeClr val="tx1"/>
                </a:solidFill>
              </a:rPr>
              <a:t>/</a:t>
            </a:r>
            <a:r>
              <a:rPr lang="en-US" sz="1400" dirty="0" err="1">
                <a:solidFill>
                  <a:schemeClr val="tx1"/>
                </a:solidFill>
              </a:rPr>
              <a:t>advies</a:t>
            </a:r>
            <a:r>
              <a:rPr lang="en-US" sz="1400" dirty="0">
                <a:solidFill>
                  <a:schemeClr val="tx1"/>
                </a:solidFill>
              </a:rPr>
              <a:t> GECORO</a:t>
            </a:r>
          </a:p>
          <a:p>
            <a:pPr>
              <a:lnSpc>
                <a:spcPct val="90000"/>
              </a:lnSpc>
            </a:pPr>
            <a:r>
              <a:rPr lang="en-US" sz="1400" dirty="0">
                <a:solidFill>
                  <a:schemeClr val="tx1"/>
                </a:solidFill>
              </a:rPr>
              <a:t>06 </a:t>
            </a:r>
            <a:r>
              <a:rPr lang="en-US" sz="1400" dirty="0" err="1">
                <a:solidFill>
                  <a:schemeClr val="tx1"/>
                </a:solidFill>
              </a:rPr>
              <a:t>juni</a:t>
            </a:r>
            <a:r>
              <a:rPr lang="en-US" sz="1400" dirty="0">
                <a:solidFill>
                  <a:schemeClr val="tx1"/>
                </a:solidFill>
              </a:rPr>
              <a:t> 2025 </a:t>
            </a:r>
            <a:r>
              <a:rPr lang="en-US" sz="1400" dirty="0" err="1">
                <a:solidFill>
                  <a:schemeClr val="tx1"/>
                </a:solidFill>
              </a:rPr>
              <a:t>dienst</a:t>
            </a:r>
            <a:r>
              <a:rPr lang="en-US" sz="1400" dirty="0">
                <a:solidFill>
                  <a:schemeClr val="tx1"/>
                </a:solidFill>
              </a:rPr>
              <a:t> Omgeving </a:t>
            </a:r>
            <a:r>
              <a:rPr lang="en-US" sz="1400" dirty="0" err="1">
                <a:solidFill>
                  <a:schemeClr val="tx1"/>
                </a:solidFill>
              </a:rPr>
              <a:t>ontvangt</a:t>
            </a:r>
            <a:r>
              <a:rPr lang="en-US" sz="1400" dirty="0">
                <a:solidFill>
                  <a:schemeClr val="tx1"/>
                </a:solidFill>
              </a:rPr>
              <a:t> </a:t>
            </a:r>
            <a:r>
              <a:rPr lang="en-US" sz="1400" dirty="0" err="1">
                <a:solidFill>
                  <a:schemeClr val="tx1"/>
                </a:solidFill>
              </a:rPr>
              <a:t>laatst</a:t>
            </a:r>
            <a:r>
              <a:rPr lang="en-US" sz="1400" dirty="0">
                <a:solidFill>
                  <a:schemeClr val="tx1"/>
                </a:solidFill>
              </a:rPr>
              <a:t> </a:t>
            </a:r>
            <a:r>
              <a:rPr lang="en-US" sz="1400" dirty="0" err="1">
                <a:solidFill>
                  <a:schemeClr val="tx1"/>
                </a:solidFill>
              </a:rPr>
              <a:t>bijgewerkt</a:t>
            </a:r>
            <a:r>
              <a:rPr lang="en-US" sz="1400" dirty="0">
                <a:solidFill>
                  <a:schemeClr val="tx1"/>
                </a:solidFill>
              </a:rPr>
              <a:t> </a:t>
            </a:r>
            <a:r>
              <a:rPr lang="en-US" sz="1400" dirty="0" err="1">
                <a:solidFill>
                  <a:schemeClr val="tx1"/>
                </a:solidFill>
              </a:rPr>
              <a:t>grafisch</a:t>
            </a:r>
            <a:r>
              <a:rPr lang="en-US" sz="1400" dirty="0">
                <a:solidFill>
                  <a:schemeClr val="tx1"/>
                </a:solidFill>
              </a:rPr>
              <a:t> plan, </a:t>
            </a:r>
            <a:r>
              <a:rPr lang="en-US" sz="1400" dirty="0" err="1">
                <a:solidFill>
                  <a:schemeClr val="tx1"/>
                </a:solidFill>
              </a:rPr>
              <a:t>stedenbouwkundige</a:t>
            </a:r>
            <a:r>
              <a:rPr lang="en-US" sz="1400" dirty="0">
                <a:solidFill>
                  <a:schemeClr val="tx1"/>
                </a:solidFill>
              </a:rPr>
              <a:t> </a:t>
            </a:r>
            <a:r>
              <a:rPr lang="en-US" sz="1400" dirty="0" err="1">
                <a:solidFill>
                  <a:schemeClr val="tx1"/>
                </a:solidFill>
              </a:rPr>
              <a:t>voorschriften</a:t>
            </a:r>
            <a:r>
              <a:rPr lang="en-US" sz="1400" dirty="0">
                <a:solidFill>
                  <a:schemeClr val="tx1"/>
                </a:solidFill>
              </a:rPr>
              <a:t> en </a:t>
            </a:r>
            <a:r>
              <a:rPr lang="en-US" sz="1400" dirty="0" err="1">
                <a:solidFill>
                  <a:schemeClr val="tx1"/>
                </a:solidFill>
              </a:rPr>
              <a:t>plannenbundel</a:t>
            </a:r>
            <a:endParaRPr lang="en-US" sz="1400" dirty="0">
              <a:solidFill>
                <a:schemeClr val="tx1"/>
              </a:solidFill>
            </a:endParaRPr>
          </a:p>
          <a:p>
            <a:pPr>
              <a:lnSpc>
                <a:spcPct val="90000"/>
              </a:lnSpc>
            </a:pPr>
            <a:r>
              <a:rPr lang="en-US" sz="1400" dirty="0">
                <a:solidFill>
                  <a:schemeClr val="tx1"/>
                </a:solidFill>
              </a:rPr>
              <a:t>Agendering </a:t>
            </a:r>
            <a:r>
              <a:rPr lang="en-US" sz="1400" dirty="0" err="1">
                <a:solidFill>
                  <a:schemeClr val="tx1"/>
                </a:solidFill>
              </a:rPr>
              <a:t>gemeenteraad</a:t>
            </a:r>
            <a:r>
              <a:rPr lang="en-US" sz="1400" dirty="0">
                <a:solidFill>
                  <a:schemeClr val="tx1"/>
                </a:solidFill>
              </a:rPr>
              <a:t> 18 </a:t>
            </a:r>
            <a:r>
              <a:rPr lang="en-US" sz="1400" dirty="0" err="1">
                <a:solidFill>
                  <a:schemeClr val="tx1"/>
                </a:solidFill>
              </a:rPr>
              <a:t>juni</a:t>
            </a:r>
            <a:r>
              <a:rPr lang="en-US" sz="1400" dirty="0">
                <a:solidFill>
                  <a:schemeClr val="tx1"/>
                </a:solidFill>
              </a:rPr>
              <a:t> 2025</a:t>
            </a:r>
          </a:p>
          <a:p>
            <a:pPr algn="r">
              <a:lnSpc>
                <a:spcPct val="90000"/>
              </a:lnSpc>
            </a:pPr>
            <a:endParaRPr lang="en-US" sz="600" dirty="0"/>
          </a:p>
          <a:p>
            <a:pPr algn="r">
              <a:lnSpc>
                <a:spcPct val="90000"/>
              </a:lnSpc>
            </a:pPr>
            <a:endParaRPr lang="en-US" sz="600" dirty="0"/>
          </a:p>
        </p:txBody>
      </p:sp>
    </p:spTree>
    <p:extLst>
      <p:ext uri="{BB962C8B-B14F-4D97-AF65-F5344CB8AC3E}">
        <p14:creationId xmlns:p14="http://schemas.microsoft.com/office/powerpoint/2010/main" val="3299860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Afbeelding 9">
            <a:extLst>
              <a:ext uri="{FF2B5EF4-FFF2-40B4-BE49-F238E27FC236}">
                <a16:creationId xmlns:a16="http://schemas.microsoft.com/office/drawing/2014/main" id="{6FA33578-2FE7-EBB6-90A5-AA80339732C2}"/>
              </a:ext>
            </a:extLst>
          </p:cNvPr>
          <p:cNvPicPr>
            <a:picLocks noChangeAspect="1"/>
          </p:cNvPicPr>
          <p:nvPr/>
        </p:nvPicPr>
        <p:blipFill>
          <a:blip r:embed="rId3"/>
          <a:stretch>
            <a:fillRect/>
          </a:stretch>
        </p:blipFill>
        <p:spPr>
          <a:xfrm>
            <a:off x="479376" y="836712"/>
            <a:ext cx="6944480" cy="4824410"/>
          </a:xfrm>
          <a:prstGeom prst="rect">
            <a:avLst/>
          </a:prstGeom>
        </p:spPr>
      </p:pic>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8005292" y="2852534"/>
            <a:ext cx="2663894" cy="288835"/>
          </a:xfrm>
          <a:prstGeom prst="rect">
            <a:avLst/>
          </a:prstGeom>
        </p:spPr>
        <p:txBody>
          <a:bodyPr rtlCol="0" anchor="ct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nl-NL" sz="1600" dirty="0"/>
              <a:t>Nieuwstraat 4-6 </a:t>
            </a:r>
            <a:endParaRPr lang="nl-NL"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355661" y="113116"/>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Foutieve aanduiding op grafisch plan</a:t>
            </a:r>
          </a:p>
        </p:txBody>
      </p:sp>
      <p:sp>
        <p:nvSpPr>
          <p:cNvPr id="3" name="Tijdelijke aanduiding voor inhoud 3">
            <a:extLst>
              <a:ext uri="{FF2B5EF4-FFF2-40B4-BE49-F238E27FC236}">
                <a16:creationId xmlns:a16="http://schemas.microsoft.com/office/drawing/2014/main" id="{B653ED1F-01B1-D10C-FA58-E481D2F855ED}"/>
              </a:ext>
            </a:extLst>
          </p:cNvPr>
          <p:cNvSpPr txBox="1">
            <a:spLocks/>
          </p:cNvSpPr>
          <p:nvPr/>
        </p:nvSpPr>
        <p:spPr>
          <a:xfrm>
            <a:off x="5486573" y="5625068"/>
            <a:ext cx="4103581" cy="360141"/>
          </a:xfrm>
          <a:prstGeom prst="rect">
            <a:avLst/>
          </a:prstGeom>
        </p:spPr>
        <p:txBody>
          <a:bodyPr rtlCol="0" anchor="ct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nl-NL" sz="1600" dirty="0" err="1"/>
              <a:t>Schommen</a:t>
            </a:r>
            <a:r>
              <a:rPr lang="nl-NL" sz="1600" dirty="0"/>
              <a:t> 4</a:t>
            </a:r>
          </a:p>
        </p:txBody>
      </p:sp>
      <p:sp>
        <p:nvSpPr>
          <p:cNvPr id="4" name="Tijdelijke aanduiding voor inhoud 3">
            <a:extLst>
              <a:ext uri="{FF2B5EF4-FFF2-40B4-BE49-F238E27FC236}">
                <a16:creationId xmlns:a16="http://schemas.microsoft.com/office/drawing/2014/main" id="{FF621D2C-43D0-6A06-551D-46E3C610B74E}"/>
              </a:ext>
            </a:extLst>
          </p:cNvPr>
          <p:cNvSpPr txBox="1">
            <a:spLocks/>
          </p:cNvSpPr>
          <p:nvPr/>
        </p:nvSpPr>
        <p:spPr>
          <a:xfrm>
            <a:off x="7980286" y="4823133"/>
            <a:ext cx="3230307" cy="342889"/>
          </a:xfrm>
          <a:prstGeom prst="rect">
            <a:avLst/>
          </a:prstGeom>
        </p:spPr>
        <p:txBody>
          <a:bodyPr rtlCol="0" anchor="ct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nl-NL" sz="1600" dirty="0"/>
              <a:t>Dorp 32-34 </a:t>
            </a:r>
            <a:br>
              <a:rPr lang="nl-NL" sz="1600" dirty="0"/>
            </a:br>
            <a:endParaRPr lang="nl-NL" dirty="0"/>
          </a:p>
        </p:txBody>
      </p:sp>
      <p:sp>
        <p:nvSpPr>
          <p:cNvPr id="6" name="Tijdelijke aanduiding voor inhoud 3">
            <a:extLst>
              <a:ext uri="{FF2B5EF4-FFF2-40B4-BE49-F238E27FC236}">
                <a16:creationId xmlns:a16="http://schemas.microsoft.com/office/drawing/2014/main" id="{E3D85D9C-A5DB-8C33-BB91-8540603E6F50}"/>
              </a:ext>
            </a:extLst>
          </p:cNvPr>
          <p:cNvSpPr txBox="1">
            <a:spLocks/>
          </p:cNvSpPr>
          <p:nvPr/>
        </p:nvSpPr>
        <p:spPr>
          <a:xfrm>
            <a:off x="3644840" y="139616"/>
            <a:ext cx="4874787" cy="602776"/>
          </a:xfrm>
          <a:prstGeom prst="rect">
            <a:avLst/>
          </a:prstGeom>
        </p:spPr>
        <p:txBody>
          <a:bodyPr rtlCol="0" anchor="ct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nl-NL" dirty="0"/>
          </a:p>
        </p:txBody>
      </p:sp>
      <p:cxnSp>
        <p:nvCxnSpPr>
          <p:cNvPr id="14" name="Rechte verbindingslijn met pijl 13">
            <a:extLst>
              <a:ext uri="{FF2B5EF4-FFF2-40B4-BE49-F238E27FC236}">
                <a16:creationId xmlns:a16="http://schemas.microsoft.com/office/drawing/2014/main" id="{668672DB-3B25-D6DF-BF0E-A337944DC1F9}"/>
              </a:ext>
            </a:extLst>
          </p:cNvPr>
          <p:cNvCxnSpPr>
            <a:cxnSpLocks/>
          </p:cNvCxnSpPr>
          <p:nvPr/>
        </p:nvCxnSpPr>
        <p:spPr>
          <a:xfrm>
            <a:off x="4115389" y="4255900"/>
            <a:ext cx="1346777" cy="147735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Rechte verbindingslijn met pijl 14">
            <a:extLst>
              <a:ext uri="{FF2B5EF4-FFF2-40B4-BE49-F238E27FC236}">
                <a16:creationId xmlns:a16="http://schemas.microsoft.com/office/drawing/2014/main" id="{46E0A6E9-A4AE-DC62-4B2C-9F73A2457F59}"/>
              </a:ext>
            </a:extLst>
          </p:cNvPr>
          <p:cNvCxnSpPr>
            <a:cxnSpLocks/>
          </p:cNvCxnSpPr>
          <p:nvPr/>
        </p:nvCxnSpPr>
        <p:spPr>
          <a:xfrm>
            <a:off x="4081801" y="3501008"/>
            <a:ext cx="3814399" cy="136815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Rechte verbindingslijn met pijl 16">
            <a:extLst>
              <a:ext uri="{FF2B5EF4-FFF2-40B4-BE49-F238E27FC236}">
                <a16:creationId xmlns:a16="http://schemas.microsoft.com/office/drawing/2014/main" id="{3DEFDD13-9C9A-8CF3-9E2F-8AEF53A33246}"/>
              </a:ext>
            </a:extLst>
          </p:cNvPr>
          <p:cNvCxnSpPr>
            <a:cxnSpLocks/>
          </p:cNvCxnSpPr>
          <p:nvPr/>
        </p:nvCxnSpPr>
        <p:spPr>
          <a:xfrm flipV="1">
            <a:off x="4129081" y="2996952"/>
            <a:ext cx="3851205" cy="18677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3" name="Afbeelding 12">
            <a:extLst>
              <a:ext uri="{FF2B5EF4-FFF2-40B4-BE49-F238E27FC236}">
                <a16:creationId xmlns:a16="http://schemas.microsoft.com/office/drawing/2014/main" id="{9D9DB397-D103-7542-F2DB-B8E0E7407BD3}"/>
              </a:ext>
            </a:extLst>
          </p:cNvPr>
          <p:cNvPicPr>
            <a:picLocks noChangeAspect="1"/>
          </p:cNvPicPr>
          <p:nvPr/>
        </p:nvPicPr>
        <p:blipFill>
          <a:blip r:embed="rId4"/>
          <a:stretch>
            <a:fillRect/>
          </a:stretch>
        </p:blipFill>
        <p:spPr>
          <a:xfrm>
            <a:off x="9750399" y="4181656"/>
            <a:ext cx="1787562" cy="1885920"/>
          </a:xfrm>
          <a:prstGeom prst="rect">
            <a:avLst/>
          </a:prstGeom>
        </p:spPr>
      </p:pic>
      <p:pic>
        <p:nvPicPr>
          <p:cNvPr id="23" name="Afbeelding 22">
            <a:extLst>
              <a:ext uri="{FF2B5EF4-FFF2-40B4-BE49-F238E27FC236}">
                <a16:creationId xmlns:a16="http://schemas.microsoft.com/office/drawing/2014/main" id="{5A6DAEC8-1D8E-F3C7-03EB-07B450CFC783}"/>
              </a:ext>
            </a:extLst>
          </p:cNvPr>
          <p:cNvPicPr>
            <a:picLocks noChangeAspect="1"/>
          </p:cNvPicPr>
          <p:nvPr/>
        </p:nvPicPr>
        <p:blipFill>
          <a:blip r:embed="rId5"/>
          <a:stretch>
            <a:fillRect/>
          </a:stretch>
        </p:blipFill>
        <p:spPr>
          <a:xfrm>
            <a:off x="9852092" y="1806535"/>
            <a:ext cx="1584176" cy="1739617"/>
          </a:xfrm>
          <a:prstGeom prst="rect">
            <a:avLst/>
          </a:prstGeom>
        </p:spPr>
      </p:pic>
      <p:cxnSp>
        <p:nvCxnSpPr>
          <p:cNvPr id="9" name="Rechte verbindingslijn met pijl 8">
            <a:extLst>
              <a:ext uri="{FF2B5EF4-FFF2-40B4-BE49-F238E27FC236}">
                <a16:creationId xmlns:a16="http://schemas.microsoft.com/office/drawing/2014/main" id="{98948E57-158D-B5C6-5818-1FD36A430D66}"/>
              </a:ext>
            </a:extLst>
          </p:cNvPr>
          <p:cNvCxnSpPr>
            <a:cxnSpLocks/>
          </p:cNvCxnSpPr>
          <p:nvPr/>
        </p:nvCxnSpPr>
        <p:spPr>
          <a:xfrm flipV="1">
            <a:off x="4439816" y="1357369"/>
            <a:ext cx="3672408" cy="130275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ijdelijke aanduiding voor inhoud 3">
            <a:extLst>
              <a:ext uri="{FF2B5EF4-FFF2-40B4-BE49-F238E27FC236}">
                <a16:creationId xmlns:a16="http://schemas.microsoft.com/office/drawing/2014/main" id="{0C2772EF-F8A4-96FB-14C9-901A3C1132E6}"/>
              </a:ext>
            </a:extLst>
          </p:cNvPr>
          <p:cNvSpPr txBox="1">
            <a:spLocks/>
          </p:cNvSpPr>
          <p:nvPr/>
        </p:nvSpPr>
        <p:spPr>
          <a:xfrm>
            <a:off x="8112224" y="1206978"/>
            <a:ext cx="2663894" cy="288835"/>
          </a:xfrm>
          <a:prstGeom prst="rect">
            <a:avLst/>
          </a:prstGeom>
        </p:spPr>
        <p:txBody>
          <a:bodyPr rtlCol="0" anchor="ct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nl-NL" sz="1600" dirty="0"/>
              <a:t>Nieuwstraat 45 </a:t>
            </a:r>
            <a:endParaRPr lang="nl-NL" dirty="0"/>
          </a:p>
        </p:txBody>
      </p:sp>
    </p:spTree>
    <p:extLst>
      <p:ext uri="{BB962C8B-B14F-4D97-AF65-F5344CB8AC3E}">
        <p14:creationId xmlns:p14="http://schemas.microsoft.com/office/powerpoint/2010/main" val="347410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49D456-8082-2BA4-B97E-9508E13D654C}"/>
              </a:ext>
            </a:extLst>
          </p:cNvPr>
          <p:cNvSpPr>
            <a:spLocks noGrp="1"/>
          </p:cNvSpPr>
          <p:nvPr>
            <p:ph type="title"/>
          </p:nvPr>
        </p:nvSpPr>
        <p:spPr>
          <a:xfrm>
            <a:off x="335360" y="260648"/>
            <a:ext cx="8596668" cy="728133"/>
          </a:xfrm>
        </p:spPr>
        <p:txBody>
          <a:bodyPr>
            <a:normAutofit/>
          </a:bodyPr>
          <a:lstStyle/>
          <a:p>
            <a:r>
              <a:rPr lang="nl-BE" sz="3600" dirty="0"/>
              <a:t>Foutieve aanduidingen in voorschriften</a:t>
            </a:r>
          </a:p>
        </p:txBody>
      </p:sp>
      <p:pic>
        <p:nvPicPr>
          <p:cNvPr id="5" name="Afbeelding 4">
            <a:extLst>
              <a:ext uri="{FF2B5EF4-FFF2-40B4-BE49-F238E27FC236}">
                <a16:creationId xmlns:a16="http://schemas.microsoft.com/office/drawing/2014/main" id="{EAACBDEA-DB12-6B65-6D2D-FA277AC85C4F}"/>
              </a:ext>
            </a:extLst>
          </p:cNvPr>
          <p:cNvPicPr>
            <a:picLocks noChangeAspect="1"/>
          </p:cNvPicPr>
          <p:nvPr/>
        </p:nvPicPr>
        <p:blipFill>
          <a:blip r:embed="rId2"/>
          <a:stretch>
            <a:fillRect/>
          </a:stretch>
        </p:blipFill>
        <p:spPr>
          <a:xfrm rot="5400000">
            <a:off x="1099034" y="1009142"/>
            <a:ext cx="3629844" cy="4437112"/>
          </a:xfrm>
          <a:prstGeom prst="rect">
            <a:avLst/>
          </a:prstGeom>
        </p:spPr>
      </p:pic>
      <p:cxnSp>
        <p:nvCxnSpPr>
          <p:cNvPr id="7" name="Rechte verbindingslijn met pijl 6">
            <a:extLst>
              <a:ext uri="{FF2B5EF4-FFF2-40B4-BE49-F238E27FC236}">
                <a16:creationId xmlns:a16="http://schemas.microsoft.com/office/drawing/2014/main" id="{F3435B24-85F1-7C7D-3268-348A8B5DE9CD}"/>
              </a:ext>
            </a:extLst>
          </p:cNvPr>
          <p:cNvCxnSpPr>
            <a:cxnSpLocks/>
          </p:cNvCxnSpPr>
          <p:nvPr/>
        </p:nvCxnSpPr>
        <p:spPr>
          <a:xfrm flipV="1">
            <a:off x="4633694" y="2492896"/>
            <a:ext cx="1678330" cy="43204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kstvak 8">
            <a:extLst>
              <a:ext uri="{FF2B5EF4-FFF2-40B4-BE49-F238E27FC236}">
                <a16:creationId xmlns:a16="http://schemas.microsoft.com/office/drawing/2014/main" id="{B0828ACC-BF37-E989-694E-B5972E4C8D01}"/>
              </a:ext>
            </a:extLst>
          </p:cNvPr>
          <p:cNvSpPr txBox="1"/>
          <p:nvPr/>
        </p:nvSpPr>
        <p:spPr>
          <a:xfrm>
            <a:off x="6364069" y="2323619"/>
            <a:ext cx="2561920" cy="338554"/>
          </a:xfrm>
          <a:prstGeom prst="rect">
            <a:avLst/>
          </a:prstGeom>
          <a:noFill/>
        </p:spPr>
        <p:txBody>
          <a:bodyPr wrap="none" rtlCol="0">
            <a:spAutoFit/>
          </a:bodyPr>
          <a:lstStyle/>
          <a:p>
            <a:r>
              <a:rPr lang="nl-BE" sz="1600" dirty="0"/>
              <a:t>“nog verder te bekijken”</a:t>
            </a:r>
          </a:p>
        </p:txBody>
      </p:sp>
    </p:spTree>
    <p:extLst>
      <p:ext uri="{BB962C8B-B14F-4D97-AF65-F5344CB8AC3E}">
        <p14:creationId xmlns:p14="http://schemas.microsoft.com/office/powerpoint/2010/main" val="76331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AFCB48-16BE-21F0-77C3-B5EDF25992AD}"/>
              </a:ext>
            </a:extLst>
          </p:cNvPr>
          <p:cNvSpPr>
            <a:spLocks noGrp="1"/>
          </p:cNvSpPr>
          <p:nvPr>
            <p:ph type="title"/>
          </p:nvPr>
        </p:nvSpPr>
        <p:spPr>
          <a:xfrm>
            <a:off x="479376" y="260648"/>
            <a:ext cx="8596668" cy="728133"/>
          </a:xfrm>
        </p:spPr>
        <p:txBody>
          <a:bodyPr/>
          <a:lstStyle/>
          <a:p>
            <a:r>
              <a:rPr kumimoji="0" lang="nl-BE" sz="3600" b="0" i="0" u="none" strike="noStrike" kern="1200" cap="none" spc="0" normalizeH="0" baseline="0" noProof="0" dirty="0">
                <a:ln>
                  <a:noFill/>
                </a:ln>
                <a:solidFill>
                  <a:srgbClr val="90C226"/>
                </a:solidFill>
                <a:effectLst/>
                <a:uLnTx/>
                <a:uFillTx/>
                <a:latin typeface="Trebuchet MS" panose="020B0603020202020204"/>
                <a:ea typeface="+mj-ea"/>
                <a:cs typeface="+mj-cs"/>
              </a:rPr>
              <a:t>Foutieve aanduidingen in voorschriften</a:t>
            </a:r>
            <a:endParaRPr lang="nl-BE" dirty="0"/>
          </a:p>
        </p:txBody>
      </p:sp>
      <p:sp>
        <p:nvSpPr>
          <p:cNvPr id="5" name="Tekstvak 4">
            <a:extLst>
              <a:ext uri="{FF2B5EF4-FFF2-40B4-BE49-F238E27FC236}">
                <a16:creationId xmlns:a16="http://schemas.microsoft.com/office/drawing/2014/main" id="{AFA1FC59-A8CD-F5AC-2B27-4F82E3AA0DEC}"/>
              </a:ext>
            </a:extLst>
          </p:cNvPr>
          <p:cNvSpPr txBox="1"/>
          <p:nvPr/>
        </p:nvSpPr>
        <p:spPr>
          <a:xfrm>
            <a:off x="911424" y="1340768"/>
            <a:ext cx="3744416" cy="3539430"/>
          </a:xfrm>
          <a:prstGeom prst="rect">
            <a:avLst/>
          </a:prstGeom>
          <a:noFill/>
        </p:spPr>
        <p:txBody>
          <a:bodyPr wrap="square">
            <a:spAutoFit/>
          </a:bodyPr>
          <a:lstStyle/>
          <a:p>
            <a:r>
              <a:rPr lang="nl-NL" sz="1400" i="1" dirty="0">
                <a:solidFill>
                  <a:srgbClr val="222222"/>
                </a:solidFill>
                <a:latin typeface="Verdana" panose="020B0604030504040204" pitchFamily="34" charset="0"/>
              </a:rPr>
              <a:t>D</a:t>
            </a:r>
            <a:r>
              <a:rPr lang="nl-NL" sz="1400" b="0" i="1" dirty="0">
                <a:solidFill>
                  <a:srgbClr val="222222"/>
                </a:solidFill>
                <a:effectLst/>
                <a:latin typeface="Verdana" panose="020B0604030504040204" pitchFamily="34" charset="0"/>
              </a:rPr>
              <a:t>e stedenbouwkundige voorschriften van de gehanteerde erfgoedclassificatie stroken niet geheel met het wetenschappelijk onderbouwde IGEMO-advies van november 2022. Zo werden dertien </a:t>
            </a:r>
            <a:r>
              <a:rPr lang="nl-NL" sz="1400" b="0" i="1" dirty="0" err="1">
                <a:solidFill>
                  <a:srgbClr val="222222"/>
                </a:solidFill>
                <a:effectLst/>
                <a:latin typeface="Verdana" panose="020B0604030504040204" pitchFamily="34" charset="0"/>
              </a:rPr>
              <a:t>beeldondersteunende</a:t>
            </a:r>
            <a:r>
              <a:rPr lang="nl-NL" sz="1400" b="0" i="1" dirty="0">
                <a:solidFill>
                  <a:srgbClr val="222222"/>
                </a:solidFill>
                <a:effectLst/>
                <a:latin typeface="Verdana" panose="020B0604030504040204" pitchFamily="34" charset="0"/>
              </a:rPr>
              <a:t> panden </a:t>
            </a:r>
            <a:r>
              <a:rPr lang="nl-NL" sz="1400" i="1" dirty="0">
                <a:solidFill>
                  <a:srgbClr val="222222"/>
                </a:solidFill>
                <a:latin typeface="Verdana" panose="020B0604030504040204" pitchFamily="34" charset="0"/>
              </a:rPr>
              <a:t>foutief</a:t>
            </a:r>
            <a:r>
              <a:rPr lang="nl-NL" sz="1400" b="0" i="1" dirty="0">
                <a:solidFill>
                  <a:srgbClr val="222222"/>
                </a:solidFill>
                <a:effectLst/>
                <a:latin typeface="Verdana" panose="020B0604030504040204" pitchFamily="34" charset="0"/>
              </a:rPr>
              <a:t> als categorie C opgenomen, terwijl IGEMO expliciet categorie D beoogde. Tegelijkertijd ontbreken in het ontwerp-RUP enkele </a:t>
            </a:r>
            <a:r>
              <a:rPr lang="nl-NL" sz="1400" b="0" i="1" dirty="0" err="1">
                <a:solidFill>
                  <a:srgbClr val="222222"/>
                </a:solidFill>
                <a:effectLst/>
                <a:latin typeface="Verdana" panose="020B0604030504040204" pitchFamily="34" charset="0"/>
              </a:rPr>
              <a:t>beeldondersteunende</a:t>
            </a:r>
            <a:r>
              <a:rPr lang="nl-NL" sz="1400" b="0" i="1" dirty="0">
                <a:solidFill>
                  <a:srgbClr val="222222"/>
                </a:solidFill>
                <a:effectLst/>
                <a:latin typeface="Verdana" panose="020B0604030504040204" pitchFamily="34" charset="0"/>
              </a:rPr>
              <a:t> panden waarvoor door IGEMO geadviseerd werd deze wel op te nemen, waaronder Dorp 32 en 34, en werden enkele panden foutief net wel opgenomen, waaronder Nieuwstraat 4 en 6.</a:t>
            </a:r>
            <a:endParaRPr lang="nl-BE" sz="1400" dirty="0"/>
          </a:p>
        </p:txBody>
      </p:sp>
      <p:pic>
        <p:nvPicPr>
          <p:cNvPr id="9" name="Afbeelding 8">
            <a:extLst>
              <a:ext uri="{FF2B5EF4-FFF2-40B4-BE49-F238E27FC236}">
                <a16:creationId xmlns:a16="http://schemas.microsoft.com/office/drawing/2014/main" id="{3ED91718-220D-8BBC-7136-E2BB55FDF46C}"/>
              </a:ext>
            </a:extLst>
          </p:cNvPr>
          <p:cNvPicPr>
            <a:picLocks noChangeAspect="1"/>
          </p:cNvPicPr>
          <p:nvPr/>
        </p:nvPicPr>
        <p:blipFill>
          <a:blip r:embed="rId2"/>
          <a:stretch>
            <a:fillRect/>
          </a:stretch>
        </p:blipFill>
        <p:spPr>
          <a:xfrm rot="5400000">
            <a:off x="5507655" y="921001"/>
            <a:ext cx="3768978" cy="4608512"/>
          </a:xfrm>
          <a:prstGeom prst="rect">
            <a:avLst/>
          </a:prstGeom>
        </p:spPr>
      </p:pic>
    </p:spTree>
    <p:extLst>
      <p:ext uri="{BB962C8B-B14F-4D97-AF65-F5344CB8AC3E}">
        <p14:creationId xmlns:p14="http://schemas.microsoft.com/office/powerpoint/2010/main" val="7530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407770" y="602776"/>
            <a:ext cx="3239958" cy="5778552"/>
          </a:xfrm>
          <a:prstGeom prst="rect">
            <a:avLst/>
          </a:prstGeom>
        </p:spPr>
        <p:txBody>
          <a:bodyPr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lvl="1" indent="0">
              <a:buFont typeface="Wingdings 3" charset="2"/>
              <a:buNone/>
            </a:pPr>
            <a:endParaRPr lang="nl-NL" dirty="0"/>
          </a:p>
          <a:p>
            <a:r>
              <a:rPr lang="nl-BE" kern="100" dirty="0">
                <a:latin typeface="Calibri" panose="020F0502020204030204" pitchFamily="34" charset="0"/>
                <a:cs typeface="Times New Roman" panose="02020603050405020304" pitchFamily="18" charset="0"/>
              </a:rPr>
              <a:t>Aanpassingen van het grafisch plan met correcte aanduiding van de erfgoedpanden </a:t>
            </a:r>
          </a:p>
          <a:p>
            <a:pPr lvl="1">
              <a:buFont typeface="Arial" panose="020B0604020202020204" pitchFamily="34" charset="0"/>
              <a:buChar char="•"/>
            </a:pPr>
            <a:r>
              <a:rPr lang="nl-BE" kern="100" dirty="0">
                <a:latin typeface="Calibri" panose="020F0502020204030204" pitchFamily="34" charset="0"/>
                <a:cs typeface="Times New Roman" panose="02020603050405020304" pitchFamily="18" charset="0"/>
              </a:rPr>
              <a:t>Vereiste aanpassingen vragen een nieuwe voorlopige vaststelling </a:t>
            </a:r>
          </a:p>
          <a:p>
            <a:pPr lvl="1">
              <a:buFont typeface="Arial" panose="020B0604020202020204" pitchFamily="34" charset="0"/>
              <a:buChar char="•"/>
            </a:pPr>
            <a:r>
              <a:rPr lang="nl-BE" kern="100" dirty="0">
                <a:latin typeface="Calibri" panose="020F0502020204030204" pitchFamily="34" charset="0"/>
                <a:cs typeface="Times New Roman" panose="02020603050405020304" pitchFamily="18" charset="0"/>
              </a:rPr>
              <a:t>Er dient een nieuw openbaar onderzoek en een nieuwe adviesronde georganiseerd te worden</a:t>
            </a:r>
          </a:p>
          <a:p>
            <a:pPr lvl="1">
              <a:buFont typeface="Arial" panose="020B0604020202020204" pitchFamily="34" charset="0"/>
              <a:buChar char="•"/>
            </a:pPr>
            <a:r>
              <a:rPr lang="nl-BE" kern="100" dirty="0">
                <a:latin typeface="Calibri" panose="020F0502020204030204" pitchFamily="34" charset="0"/>
                <a:cs typeface="Times New Roman" panose="02020603050405020304" pitchFamily="18" charset="0"/>
              </a:rPr>
              <a:t>Voorschriften moeten opnieuw geëvalueerd worden </a:t>
            </a:r>
          </a:p>
          <a:p>
            <a:pPr marL="457200" lvl="1" indent="0">
              <a:buNone/>
            </a:pPr>
            <a:br>
              <a:rPr lang="nl-BE" kern="100" dirty="0">
                <a:latin typeface="Calibri" panose="020F0502020204030204" pitchFamily="34" charset="0"/>
                <a:cs typeface="Times New Roman" panose="02020603050405020304" pitchFamily="18" charset="0"/>
              </a:rPr>
            </a:br>
            <a:endParaRPr lang="nl-NL" dirty="0"/>
          </a:p>
          <a:p>
            <a:pPr lvl="1"/>
            <a:endParaRPr lang="nl-NL" dirty="0"/>
          </a:p>
          <a:p>
            <a:pPr marL="457200" lvl="1" indent="0">
              <a:buNone/>
            </a:pPr>
            <a:br>
              <a:rPr lang="nl-BE" kern="100" dirty="0">
                <a:latin typeface="Calibri" panose="020F0502020204030204" pitchFamily="34" charset="0"/>
                <a:cs typeface="Times New Roman" panose="02020603050405020304" pitchFamily="18" charset="0"/>
              </a:rPr>
            </a:br>
            <a:endParaRPr lang="nl-NL" dirty="0"/>
          </a:p>
          <a:p>
            <a:pPr lvl="1"/>
            <a:endParaRPr lang="nl-NL"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Mogelijke remediëring </a:t>
            </a:r>
          </a:p>
        </p:txBody>
      </p:sp>
      <p:pic>
        <p:nvPicPr>
          <p:cNvPr id="4" name="Afbeelding 3">
            <a:extLst>
              <a:ext uri="{FF2B5EF4-FFF2-40B4-BE49-F238E27FC236}">
                <a16:creationId xmlns:a16="http://schemas.microsoft.com/office/drawing/2014/main" id="{837E752B-B0C0-764A-6A86-EB9779D30FF2}"/>
              </a:ext>
            </a:extLst>
          </p:cNvPr>
          <p:cNvPicPr>
            <a:picLocks noChangeAspect="1"/>
          </p:cNvPicPr>
          <p:nvPr/>
        </p:nvPicPr>
        <p:blipFill>
          <a:blip r:embed="rId3"/>
          <a:stretch>
            <a:fillRect/>
          </a:stretch>
        </p:blipFill>
        <p:spPr>
          <a:xfrm>
            <a:off x="3791744" y="908720"/>
            <a:ext cx="5685732" cy="4104821"/>
          </a:xfrm>
          <a:prstGeom prst="rect">
            <a:avLst/>
          </a:prstGeom>
        </p:spPr>
      </p:pic>
    </p:spTree>
    <p:extLst>
      <p:ext uri="{BB962C8B-B14F-4D97-AF65-F5344CB8AC3E}">
        <p14:creationId xmlns:p14="http://schemas.microsoft.com/office/powerpoint/2010/main" val="1741774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93B8D3C2-CBF9-71C5-7E37-02D746C6F747}"/>
              </a:ext>
            </a:extLst>
          </p:cNvPr>
          <p:cNvPicPr>
            <a:picLocks noChangeAspect="1"/>
          </p:cNvPicPr>
          <p:nvPr/>
        </p:nvPicPr>
        <p:blipFill>
          <a:blip r:embed="rId3"/>
          <a:stretch>
            <a:fillRect/>
          </a:stretch>
        </p:blipFill>
        <p:spPr>
          <a:xfrm>
            <a:off x="935509" y="718825"/>
            <a:ext cx="7810756" cy="2682208"/>
          </a:xfrm>
          <a:prstGeom prst="rect">
            <a:avLst/>
          </a:prstGeom>
        </p:spPr>
      </p:pic>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407770" y="602776"/>
            <a:ext cx="9216622" cy="5778552"/>
          </a:xfrm>
          <a:prstGeom prst="rect">
            <a:avLst/>
          </a:prstGeom>
        </p:spPr>
        <p:txBody>
          <a:bodyPr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lvl="1" indent="0">
              <a:buFont typeface="Wingdings 3" charset="2"/>
              <a:buNone/>
            </a:pPr>
            <a:endParaRPr lang="nl-NL" dirty="0"/>
          </a:p>
          <a:p>
            <a:pPr marL="0" indent="0">
              <a:lnSpc>
                <a:spcPct val="107000"/>
              </a:lnSpc>
              <a:spcAft>
                <a:spcPts val="800"/>
              </a:spcAft>
              <a:buNone/>
            </a:pPr>
            <a:endParaRPr lang="nl-BE"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nl-BE"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endParaRPr lang="nl-BE"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endParaRPr lang="nl-BE" kern="100" dirty="0">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endParaRPr lang="nl-BE"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07000"/>
              </a:lnSpc>
              <a:spcAft>
                <a:spcPts val="800"/>
              </a:spcAft>
              <a:buNone/>
            </a:pPr>
            <a:endParaRPr lang="nl-BE"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r>
              <a:rPr lang="nl-NL" kern="100" dirty="0">
                <a:effectLst/>
                <a:ea typeface="Calibri" panose="020F0502020204030204" pitchFamily="34" charset="0"/>
                <a:cs typeface="Times New Roman" panose="02020603050405020304" pitchFamily="18" charset="0"/>
              </a:rPr>
              <a:t>De gemeenteraad dient uiterlijk 180 dagen na het openbaar onderzoek het ontwerp-RUP definitief vast te stellen, woensdag 2 juli 2025. In de praktijk komt dit neer op de gemeenteraad van 18 juni 2025 als uiterste datum </a:t>
            </a:r>
          </a:p>
          <a:p>
            <a:pPr lvl="1">
              <a:lnSpc>
                <a:spcPct val="107000"/>
              </a:lnSpc>
              <a:spcAft>
                <a:spcPts val="800"/>
              </a:spcAft>
            </a:pPr>
            <a:r>
              <a:rPr lang="nl-NL" kern="100" dirty="0">
                <a:ea typeface="Calibri" panose="020F0502020204030204" pitchFamily="34" charset="0"/>
                <a:cs typeface="Times New Roman" panose="02020603050405020304" pitchFamily="18" charset="0"/>
              </a:rPr>
              <a:t>De vereiste aanpassingen zijn niet meer mogelijk binnen de lopende procedure</a:t>
            </a:r>
            <a:endParaRPr lang="nl-BE" kern="100" dirty="0">
              <a:effectLst/>
              <a:ea typeface="Calibri" panose="020F0502020204030204" pitchFamily="34" charset="0"/>
              <a:cs typeface="Times New Roman" panose="02020603050405020304" pitchFamily="18" charset="0"/>
            </a:endParaRPr>
          </a:p>
          <a:p>
            <a:pPr lvl="1"/>
            <a:endParaRPr lang="nl-NL"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Timing</a:t>
            </a:r>
          </a:p>
        </p:txBody>
      </p:sp>
    </p:spTree>
    <p:extLst>
      <p:ext uri="{BB962C8B-B14F-4D97-AF65-F5344CB8AC3E}">
        <p14:creationId xmlns:p14="http://schemas.microsoft.com/office/powerpoint/2010/main" val="3430179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407770" y="602776"/>
            <a:ext cx="9216622" cy="5778552"/>
          </a:xfrm>
          <a:prstGeom prst="rect">
            <a:avLst/>
          </a:prstGeom>
        </p:spPr>
        <p:txBody>
          <a:bodyPr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lvl="1" indent="0">
              <a:buFont typeface="Wingdings 3" charset="2"/>
              <a:buNone/>
            </a:pPr>
            <a:endParaRPr lang="nl-NL" dirty="0"/>
          </a:p>
          <a:p>
            <a:pPr marL="0" indent="0">
              <a:buNone/>
            </a:pPr>
            <a:r>
              <a:rPr lang="nl-BE" dirty="0"/>
              <a:t>Om bovenvermelde redenen werd geadviseerd om het ontwerp-RUP in te trekken, de samenwerking met het huidige studiebureau stop te zetten en een nieuwe procedure op te starten. Zodanig dat er gekozen wordt voor een transparante herstart waarin alle puntjes op de i kunnen gezet worden en het vertrouwen van de inwoners in dit belangrijke proces ten volle kan gerespecteerd worden.</a:t>
            </a:r>
            <a:br>
              <a:rPr lang="nl-BE" dirty="0"/>
            </a:br>
            <a:endParaRPr lang="nl-BE" dirty="0"/>
          </a:p>
          <a:p>
            <a:pPr marL="0" indent="0">
              <a:buNone/>
            </a:pPr>
            <a:br>
              <a:rPr lang="nl-BE" dirty="0"/>
            </a:br>
            <a:r>
              <a:rPr lang="nl-BE" dirty="0"/>
              <a:t>Uitgangspunten van een nieuwe procedure: </a:t>
            </a:r>
          </a:p>
          <a:p>
            <a:pPr>
              <a:buFont typeface="Wingdings" panose="05000000000000000000" pitchFamily="2" charset="2"/>
              <a:buChar char="Ø"/>
            </a:pPr>
            <a:r>
              <a:rPr lang="nl-BE" dirty="0"/>
              <a:t>Een sluitend juridisch technisch RUP aanleveren </a:t>
            </a:r>
          </a:p>
          <a:p>
            <a:pPr>
              <a:buFont typeface="Wingdings" panose="05000000000000000000" pitchFamily="2" charset="2"/>
              <a:buChar char="Ø"/>
            </a:pPr>
            <a:r>
              <a:rPr lang="nl-BE" dirty="0"/>
              <a:t>Meer draagvlak creëren bij de bevolking </a:t>
            </a:r>
          </a:p>
          <a:p>
            <a:pPr>
              <a:buFont typeface="Wingdings" panose="05000000000000000000" pitchFamily="2" charset="2"/>
              <a:buChar char="Ø"/>
            </a:pPr>
            <a:r>
              <a:rPr lang="nl-BE" dirty="0"/>
              <a:t>Bezorgdheden van de inwoners vertalen in het RUP </a:t>
            </a:r>
          </a:p>
          <a:p>
            <a:endParaRPr lang="nl-BE" dirty="0"/>
          </a:p>
          <a:p>
            <a:pPr marL="0" indent="0">
              <a:buNone/>
            </a:pPr>
            <a:endParaRPr lang="nl-BE" dirty="0"/>
          </a:p>
          <a:p>
            <a:pPr marL="457200" lvl="1" indent="0">
              <a:buNone/>
            </a:pPr>
            <a:endParaRPr lang="nl-NL"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Conclusie </a:t>
            </a:r>
          </a:p>
        </p:txBody>
      </p:sp>
      <p:pic>
        <p:nvPicPr>
          <p:cNvPr id="4" name="Afbeelding 3">
            <a:extLst>
              <a:ext uri="{FF2B5EF4-FFF2-40B4-BE49-F238E27FC236}">
                <a16:creationId xmlns:a16="http://schemas.microsoft.com/office/drawing/2014/main" id="{A9B61074-C030-B413-15F7-45EB8FE5B517}"/>
              </a:ext>
            </a:extLst>
          </p:cNvPr>
          <p:cNvPicPr>
            <a:picLocks noChangeAspect="1"/>
          </p:cNvPicPr>
          <p:nvPr/>
        </p:nvPicPr>
        <p:blipFill>
          <a:blip r:embed="rId3"/>
          <a:stretch>
            <a:fillRect/>
          </a:stretch>
        </p:blipFill>
        <p:spPr>
          <a:xfrm>
            <a:off x="6672064" y="2492896"/>
            <a:ext cx="2851716" cy="2940832"/>
          </a:xfrm>
          <a:prstGeom prst="rect">
            <a:avLst/>
          </a:prstGeom>
        </p:spPr>
      </p:pic>
    </p:spTree>
    <p:extLst>
      <p:ext uri="{BB962C8B-B14F-4D97-AF65-F5344CB8AC3E}">
        <p14:creationId xmlns:p14="http://schemas.microsoft.com/office/powerpoint/2010/main" val="2588858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81760B97-DBDA-6E0C-B252-ED031B5EADCE}"/>
              </a:ext>
            </a:extLst>
          </p:cNvPr>
          <p:cNvPicPr>
            <a:picLocks noChangeAspect="1"/>
          </p:cNvPicPr>
          <p:nvPr/>
        </p:nvPicPr>
        <p:blipFill>
          <a:blip r:embed="rId3"/>
          <a:stretch>
            <a:fillRect/>
          </a:stretch>
        </p:blipFill>
        <p:spPr>
          <a:xfrm>
            <a:off x="5231904" y="2852936"/>
            <a:ext cx="6516009" cy="3277057"/>
          </a:xfrm>
          <a:prstGeom prst="rect">
            <a:avLst/>
          </a:prstGeom>
        </p:spPr>
      </p:pic>
      <p:sp>
        <p:nvSpPr>
          <p:cNvPr id="7" name="Tijdelijke aanduiding voor inhoud 3">
            <a:extLst>
              <a:ext uri="{FF2B5EF4-FFF2-40B4-BE49-F238E27FC236}">
                <a16:creationId xmlns:a16="http://schemas.microsoft.com/office/drawing/2014/main" id="{E7384A26-92D9-7CF4-8ED2-642358F01D3C}"/>
              </a:ext>
            </a:extLst>
          </p:cNvPr>
          <p:cNvSpPr txBox="1">
            <a:spLocks/>
          </p:cNvSpPr>
          <p:nvPr/>
        </p:nvSpPr>
        <p:spPr>
          <a:xfrm>
            <a:off x="407770" y="602776"/>
            <a:ext cx="5112166" cy="5778552"/>
          </a:xfrm>
          <a:prstGeom prst="rect">
            <a:avLst/>
          </a:prstGeom>
        </p:spPr>
        <p:txBody>
          <a:bodyPr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nl-BE" dirty="0"/>
              <a:t>De oorspronkelijke beleidsdoelstellingen blijven onverkort overeind:</a:t>
            </a:r>
          </a:p>
          <a:p>
            <a:pPr marL="0" indent="0">
              <a:buNone/>
            </a:pPr>
            <a:endParaRPr lang="nl-BE" kern="100" dirty="0">
              <a:cs typeface="Times New Roman" panose="02020603050405020304" pitchFamily="18" charset="0"/>
            </a:endParaRPr>
          </a:p>
          <a:p>
            <a:pPr lvl="1">
              <a:buFont typeface="Wingdings" panose="05000000000000000000" pitchFamily="2" charset="2"/>
              <a:buChar char="Ø"/>
            </a:pPr>
            <a:r>
              <a:rPr lang="nl-NL" sz="1400" dirty="0"/>
              <a:t>Een kwaliteitsvolle verdichting van de dorpskern;</a:t>
            </a:r>
          </a:p>
          <a:p>
            <a:pPr lvl="1">
              <a:buFont typeface="Wingdings" panose="05000000000000000000" pitchFamily="2" charset="2"/>
              <a:buChar char="Ø"/>
            </a:pPr>
            <a:r>
              <a:rPr lang="nl-NL" sz="1400" dirty="0"/>
              <a:t>De transformatie van de zone ‘</a:t>
            </a:r>
            <a:r>
              <a:rPr lang="nl-NL" sz="1400" dirty="0" err="1"/>
              <a:t>Vennebossche</a:t>
            </a:r>
            <a:r>
              <a:rPr lang="nl-NL" sz="1400" dirty="0"/>
              <a:t>’ naar open ruimte;</a:t>
            </a:r>
          </a:p>
          <a:p>
            <a:pPr lvl="1">
              <a:buFont typeface="Wingdings" panose="05000000000000000000" pitchFamily="2" charset="2"/>
              <a:buChar char="Ø"/>
            </a:pPr>
            <a:r>
              <a:rPr lang="nl-NL" sz="1400" dirty="0"/>
              <a:t>Een duidelijke juridische vertaling van het Masterplan Bonheiden-centrum en het beeldkwaliteitsplan ‘</a:t>
            </a:r>
            <a:r>
              <a:rPr lang="nl-NL" sz="1400" dirty="0" err="1"/>
              <a:t>Window</a:t>
            </a:r>
            <a:r>
              <a:rPr lang="nl-NL" sz="1400" dirty="0"/>
              <a:t> </a:t>
            </a:r>
            <a:r>
              <a:rPr lang="nl-NL" sz="1400" dirty="0" err="1"/>
              <a:t>to</a:t>
            </a:r>
            <a:r>
              <a:rPr lang="nl-NL" sz="1400" dirty="0"/>
              <a:t> the Garden’;</a:t>
            </a:r>
          </a:p>
          <a:p>
            <a:pPr lvl="1">
              <a:buFont typeface="Wingdings" panose="05000000000000000000" pitchFamily="2" charset="2"/>
              <a:buChar char="Ø"/>
            </a:pPr>
            <a:r>
              <a:rPr lang="nl-NL" sz="1400" dirty="0"/>
              <a:t>Het versterken van erfgoedwaarden op basis van het IGEMO-onderzoek;</a:t>
            </a:r>
          </a:p>
          <a:p>
            <a:pPr lvl="1">
              <a:buFont typeface="Wingdings" panose="05000000000000000000" pitchFamily="2" charset="2"/>
              <a:buChar char="Ø"/>
            </a:pPr>
            <a:r>
              <a:rPr lang="nl-NL" sz="1400" dirty="0"/>
              <a:t>Het voorzien van ruimte voor diverse woonvormen, waaronder sociale woningen, afgestemd op de noden van vandaag en morgen.</a:t>
            </a:r>
          </a:p>
          <a:p>
            <a:pPr lvl="1"/>
            <a:endParaRPr lang="nl-NL" sz="1400" dirty="0"/>
          </a:p>
          <a:p>
            <a:pPr lvl="1"/>
            <a:endParaRPr lang="nl-NL" dirty="0"/>
          </a:p>
          <a:p>
            <a:pPr lvl="1"/>
            <a:endParaRPr lang="nl-NL" dirty="0"/>
          </a:p>
          <a:p>
            <a:pPr lvl="1"/>
            <a:endParaRPr lang="nl-NL" dirty="0"/>
          </a:p>
          <a:p>
            <a:endParaRPr lang="nl-BE" dirty="0"/>
          </a:p>
          <a:p>
            <a:pPr marL="457200" lvl="1" indent="0">
              <a:buNone/>
            </a:pPr>
            <a:endParaRPr lang="nl-NL" dirty="0"/>
          </a:p>
        </p:txBody>
      </p:sp>
      <p:sp>
        <p:nvSpPr>
          <p:cNvPr id="2" name="Titel 1">
            <a:extLst>
              <a:ext uri="{FF2B5EF4-FFF2-40B4-BE49-F238E27FC236}">
                <a16:creationId xmlns:a16="http://schemas.microsoft.com/office/drawing/2014/main" id="{93D91EE9-5037-DA1C-D7C6-C65023FCAD39}"/>
              </a:ext>
            </a:extLst>
          </p:cNvPr>
          <p:cNvSpPr txBox="1">
            <a:spLocks/>
          </p:cNvSpPr>
          <p:nvPr/>
        </p:nvSpPr>
        <p:spPr>
          <a:xfrm>
            <a:off x="407771" y="0"/>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Uitgangspunten </a:t>
            </a:r>
          </a:p>
        </p:txBody>
      </p:sp>
    </p:spTree>
    <p:extLst>
      <p:ext uri="{BB962C8B-B14F-4D97-AF65-F5344CB8AC3E}">
        <p14:creationId xmlns:p14="http://schemas.microsoft.com/office/powerpoint/2010/main" val="401506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1">
            <a:extLst>
              <a:ext uri="{FF2B5EF4-FFF2-40B4-BE49-F238E27FC236}">
                <a16:creationId xmlns:a16="http://schemas.microsoft.com/office/drawing/2014/main" id="{408CDE50-D5B6-B416-8C21-7DFEF469DC9F}"/>
              </a:ext>
            </a:extLst>
          </p:cNvPr>
          <p:cNvSpPr txBox="1">
            <a:spLocks/>
          </p:cNvSpPr>
          <p:nvPr/>
        </p:nvSpPr>
        <p:spPr>
          <a:xfrm>
            <a:off x="479376" y="326581"/>
            <a:ext cx="8866232" cy="602776"/>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000" b="0" kern="1200" cap="none">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nl-NL" dirty="0"/>
              <a:t>Besluit CBS</a:t>
            </a:r>
          </a:p>
        </p:txBody>
      </p:sp>
      <p:sp>
        <p:nvSpPr>
          <p:cNvPr id="4" name="Tijdelijke aanduiding voor inhoud 3">
            <a:extLst>
              <a:ext uri="{FF2B5EF4-FFF2-40B4-BE49-F238E27FC236}">
                <a16:creationId xmlns:a16="http://schemas.microsoft.com/office/drawing/2014/main" id="{261A832B-C299-9E0C-50CA-11EE3E4DA42A}"/>
              </a:ext>
            </a:extLst>
          </p:cNvPr>
          <p:cNvSpPr txBox="1">
            <a:spLocks/>
          </p:cNvSpPr>
          <p:nvPr/>
        </p:nvSpPr>
        <p:spPr>
          <a:xfrm>
            <a:off x="407769" y="1268760"/>
            <a:ext cx="9216622" cy="4680519"/>
          </a:xfrm>
          <a:prstGeom prst="rect">
            <a:avLst/>
          </a:prstGeom>
        </p:spPr>
        <p:txBody>
          <a:bodyPr rtlCol="0">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lvl="1" indent="0">
              <a:buFont typeface="Wingdings 3" charset="2"/>
              <a:buNone/>
            </a:pPr>
            <a:endParaRPr lang="nl-NL" dirty="0"/>
          </a:p>
          <a:p>
            <a:pPr>
              <a:buFont typeface="Wingdings" panose="05000000000000000000" pitchFamily="2" charset="2"/>
              <a:buChar char="Ø"/>
            </a:pPr>
            <a:r>
              <a:rPr lang="nl-NL" sz="2200" dirty="0"/>
              <a:t>Het RUP nr. 2 Bonheiden-centrum niet definitief vast te stellen op de gemeenteraad van 18/06/2025, conform voormelde argumentatie.</a:t>
            </a:r>
          </a:p>
          <a:p>
            <a:pPr>
              <a:buFont typeface="Wingdings" panose="05000000000000000000" pitchFamily="2" charset="2"/>
              <a:buChar char="Ø"/>
            </a:pPr>
            <a:r>
              <a:rPr lang="nl-NL" sz="2200" dirty="0"/>
              <a:t>De opdracht van het studiebureau 'Omgeving' voor wat betreft de opmaakt van dit RUP geheel stop te zetten. </a:t>
            </a:r>
          </a:p>
          <a:p>
            <a:pPr>
              <a:buFont typeface="Wingdings" panose="05000000000000000000" pitchFamily="2" charset="2"/>
              <a:buChar char="Ø"/>
            </a:pPr>
            <a:r>
              <a:rPr lang="nl-NL" sz="2200" dirty="0"/>
              <a:t>Het RUP nr. 2 Bonheiden-centrum binnen een nieuwe procedure te hernemen met behoud van volgende uitgaanspunten: </a:t>
            </a:r>
          </a:p>
          <a:p>
            <a:pPr lvl="1">
              <a:buFont typeface="Arial" panose="020B0604020202020204" pitchFamily="34" charset="0"/>
              <a:buChar char="•"/>
            </a:pPr>
            <a:endParaRPr lang="nl-NL" sz="1900" dirty="0"/>
          </a:p>
          <a:p>
            <a:pPr lvl="1">
              <a:buFont typeface="Arial" panose="020B0604020202020204" pitchFamily="34" charset="0"/>
              <a:buChar char="•"/>
            </a:pPr>
            <a:r>
              <a:rPr lang="nl-NL" sz="1900" dirty="0"/>
              <a:t>Kwaliteitsvolle verdichting van de dorpskern (cfr. Structuurplan 2005), met als speerpunt het dorpse karakter te bewaren en toch nieuwe woonvormen kwalitatieve mogelijkheden te geven. </a:t>
            </a:r>
          </a:p>
          <a:p>
            <a:pPr lvl="1">
              <a:buFont typeface="Arial" panose="020B0604020202020204" pitchFamily="34" charset="0"/>
              <a:buChar char="•"/>
            </a:pPr>
            <a:r>
              <a:rPr lang="nl-NL" sz="1900" dirty="0"/>
              <a:t>Transformatie van ‘</a:t>
            </a:r>
            <a:r>
              <a:rPr lang="nl-NL" sz="1900" dirty="0" err="1"/>
              <a:t>Vennebossche</a:t>
            </a:r>
            <a:r>
              <a:rPr lang="nl-NL" sz="1900" dirty="0"/>
              <a:t>’ naar open ruimte met compenserende groenbuffer (artikel 5.6.6 § 1 VCRO)</a:t>
            </a:r>
          </a:p>
          <a:p>
            <a:pPr lvl="1">
              <a:buFont typeface="Arial" panose="020B0604020202020204" pitchFamily="34" charset="0"/>
              <a:buChar char="•"/>
            </a:pPr>
            <a:r>
              <a:rPr lang="nl-NL" sz="1900" dirty="0"/>
              <a:t>Juridische vertaling van het Masterplan Bonheiden-centrum (26/08/2020) en het Beeldkwaliteitsplan ‘</a:t>
            </a:r>
            <a:r>
              <a:rPr lang="nl-NL" sz="1900" dirty="0" err="1"/>
              <a:t>Window</a:t>
            </a:r>
            <a:r>
              <a:rPr lang="nl-NL" sz="1900" dirty="0"/>
              <a:t> </a:t>
            </a:r>
            <a:r>
              <a:rPr lang="nl-NL" sz="1900" dirty="0" err="1"/>
              <a:t>to</a:t>
            </a:r>
            <a:r>
              <a:rPr lang="nl-NL" sz="1900" dirty="0"/>
              <a:t> the Garden’ (2009).</a:t>
            </a:r>
          </a:p>
          <a:p>
            <a:pPr lvl="1">
              <a:buFont typeface="Arial" panose="020B0604020202020204" pitchFamily="34" charset="0"/>
              <a:buChar char="•"/>
            </a:pPr>
            <a:r>
              <a:rPr lang="nl-NL" sz="1900" dirty="0"/>
              <a:t>Herbruikbaar onderzoekswerk: de </a:t>
            </a:r>
            <a:r>
              <a:rPr lang="nl-NL" sz="1900" dirty="0" err="1"/>
              <a:t>geherinventariseerde</a:t>
            </a:r>
            <a:r>
              <a:rPr lang="nl-NL" sz="1900" dirty="0"/>
              <a:t> panden door IGEMO (inclusief de </a:t>
            </a:r>
            <a:r>
              <a:rPr lang="nl-NL" sz="1900" dirty="0" err="1"/>
              <a:t>beeldondersteunende</a:t>
            </a:r>
            <a:r>
              <a:rPr lang="nl-NL" sz="1900" dirty="0"/>
              <a:t> panden in categorie D), de ontwerpend-onderzoeken en de GECORO-adviezen als ook de feedback uit overlegmomenten en reeds ingediende bezwaren.</a:t>
            </a:r>
          </a:p>
          <a:p>
            <a:pPr lvl="1">
              <a:buFont typeface="Arial" panose="020B0604020202020204" pitchFamily="34" charset="0"/>
              <a:buChar char="•"/>
            </a:pPr>
            <a:r>
              <a:rPr lang="nl-NL" sz="1900" dirty="0"/>
              <a:t>Mogelijkheden creëren voor sociale woningbouw, rekening houdend met de projecten die reeds voorbesproken werden. En inzetten op een diversificatie en verjonging van de woningmarkt.</a:t>
            </a:r>
          </a:p>
          <a:p>
            <a:pPr marL="457200" lvl="1" indent="0">
              <a:buNone/>
            </a:pPr>
            <a:endParaRPr lang="nl-NL" dirty="0"/>
          </a:p>
          <a:p>
            <a:pPr lvl="1"/>
            <a:endParaRPr lang="nl-NL" dirty="0"/>
          </a:p>
          <a:p>
            <a:endParaRPr lang="nl-BE" dirty="0"/>
          </a:p>
          <a:p>
            <a:pPr marL="457200" lvl="1" indent="0">
              <a:buNone/>
            </a:pPr>
            <a:endParaRPr lang="nl-NL" dirty="0"/>
          </a:p>
        </p:txBody>
      </p:sp>
    </p:spTree>
    <p:extLst>
      <p:ext uri="{BB962C8B-B14F-4D97-AF65-F5344CB8AC3E}">
        <p14:creationId xmlns:p14="http://schemas.microsoft.com/office/powerpoint/2010/main" val="1162504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thema">
  <a:themeElements>
    <a:clrScheme name="CitySketch">
      <a:dk1>
        <a:srgbClr val="3D372E"/>
      </a:dk1>
      <a:lt1>
        <a:sysClr val="window" lastClr="FFFFFF"/>
      </a:lt1>
      <a:dk2>
        <a:srgbClr val="000000"/>
      </a:dk2>
      <a:lt2>
        <a:srgbClr val="E0ECE1"/>
      </a:lt2>
      <a:accent1>
        <a:srgbClr val="B2D0B4"/>
      </a:accent1>
      <a:accent2>
        <a:srgbClr val="88A5BA"/>
      </a:accent2>
      <a:accent3>
        <a:srgbClr val="909F5F"/>
      </a:accent3>
      <a:accent4>
        <a:srgbClr val="C9A057"/>
      </a:accent4>
      <a:accent5>
        <a:srgbClr val="DA7D60"/>
      </a:accent5>
      <a:accent6>
        <a:srgbClr val="978975"/>
      </a:accent6>
      <a:hlink>
        <a:srgbClr val="C9A057"/>
      </a:hlink>
      <a:folHlink>
        <a:srgbClr val="978975"/>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hema">
  <a:themeElements>
    <a:clrScheme name="CitySketch">
      <a:dk1>
        <a:srgbClr val="3D372E"/>
      </a:dk1>
      <a:lt1>
        <a:sysClr val="window" lastClr="FFFFFF"/>
      </a:lt1>
      <a:dk2>
        <a:srgbClr val="000000"/>
      </a:dk2>
      <a:lt2>
        <a:srgbClr val="E0ECE1"/>
      </a:lt2>
      <a:accent1>
        <a:srgbClr val="B2D0B4"/>
      </a:accent1>
      <a:accent2>
        <a:srgbClr val="88A5BA"/>
      </a:accent2>
      <a:accent3>
        <a:srgbClr val="909F5F"/>
      </a:accent3>
      <a:accent4>
        <a:srgbClr val="C9A057"/>
      </a:accent4>
      <a:accent5>
        <a:srgbClr val="DA7D60"/>
      </a:accent5>
      <a:accent6>
        <a:srgbClr val="978975"/>
      </a:accent6>
      <a:hlink>
        <a:srgbClr val="C9A057"/>
      </a:hlink>
      <a:folHlink>
        <a:srgbClr val="978975"/>
      </a:folHlink>
    </a:clrScheme>
    <a:fontScheme name="Century Schoolbook">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Template>
  <TotalTime>3163</TotalTime>
  <Words>1195</Words>
  <Application>Microsoft Office PowerPoint</Application>
  <PresentationFormat>Breedbeeld</PresentationFormat>
  <Paragraphs>141</Paragraphs>
  <Slides>15</Slides>
  <Notes>11</Notes>
  <HiddenSlides>0</HiddenSlides>
  <MMClips>0</MMClips>
  <ScaleCrop>false</ScaleCrop>
  <HeadingPairs>
    <vt:vector size="6" baseType="variant">
      <vt:variant>
        <vt:lpstr>Gebruikte lettertypen</vt:lpstr>
      </vt:variant>
      <vt:variant>
        <vt:i4>8</vt:i4>
      </vt:variant>
      <vt:variant>
        <vt:lpstr>Thema</vt:lpstr>
      </vt:variant>
      <vt:variant>
        <vt:i4>1</vt:i4>
      </vt:variant>
      <vt:variant>
        <vt:lpstr>Diatitels</vt:lpstr>
      </vt:variant>
      <vt:variant>
        <vt:i4>15</vt:i4>
      </vt:variant>
    </vt:vector>
  </HeadingPairs>
  <TitlesOfParts>
    <vt:vector size="24" baseType="lpstr">
      <vt:lpstr>Arial</vt:lpstr>
      <vt:lpstr>Calibri</vt:lpstr>
      <vt:lpstr>Century Schoolbook</vt:lpstr>
      <vt:lpstr>Times New Roman</vt:lpstr>
      <vt:lpstr>Trebuchet MS</vt:lpstr>
      <vt:lpstr>Verdana</vt:lpstr>
      <vt:lpstr>Wingdings</vt:lpstr>
      <vt:lpstr>Wingdings 3</vt:lpstr>
      <vt:lpstr>Facet</vt:lpstr>
      <vt:lpstr>RUP nr. 2 Bonheiden-centrum </vt:lpstr>
      <vt:lpstr>PowerPoint-presentatie</vt:lpstr>
      <vt:lpstr>PowerPoint-presentatie</vt:lpstr>
      <vt:lpstr>Voorlopige vaststelling ontwerp-RUP </vt:lpstr>
      <vt:lpstr>PowerPoint-presentatie</vt:lpstr>
      <vt:lpstr>PowerPoint-presentatie</vt:lpstr>
      <vt:lpstr>Verwerking advies GECORO door studiebureau</vt:lpstr>
      <vt:lpstr>PowerPoint-presentatie</vt:lpstr>
      <vt:lpstr>Foutieve aanduidingen in voorschriften</vt:lpstr>
      <vt:lpstr>Foutieve aanduidingen in voorschriften</vt:lpstr>
      <vt:lpstr>PowerPoint-presentatie</vt:lpstr>
      <vt:lpstr>PowerPoint-presentatie</vt:lpstr>
      <vt:lpstr>PowerPoint-presentatie</vt:lpstr>
      <vt:lpstr>PowerPoint-presentatie</vt:lpstr>
      <vt:lpstr>PowerPoint-presentatie</vt:lpstr>
    </vt:vector>
  </TitlesOfParts>
  <Company>Gemeente Bonheiden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Overleg AD – Afd omgeving</dc:title>
  <dc:creator>Jan Pluys</dc:creator>
  <cp:lastModifiedBy>Conan Mattheus</cp:lastModifiedBy>
  <cp:revision>59</cp:revision>
  <dcterms:created xsi:type="dcterms:W3CDTF">2023-01-02T16:08:57Z</dcterms:created>
  <dcterms:modified xsi:type="dcterms:W3CDTF">2025-06-17T17:53:48Z</dcterms:modified>
</cp:coreProperties>
</file>