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6"/>
  </p:notesMasterIdLst>
  <p:sldIdLst>
    <p:sldId id="259" r:id="rId5"/>
    <p:sldId id="261" r:id="rId6"/>
    <p:sldId id="262" r:id="rId7"/>
    <p:sldId id="263" r:id="rId8"/>
    <p:sldId id="294" r:id="rId9"/>
    <p:sldId id="264" r:id="rId10"/>
    <p:sldId id="272" r:id="rId11"/>
    <p:sldId id="271" r:id="rId12"/>
    <p:sldId id="273" r:id="rId13"/>
    <p:sldId id="265" r:id="rId14"/>
    <p:sldId id="266" r:id="rId15"/>
    <p:sldId id="267" r:id="rId16"/>
    <p:sldId id="275" r:id="rId17"/>
    <p:sldId id="274" r:id="rId18"/>
    <p:sldId id="276" r:id="rId19"/>
    <p:sldId id="268" r:id="rId20"/>
    <p:sldId id="285" r:id="rId21"/>
    <p:sldId id="286" r:id="rId22"/>
    <p:sldId id="277" r:id="rId23"/>
    <p:sldId id="289" r:id="rId24"/>
    <p:sldId id="287" r:id="rId25"/>
    <p:sldId id="288" r:id="rId26"/>
    <p:sldId id="269" r:id="rId27"/>
    <p:sldId id="280" r:id="rId28"/>
    <p:sldId id="281" r:id="rId29"/>
    <p:sldId id="282" r:id="rId30"/>
    <p:sldId id="292" r:id="rId31"/>
    <p:sldId id="291" r:id="rId32"/>
    <p:sldId id="290" r:id="rId33"/>
    <p:sldId id="293" r:id="rId34"/>
    <p:sldId id="284" r:id="rId35"/>
  </p:sldIdLst>
  <p:sldSz cx="9144000" cy="6858000" type="screen4x3"/>
  <p:notesSz cx="6858000" cy="9144000"/>
  <p:defaultTextStyle>
    <a:defPPr>
      <a:defRPr lang="nl-B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E6EC"/>
    <a:srgbClr val="007C86"/>
    <a:srgbClr val="00646C"/>
    <a:srgbClr val="467990"/>
    <a:srgbClr val="1D6B6E"/>
    <a:srgbClr val="4195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108" d="100"/>
          <a:sy n="108" d="100"/>
        </p:scale>
        <p:origin x="145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C11628-321F-4B1F-81A7-846312EEB94B}" type="datetimeFigureOut">
              <a:rPr lang="nl-BE" smtClean="0"/>
              <a:t>2/05/2024</a:t>
            </a:fld>
            <a:endParaRPr lang="nl-BE"/>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396BDC-09FF-46B5-A262-1BABB85EE7C5}" type="slidenum">
              <a:rPr lang="nl-BE" smtClean="0"/>
              <a:t>‹nr.›</a:t>
            </a:fld>
            <a:endParaRPr lang="nl-BE"/>
          </a:p>
        </p:txBody>
      </p:sp>
    </p:spTree>
    <p:extLst>
      <p:ext uri="{BB962C8B-B14F-4D97-AF65-F5344CB8AC3E}">
        <p14:creationId xmlns:p14="http://schemas.microsoft.com/office/powerpoint/2010/main" val="36920607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Deelgebieden</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3</a:t>
            </a:fld>
            <a:endParaRPr lang="nl-BE"/>
          </a:p>
        </p:txBody>
      </p:sp>
    </p:spTree>
    <p:extLst>
      <p:ext uri="{BB962C8B-B14F-4D97-AF65-F5344CB8AC3E}">
        <p14:creationId xmlns:p14="http://schemas.microsoft.com/office/powerpoint/2010/main" val="594595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grondgebied Bonheiden betreft het deelgebieden Mispeldonk, </a:t>
            </a:r>
            <a:r>
              <a:rPr lang="nl-NL" dirty="0" err="1"/>
              <a:t>Cassenbroek</a:t>
            </a:r>
            <a:r>
              <a:rPr lang="nl-NL" dirty="0"/>
              <a:t> (met </a:t>
            </a:r>
            <a:r>
              <a:rPr lang="nl-NL" dirty="0" err="1"/>
              <a:t>o.a</a:t>
            </a:r>
            <a:r>
              <a:rPr lang="nl-NL" dirty="0"/>
              <a:t> Het Ven en Krekelberg), Zwart Water en Pikhakendonk. Zwart water is een nieuw deelgebied. </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4</a:t>
            </a:fld>
            <a:endParaRPr lang="nl-BE"/>
          </a:p>
        </p:txBody>
      </p:sp>
    </p:spTree>
    <p:extLst>
      <p:ext uri="{BB962C8B-B14F-4D97-AF65-F5344CB8AC3E}">
        <p14:creationId xmlns:p14="http://schemas.microsoft.com/office/powerpoint/2010/main" val="3392632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Binnen het globaal kader komen er drie beschermde landschappen voor: </a:t>
            </a:r>
            <a:r>
              <a:rPr lang="nl-NL" dirty="0" err="1"/>
              <a:t>Cassenbroek</a:t>
            </a:r>
            <a:r>
              <a:rPr lang="nl-NL" dirty="0"/>
              <a:t> (beschermd omwille van de trilvenen, dottergraslanden, landduin met heide en </a:t>
            </a:r>
            <a:r>
              <a:rPr lang="nl-NL" dirty="0" err="1"/>
              <a:t>heischrale</a:t>
            </a:r>
            <a:r>
              <a:rPr lang="nl-NL" dirty="0"/>
              <a:t> graslanden,  knotbomen (</a:t>
            </a:r>
            <a:r>
              <a:rPr lang="nl-NL" dirty="0" err="1"/>
              <a:t>oa</a:t>
            </a:r>
            <a:r>
              <a:rPr lang="nl-NL" dirty="0"/>
              <a:t> knoteiken), houtkanten, elzen- en hakhoutbossen. </a:t>
            </a:r>
          </a:p>
          <a:p>
            <a:r>
              <a:rPr lang="nl-NL" dirty="0"/>
              <a:t>Het Ven, beschermd omwille van het moerassige karakter van het gebied met droge duinzandgronden errond (heide en naaldhout)</a:t>
            </a:r>
          </a:p>
          <a:p>
            <a:r>
              <a:rPr lang="nl-NL" dirty="0"/>
              <a:t>Pikhakendonk, beschermd omwille van de grote diversiteit in flora en vegetaties, met vele graas- en hooiweiden (</a:t>
            </a:r>
            <a:r>
              <a:rPr lang="nl-NL" dirty="0" err="1"/>
              <a:t>oa</a:t>
            </a:r>
            <a:r>
              <a:rPr lang="nl-NL" dirty="0"/>
              <a:t> pimpernelgraslanden), houtkanten, broekbosjes en oude stroomgeulen van de </a:t>
            </a:r>
            <a:r>
              <a:rPr lang="nl-NL" dirty="0" err="1"/>
              <a:t>Dijle</a:t>
            </a:r>
            <a:r>
              <a:rPr lang="nl-NL" dirty="0"/>
              <a:t>. </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6</a:t>
            </a:fld>
            <a:endParaRPr lang="nl-BE"/>
          </a:p>
        </p:txBody>
      </p:sp>
    </p:spTree>
    <p:extLst>
      <p:ext uri="{BB962C8B-B14F-4D97-AF65-F5344CB8AC3E}">
        <p14:creationId xmlns:p14="http://schemas.microsoft.com/office/powerpoint/2010/main" val="8616277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Halfopen</a:t>
            </a:r>
            <a:r>
              <a:rPr lang="nl-NL" baseline="0" dirty="0"/>
              <a:t> landschap graslanden = 2/3</a:t>
            </a:r>
            <a:r>
              <a:rPr lang="nl-NL" baseline="30000" dirty="0"/>
              <a:t>e</a:t>
            </a:r>
            <a:r>
              <a:rPr lang="nl-NL" baseline="0" dirty="0"/>
              <a:t> open </a:t>
            </a:r>
            <a:r>
              <a:rPr lang="nl-NL" baseline="0" dirty="0">
                <a:sym typeface="Wingdings" panose="05000000000000000000" pitchFamily="2" charset="2"/>
              </a:rPr>
              <a:t> merendeel van het landschap</a:t>
            </a:r>
            <a:endParaRPr lang="nl-NL" baseline="0" dirty="0"/>
          </a:p>
          <a:p>
            <a:r>
              <a:rPr lang="nl-NL" baseline="0" dirty="0"/>
              <a:t>Halfopen landschap bossen = 2/3</a:t>
            </a:r>
            <a:r>
              <a:rPr lang="nl-NL" baseline="30000" dirty="0"/>
              <a:t>e</a:t>
            </a:r>
            <a:r>
              <a:rPr lang="nl-NL" baseline="0" dirty="0"/>
              <a:t> gesloten </a:t>
            </a:r>
            <a:r>
              <a:rPr lang="nl-NL" baseline="0" dirty="0">
                <a:sym typeface="Wingdings" panose="05000000000000000000" pitchFamily="2" charset="2"/>
              </a:rPr>
              <a:t> </a:t>
            </a:r>
            <a:r>
              <a:rPr lang="nl-NL" baseline="0" dirty="0" err="1">
                <a:sym typeface="Wingdings" panose="05000000000000000000" pitchFamily="2" charset="2"/>
              </a:rPr>
              <a:t>oa</a:t>
            </a:r>
            <a:r>
              <a:rPr lang="nl-NL" baseline="0" dirty="0">
                <a:sym typeface="Wingdings" panose="05000000000000000000" pitchFamily="2" charset="2"/>
              </a:rPr>
              <a:t> huidige bossen </a:t>
            </a:r>
            <a:r>
              <a:rPr lang="nl-NL" baseline="0" dirty="0" err="1">
                <a:sym typeface="Wingdings" panose="05000000000000000000" pitchFamily="2" charset="2"/>
              </a:rPr>
              <a:t>Cassenbroek</a:t>
            </a:r>
            <a:r>
              <a:rPr lang="nl-NL" baseline="0" dirty="0">
                <a:sym typeface="Wingdings" panose="05000000000000000000" pitchFamily="2" charset="2"/>
              </a:rPr>
              <a:t> en delen Zwart water</a:t>
            </a:r>
          </a:p>
          <a:p>
            <a:r>
              <a:rPr lang="nl-NL" baseline="0" dirty="0"/>
              <a:t>Halfopen landschap heide en landduinen = 2/3</a:t>
            </a:r>
            <a:r>
              <a:rPr lang="nl-NL" baseline="30000" dirty="0"/>
              <a:t>e</a:t>
            </a:r>
            <a:r>
              <a:rPr lang="nl-NL" baseline="0" dirty="0"/>
              <a:t> open </a:t>
            </a:r>
            <a:r>
              <a:rPr lang="nl-NL" baseline="0" dirty="0">
                <a:sym typeface="Wingdings" panose="05000000000000000000" pitchFamily="2" charset="2"/>
              </a:rPr>
              <a:t> krekelberg, het ven en het noorden van </a:t>
            </a:r>
            <a:r>
              <a:rPr lang="nl-NL" baseline="0" dirty="0" err="1">
                <a:sym typeface="Wingdings" panose="05000000000000000000" pitchFamily="2" charset="2"/>
              </a:rPr>
              <a:t>cassenbroek</a:t>
            </a:r>
            <a:endParaRPr lang="en-US" dirty="0"/>
          </a:p>
          <a:p>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11</a:t>
            </a:fld>
            <a:endParaRPr lang="nl-BE"/>
          </a:p>
        </p:txBody>
      </p:sp>
    </p:spTree>
    <p:extLst>
      <p:ext uri="{BB962C8B-B14F-4D97-AF65-F5344CB8AC3E}">
        <p14:creationId xmlns:p14="http://schemas.microsoft.com/office/powerpoint/2010/main" val="3015631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Veel graslanden type kamgrasland, zilverschoon-, dotter- en glanshaver (of in combi)</a:t>
            </a:r>
          </a:p>
          <a:p>
            <a:r>
              <a:rPr lang="nl-NL" dirty="0"/>
              <a:t>Bossen, type alluviaal (91</a:t>
            </a:r>
            <a:r>
              <a:rPr lang="nl-NL" baseline="30000" dirty="0"/>
              <a:t>E</a:t>
            </a:r>
            <a:r>
              <a:rPr lang="nl-NL" dirty="0"/>
              <a:t>0) en enkele drogere types (9120) </a:t>
            </a:r>
          </a:p>
          <a:p>
            <a:r>
              <a:rPr lang="nl-NL" dirty="0"/>
              <a:t>Dertien eiken met heide</a:t>
            </a:r>
          </a:p>
          <a:p>
            <a:r>
              <a:rPr lang="nl-NL" dirty="0"/>
              <a:t>9120: eiken beuken </a:t>
            </a:r>
          </a:p>
          <a:p>
            <a:r>
              <a:rPr lang="nl-NL" dirty="0"/>
              <a:t>9160: </a:t>
            </a:r>
            <a:r>
              <a:rPr lang="nl-NL" dirty="0" err="1"/>
              <a:t>esse</a:t>
            </a:r>
            <a:r>
              <a:rPr lang="nl-NL" dirty="0"/>
              <a:t> eiken</a:t>
            </a:r>
          </a:p>
          <a:p>
            <a:r>
              <a:rPr lang="nl-NL" dirty="0"/>
              <a:t>9190 eiken berken</a:t>
            </a:r>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12</a:t>
            </a:fld>
            <a:endParaRPr lang="nl-BE"/>
          </a:p>
        </p:txBody>
      </p:sp>
    </p:spTree>
    <p:extLst>
      <p:ext uri="{BB962C8B-B14F-4D97-AF65-F5344CB8AC3E}">
        <p14:creationId xmlns:p14="http://schemas.microsoft.com/office/powerpoint/2010/main" val="4219597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Bestaande trilvenen (7140)</a:t>
            </a:r>
          </a:p>
          <a:p>
            <a:r>
              <a:rPr lang="nl-NL" dirty="0"/>
              <a:t>Vooral natte bossen (91</a:t>
            </a:r>
            <a:r>
              <a:rPr lang="nl-NL" baseline="30000" dirty="0"/>
              <a:t>E</a:t>
            </a:r>
            <a:r>
              <a:rPr lang="nl-NL" dirty="0"/>
              <a:t>0)</a:t>
            </a:r>
          </a:p>
          <a:p>
            <a:r>
              <a:rPr lang="nl-NL" dirty="0"/>
              <a:t>Graslanden van type kamgrasland, glanshaverhooilanden, dottergraslanden</a:t>
            </a:r>
          </a:p>
          <a:p>
            <a:r>
              <a:rPr lang="nl-NL" dirty="0"/>
              <a:t>Heide op landduin (60% en 40%)</a:t>
            </a:r>
            <a:r>
              <a:rPr lang="nl-BE" dirty="0"/>
              <a:t> in combi met opwaarderen dennenbos</a:t>
            </a:r>
          </a:p>
          <a:p>
            <a:endParaRPr lang="nl-NL"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13</a:t>
            </a:fld>
            <a:endParaRPr lang="nl-BE"/>
          </a:p>
        </p:txBody>
      </p:sp>
    </p:spTree>
    <p:extLst>
      <p:ext uri="{BB962C8B-B14F-4D97-AF65-F5344CB8AC3E}">
        <p14:creationId xmlns:p14="http://schemas.microsoft.com/office/powerpoint/2010/main" val="3854544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Dennenbossen opwaarderen (exoten verwijderen)</a:t>
            </a:r>
          </a:p>
          <a:p>
            <a:r>
              <a:rPr lang="nl-NL" dirty="0"/>
              <a:t>Heidedoelen op de open stukken, zowel droge als natte heide en </a:t>
            </a:r>
            <a:r>
              <a:rPr lang="nl-NL" dirty="0" err="1"/>
              <a:t>heischrale</a:t>
            </a:r>
            <a:r>
              <a:rPr lang="nl-NL" dirty="0"/>
              <a:t> graslanden</a:t>
            </a:r>
          </a:p>
          <a:p>
            <a:r>
              <a:rPr lang="nl-NL" dirty="0"/>
              <a:t>Nat bos (91</a:t>
            </a:r>
            <a:r>
              <a:rPr lang="nl-NL" baseline="30000" dirty="0"/>
              <a:t>E</a:t>
            </a:r>
            <a:r>
              <a:rPr lang="nl-NL" dirty="0"/>
              <a:t>0)</a:t>
            </a:r>
          </a:p>
          <a:p>
            <a:r>
              <a:rPr lang="nl-NL" dirty="0"/>
              <a:t>Ven (open water) – </a:t>
            </a:r>
            <a:r>
              <a:rPr lang="nl-NL" dirty="0" err="1"/>
              <a:t>peerlaarven</a:t>
            </a:r>
            <a:r>
              <a:rPr lang="nl-NL" dirty="0"/>
              <a:t> </a:t>
            </a:r>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14</a:t>
            </a:fld>
            <a:endParaRPr lang="nl-BE"/>
          </a:p>
        </p:txBody>
      </p:sp>
    </p:spTree>
    <p:extLst>
      <p:ext uri="{BB962C8B-B14F-4D97-AF65-F5344CB8AC3E}">
        <p14:creationId xmlns:p14="http://schemas.microsoft.com/office/powerpoint/2010/main" val="1383530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Combi van open water (ven), oevervegetaties met overgangen naar heide. Bossen of struweel blijven behouden. </a:t>
            </a:r>
          </a:p>
          <a:p>
            <a:r>
              <a:rPr lang="nl-NL" dirty="0" err="1"/>
              <a:t>Rbbso</a:t>
            </a:r>
            <a:r>
              <a:rPr lang="nl-NL" dirty="0"/>
              <a:t> wilgenstruweel op venige bodem</a:t>
            </a:r>
          </a:p>
          <a:p>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15</a:t>
            </a:fld>
            <a:endParaRPr lang="nl-BE"/>
          </a:p>
        </p:txBody>
      </p:sp>
    </p:spTree>
    <p:extLst>
      <p:ext uri="{BB962C8B-B14F-4D97-AF65-F5344CB8AC3E}">
        <p14:creationId xmlns:p14="http://schemas.microsoft.com/office/powerpoint/2010/main" val="3477567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Voorbeeld droge graslanden, uit loket </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16</a:t>
            </a:fld>
            <a:endParaRPr lang="nl-BE"/>
          </a:p>
        </p:txBody>
      </p:sp>
    </p:spTree>
    <p:extLst>
      <p:ext uri="{BB962C8B-B14F-4D97-AF65-F5344CB8AC3E}">
        <p14:creationId xmlns:p14="http://schemas.microsoft.com/office/powerpoint/2010/main" val="4247396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Voorbeeld beheerpakket</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17</a:t>
            </a:fld>
            <a:endParaRPr lang="nl-BE"/>
          </a:p>
        </p:txBody>
      </p:sp>
    </p:spTree>
    <p:extLst>
      <p:ext uri="{BB962C8B-B14F-4D97-AF65-F5344CB8AC3E}">
        <p14:creationId xmlns:p14="http://schemas.microsoft.com/office/powerpoint/2010/main" val="2339011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Merendeel van deze inrichtingen zitten vervat in aparte OMV (nog aan te vragen) – </a:t>
            </a:r>
            <a:r>
              <a:rPr lang="nl-NL" dirty="0" err="1"/>
              <a:t>oa</a:t>
            </a:r>
            <a:r>
              <a:rPr lang="nl-NL" dirty="0"/>
              <a:t> aanleg van poelen (</a:t>
            </a:r>
            <a:r>
              <a:rPr lang="nl-NL" dirty="0" err="1"/>
              <a:t>ivm</a:t>
            </a:r>
            <a:r>
              <a:rPr lang="nl-NL" dirty="0"/>
              <a:t> timing)</a:t>
            </a:r>
          </a:p>
          <a:p>
            <a:r>
              <a:rPr lang="nl-NL" dirty="0"/>
              <a:t>Idem voor aanleg plasdraszone en creëren van flauwe oevers aan de sloten. </a:t>
            </a:r>
          </a:p>
          <a:p>
            <a:r>
              <a:rPr lang="nl-NL" dirty="0"/>
              <a:t>Cas12: herstel van vijver door kappen overhangende bomen aan noordzijde, om meer natuurlijke overgang te maken naar grasland </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19</a:t>
            </a:fld>
            <a:endParaRPr lang="nl-BE"/>
          </a:p>
        </p:txBody>
      </p:sp>
    </p:spTree>
    <p:extLst>
      <p:ext uri="{BB962C8B-B14F-4D97-AF65-F5344CB8AC3E}">
        <p14:creationId xmlns:p14="http://schemas.microsoft.com/office/powerpoint/2010/main" val="2455969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We proberen de oppervlakte kaalkap beperkt te houden, maar in sommige gevallen is dit niet mogelijk. </a:t>
            </a:r>
          </a:p>
          <a:p>
            <a:r>
              <a:rPr lang="nl-NL" dirty="0"/>
              <a:t>Binnen bosverband gaat het vaak over een </a:t>
            </a:r>
            <a:r>
              <a:rPr lang="nl-NL" dirty="0" err="1"/>
              <a:t>dunning</a:t>
            </a:r>
            <a:r>
              <a:rPr lang="nl-NL" dirty="0"/>
              <a:t>, tenzij de exoot 100% van de oppervlakte inneemt of bij omvorming naar een open vegetatie. </a:t>
            </a:r>
          </a:p>
          <a:p>
            <a:r>
              <a:rPr lang="nl-NL" dirty="0"/>
              <a:t>Kap populieren in </a:t>
            </a:r>
            <a:r>
              <a:rPr lang="nl-NL" dirty="0" err="1"/>
              <a:t>Cassenbroek</a:t>
            </a:r>
            <a:r>
              <a:rPr lang="nl-NL" dirty="0"/>
              <a:t> mogelijks via ringen, maar op deze manier moeten aanvragen. </a:t>
            </a:r>
          </a:p>
          <a:p>
            <a:r>
              <a:rPr lang="nl-NL" dirty="0"/>
              <a:t>Kap Am eik (krekelberg) zat vervat in vorige inrichting, maar toen uitgesteld wegens reeds te grote kap, is laatste ontbossing (0,27ha) in krekelberg binnen dit beheerplan. </a:t>
            </a:r>
          </a:p>
          <a:p>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20</a:t>
            </a:fld>
            <a:endParaRPr lang="nl-BE"/>
          </a:p>
        </p:txBody>
      </p:sp>
    </p:spTree>
    <p:extLst>
      <p:ext uri="{BB962C8B-B14F-4D97-AF65-F5344CB8AC3E}">
        <p14:creationId xmlns:p14="http://schemas.microsoft.com/office/powerpoint/2010/main" val="14004120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kern="1200" dirty="0">
                <a:solidFill>
                  <a:schemeClr val="tx1"/>
                </a:solidFill>
                <a:effectLst/>
                <a:latin typeface="+mn-lt"/>
                <a:ea typeface="+mn-ea"/>
                <a:cs typeface="+mn-cs"/>
              </a:rPr>
              <a:t>Door te </a:t>
            </a:r>
            <a:r>
              <a:rPr lang="nl-BE" sz="1200" kern="1200" dirty="0" err="1">
                <a:solidFill>
                  <a:schemeClr val="tx1"/>
                </a:solidFill>
                <a:effectLst/>
                <a:latin typeface="+mn-lt"/>
                <a:ea typeface="+mn-ea"/>
                <a:cs typeface="+mn-cs"/>
              </a:rPr>
              <a:t>chopperen</a:t>
            </a:r>
            <a:r>
              <a:rPr lang="nl-BE" sz="1200" kern="1200" dirty="0">
                <a:solidFill>
                  <a:schemeClr val="tx1"/>
                </a:solidFill>
                <a:effectLst/>
                <a:latin typeface="+mn-lt"/>
                <a:ea typeface="+mn-ea"/>
                <a:cs typeface="+mn-cs"/>
              </a:rPr>
              <a:t> wordt de bovenste humuslaag verwijderd. De humuslaag wordt bij deze maatregel niet volledig verwijderd, hierdoor blijven een deel van de mineralen en fosfaat nog in de bodem. Dit is belangrijk voor mineraalarme systemen zoals heide.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A</a:t>
            </a:r>
            <a:r>
              <a:rPr lang="nl-BE" sz="1200" kern="1200" dirty="0" err="1">
                <a:solidFill>
                  <a:schemeClr val="tx1"/>
                </a:solidFill>
                <a:effectLst/>
                <a:latin typeface="+mn-lt"/>
                <a:ea typeface="+mn-ea"/>
                <a:cs typeface="+mn-cs"/>
              </a:rPr>
              <a:t>fdekken</a:t>
            </a:r>
            <a:r>
              <a:rPr lang="nl-BE" sz="1200" kern="1200" dirty="0">
                <a:solidFill>
                  <a:schemeClr val="tx1"/>
                </a:solidFill>
                <a:effectLst/>
                <a:latin typeface="+mn-lt"/>
                <a:ea typeface="+mn-ea"/>
                <a:cs typeface="+mn-cs"/>
              </a:rPr>
              <a:t> stort na verwijderen </a:t>
            </a:r>
            <a:r>
              <a:rPr lang="nl-NL" dirty="0"/>
              <a:t>Japanse duizendknoop; deels kap van bomen en struiken ter voorbereiding, na afwerking kiemingskansen; begrazingsraster plaatsen </a:t>
            </a:r>
            <a:endParaRPr lang="nl-BE"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BE" sz="1200" kern="1200" dirty="0">
              <a:solidFill>
                <a:schemeClr val="tx1"/>
              </a:solidFill>
              <a:effectLst/>
              <a:latin typeface="+mn-lt"/>
              <a:ea typeface="+mn-ea"/>
              <a:cs typeface="+mn-cs"/>
            </a:endParaRPr>
          </a:p>
          <a:p>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21</a:t>
            </a:fld>
            <a:endParaRPr lang="nl-BE"/>
          </a:p>
        </p:txBody>
      </p:sp>
    </p:spTree>
    <p:extLst>
      <p:ext uri="{BB962C8B-B14F-4D97-AF65-F5344CB8AC3E}">
        <p14:creationId xmlns:p14="http://schemas.microsoft.com/office/powerpoint/2010/main" val="1686943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Maatregelen die niet opgenomen zijn in het beheerplan, daar moeten wij een uitbreiding beheerplan voor aanvragen of een extra vergunning. </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22</a:t>
            </a:fld>
            <a:endParaRPr lang="nl-BE"/>
          </a:p>
        </p:txBody>
      </p:sp>
    </p:spTree>
    <p:extLst>
      <p:ext uri="{BB962C8B-B14F-4D97-AF65-F5344CB8AC3E}">
        <p14:creationId xmlns:p14="http://schemas.microsoft.com/office/powerpoint/2010/main" val="17280711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23</a:t>
            </a:fld>
            <a:endParaRPr lang="nl-BE"/>
          </a:p>
        </p:txBody>
      </p:sp>
    </p:spTree>
    <p:extLst>
      <p:ext uri="{BB962C8B-B14F-4D97-AF65-F5344CB8AC3E}">
        <p14:creationId xmlns:p14="http://schemas.microsoft.com/office/powerpoint/2010/main" val="437014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Krekelberg voorlopig niet omrasterd, wegens lage productie (minder vruchtbare grond dan op dertien eiken)</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25</a:t>
            </a:fld>
            <a:endParaRPr lang="nl-BE"/>
          </a:p>
        </p:txBody>
      </p:sp>
    </p:spTree>
    <p:extLst>
      <p:ext uri="{BB962C8B-B14F-4D97-AF65-F5344CB8AC3E}">
        <p14:creationId xmlns:p14="http://schemas.microsoft.com/office/powerpoint/2010/main" val="2449491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Eigenaars kunnen op basis van die erfgoedbeheerplan ook premies aanvragen voor behoud/herstel van erfgoed op hun eigendom. Zo lang dit beschreven staat in het beheerplan (maatregelen). Ze zijn </a:t>
            </a:r>
            <a:r>
              <a:rPr lang="nl-NL" dirty="0" err="1"/>
              <a:t>zowieso</a:t>
            </a:r>
            <a:r>
              <a:rPr lang="nl-NL" dirty="0"/>
              <a:t> </a:t>
            </a:r>
            <a:r>
              <a:rPr lang="nl-NL" dirty="0" err="1"/>
              <a:t>verplcht</a:t>
            </a:r>
            <a:r>
              <a:rPr lang="nl-NL" dirty="0"/>
              <a:t> om hun </a:t>
            </a:r>
            <a:r>
              <a:rPr lang="nl-NL" dirty="0" err="1"/>
              <a:t>erfgoedelelmenten</a:t>
            </a:r>
            <a:r>
              <a:rPr lang="nl-NL" dirty="0"/>
              <a:t> te onderhouden en behouden! </a:t>
            </a:r>
            <a:r>
              <a:rPr lang="nl-NL" sz="1200" b="0" i="0" kern="1200" dirty="0">
                <a:solidFill>
                  <a:schemeClr val="tx1"/>
                </a:solidFill>
                <a:effectLst/>
                <a:latin typeface="+mn-lt"/>
                <a:ea typeface="+mn-ea"/>
                <a:cs typeface="+mn-cs"/>
              </a:rPr>
              <a:t>passief behoudsbeginsel: je moet nadelige handelingen vermijden. Dit betekent onder andere dat het slopen of verwijderen van een beschermd erfgoed verboden is.</a:t>
            </a:r>
            <a:endParaRPr lang="nl-NL" dirty="0"/>
          </a:p>
          <a:p>
            <a:r>
              <a:rPr lang="nl-NL" dirty="0"/>
              <a:t>ZEN object, alles behalve knotwilgen</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26</a:t>
            </a:fld>
            <a:endParaRPr lang="nl-BE"/>
          </a:p>
        </p:txBody>
      </p:sp>
    </p:spTree>
    <p:extLst>
      <p:ext uri="{BB962C8B-B14F-4D97-AF65-F5344CB8AC3E}">
        <p14:creationId xmlns:p14="http://schemas.microsoft.com/office/powerpoint/2010/main" val="17299392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Een langdurige hoge waterstand is nefast voor natuur én erfgoed! </a:t>
            </a:r>
          </a:p>
          <a:p>
            <a:r>
              <a:rPr lang="nl-NL" dirty="0"/>
              <a:t>Maatregelen dringen zich op, maar moeten samen met de waterloopbeheerder bekeken worden</a:t>
            </a:r>
          </a:p>
          <a:p>
            <a:r>
              <a:rPr lang="nl-NL" dirty="0"/>
              <a:t>Trilvenen zijn gevoelig aan schommelende waterstanden én slechte waterkwaliteit. Ze hebben nood aan toevoer van grondwater, bij te hoge waterstand (vaak regenwater of te weinig afstroom) is dat niet mogelijk. Alsook bladval en </a:t>
            </a:r>
            <a:r>
              <a:rPr lang="nl-NL" dirty="0" err="1"/>
              <a:t>verbossing</a:t>
            </a:r>
            <a:endParaRPr lang="nl-NL" dirty="0"/>
          </a:p>
          <a:p>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27</a:t>
            </a:fld>
            <a:endParaRPr lang="nl-BE"/>
          </a:p>
        </p:txBody>
      </p:sp>
    </p:spTree>
    <p:extLst>
      <p:ext uri="{BB962C8B-B14F-4D97-AF65-F5344CB8AC3E}">
        <p14:creationId xmlns:p14="http://schemas.microsoft.com/office/powerpoint/2010/main" val="12071285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Zones met aankoopsubsidies Vlaamse overheid (type 4)</a:t>
            </a:r>
            <a:endParaRPr lang="nl-BE" dirty="0"/>
          </a:p>
        </p:txBody>
      </p:sp>
      <p:sp>
        <p:nvSpPr>
          <p:cNvPr id="4" name="Tijdelijke aanduiding voor dianummer 3"/>
          <p:cNvSpPr>
            <a:spLocks noGrp="1"/>
          </p:cNvSpPr>
          <p:nvPr>
            <p:ph type="sldNum" sz="quarter" idx="5"/>
          </p:nvPr>
        </p:nvSpPr>
        <p:spPr/>
        <p:txBody>
          <a:bodyPr/>
          <a:lstStyle/>
          <a:p>
            <a:fld id="{E8396BDC-09FF-46B5-A262-1BABB85EE7C5}" type="slidenum">
              <a:rPr lang="nl-BE" smtClean="0"/>
              <a:t>31</a:t>
            </a:fld>
            <a:endParaRPr lang="nl-BE"/>
          </a:p>
        </p:txBody>
      </p:sp>
    </p:spTree>
    <p:extLst>
      <p:ext uri="{BB962C8B-B14F-4D97-AF65-F5344CB8AC3E}">
        <p14:creationId xmlns:p14="http://schemas.microsoft.com/office/powerpoint/2010/main" val="20264285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lvl1pPr>
              <a:defRPr/>
            </a:lvl1pPr>
          </a:lstStyle>
          <a:p>
            <a:pPr>
              <a:defRPr/>
            </a:pPr>
            <a:fld id="{D383D1AC-F4BE-4FAB-ADBF-B77D1012B122}" type="datetimeFigureOut">
              <a:rPr lang="nl-BE"/>
              <a:pPr>
                <a:defRPr/>
              </a:pPr>
              <a:t>2/05/2024</a:t>
            </a:fld>
            <a:endParaRPr lang="nl-BE"/>
          </a:p>
        </p:txBody>
      </p:sp>
      <p:sp>
        <p:nvSpPr>
          <p:cNvPr id="4" name="Footer Placeholder 4"/>
          <p:cNvSpPr>
            <a:spLocks noGrp="1"/>
          </p:cNvSpPr>
          <p:nvPr>
            <p:ph type="ftr" sz="quarter" idx="11"/>
          </p:nvPr>
        </p:nvSpPr>
        <p:spPr/>
        <p:txBody>
          <a:bodyPr/>
          <a:lstStyle>
            <a:lvl1pPr>
              <a:defRPr/>
            </a:lvl1pPr>
          </a:lstStyle>
          <a:p>
            <a:pPr>
              <a:defRPr/>
            </a:pPr>
            <a:endParaRPr lang="nl-BE"/>
          </a:p>
        </p:txBody>
      </p:sp>
      <p:sp>
        <p:nvSpPr>
          <p:cNvPr id="5" name="Slide Number Placeholder 5"/>
          <p:cNvSpPr>
            <a:spLocks noGrp="1"/>
          </p:cNvSpPr>
          <p:nvPr>
            <p:ph type="sldNum" sz="quarter" idx="12"/>
          </p:nvPr>
        </p:nvSpPr>
        <p:spPr/>
        <p:txBody>
          <a:bodyPr/>
          <a:lstStyle>
            <a:lvl1pPr>
              <a:defRPr/>
            </a:lvl1pPr>
          </a:lstStyle>
          <a:p>
            <a:pPr>
              <a:defRPr/>
            </a:pPr>
            <a:fld id="{4BC1F442-9DE4-4FEC-B98E-B52FEFEB0557}" type="slidenum">
              <a:rPr lang="nl-BE"/>
              <a:pPr>
                <a:defRPr/>
              </a:pPr>
              <a:t>‹nr.›</a:t>
            </a:fld>
            <a:endParaRPr lang="nl-BE"/>
          </a:p>
        </p:txBody>
      </p:sp>
      <p:sp>
        <p:nvSpPr>
          <p:cNvPr id="7"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
        <p:nvSpPr>
          <p:cNvPr id="6" name="Tekstvak 5"/>
          <p:cNvSpPr txBox="1"/>
          <p:nvPr userDrawn="1"/>
        </p:nvSpPr>
        <p:spPr>
          <a:xfrm>
            <a:off x="1360599" y="5458312"/>
            <a:ext cx="6422801" cy="523220"/>
          </a:xfrm>
          <a:prstGeom prst="rect">
            <a:avLst/>
          </a:prstGeom>
          <a:solidFill>
            <a:schemeClr val="bg1">
              <a:alpha val="69000"/>
            </a:schemeClr>
          </a:solidFill>
        </p:spPr>
        <p:txBody>
          <a:bodyPr wrap="square" rtlCol="0">
            <a:spAutoFit/>
          </a:bodyPr>
          <a:lstStyle/>
          <a:p>
            <a:r>
              <a:rPr lang="nl-BE" sz="2800" b="0" dirty="0">
                <a:solidFill>
                  <a:srgbClr val="007C86"/>
                </a:solidFill>
                <a:latin typeface="+mj-lt"/>
              </a:rPr>
              <a:t>Presentatie door:</a:t>
            </a:r>
          </a:p>
        </p:txBody>
      </p:sp>
    </p:spTree>
    <p:extLst>
      <p:ext uri="{BB962C8B-B14F-4D97-AF65-F5344CB8AC3E}">
        <p14:creationId xmlns:p14="http://schemas.microsoft.com/office/powerpoint/2010/main" val="272504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Enkel Beeld">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lvl1pPr>
              <a:defRPr/>
            </a:lvl1pPr>
          </a:lstStyle>
          <a:p>
            <a:pPr>
              <a:defRPr/>
            </a:pPr>
            <a:fld id="{D383D1AC-F4BE-4FAB-ADBF-B77D1012B122}" type="datetimeFigureOut">
              <a:rPr lang="nl-BE"/>
              <a:pPr>
                <a:defRPr/>
              </a:pPr>
              <a:t>2/05/2024</a:t>
            </a:fld>
            <a:endParaRPr lang="nl-BE"/>
          </a:p>
        </p:txBody>
      </p:sp>
      <p:sp>
        <p:nvSpPr>
          <p:cNvPr id="4" name="Footer Placeholder 4"/>
          <p:cNvSpPr>
            <a:spLocks noGrp="1"/>
          </p:cNvSpPr>
          <p:nvPr>
            <p:ph type="ftr" sz="quarter" idx="11"/>
          </p:nvPr>
        </p:nvSpPr>
        <p:spPr/>
        <p:txBody>
          <a:bodyPr/>
          <a:lstStyle>
            <a:lvl1pPr>
              <a:defRPr/>
            </a:lvl1pPr>
          </a:lstStyle>
          <a:p>
            <a:pPr>
              <a:defRPr/>
            </a:pPr>
            <a:endParaRPr lang="nl-BE"/>
          </a:p>
        </p:txBody>
      </p:sp>
      <p:sp>
        <p:nvSpPr>
          <p:cNvPr id="5" name="Slide Number Placeholder 5"/>
          <p:cNvSpPr>
            <a:spLocks noGrp="1"/>
          </p:cNvSpPr>
          <p:nvPr>
            <p:ph type="sldNum" sz="quarter" idx="12"/>
          </p:nvPr>
        </p:nvSpPr>
        <p:spPr/>
        <p:txBody>
          <a:bodyPr/>
          <a:lstStyle>
            <a:lvl1pPr>
              <a:defRPr/>
            </a:lvl1pPr>
          </a:lstStyle>
          <a:p>
            <a:pPr>
              <a:defRPr/>
            </a:pPr>
            <a:fld id="{4BC1F442-9DE4-4FEC-B98E-B52FEFEB0557}" type="slidenum">
              <a:rPr lang="nl-BE"/>
              <a:pPr>
                <a:defRPr/>
              </a:pPr>
              <a:t>‹nr.›</a:t>
            </a:fld>
            <a:endParaRPr lang="nl-BE"/>
          </a:p>
        </p:txBody>
      </p:sp>
      <p:sp>
        <p:nvSpPr>
          <p:cNvPr id="6" name="Picture Placeholder 2"/>
          <p:cNvSpPr>
            <a:spLocks noGrp="1" noChangeAspect="1"/>
          </p:cNvSpPr>
          <p:nvPr>
            <p:ph type="pic" idx="1" hasCustomPrompt="1"/>
          </p:nvPr>
        </p:nvSpPr>
        <p:spPr>
          <a:xfrm>
            <a:off x="165100" y="199491"/>
            <a:ext cx="8813800" cy="6477534"/>
          </a:xfrm>
        </p:spPr>
        <p:txBody>
          <a:bodyPr rtlCol="0">
            <a:normAutofit/>
          </a:bodyPr>
          <a:lstStyle>
            <a:lvl1pPr marL="0" indent="0">
              <a:buNone/>
              <a:defRPr sz="3200">
                <a:solidFill>
                  <a:srgbClr val="467990"/>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br>
              <a:rPr lang="nl-NL" noProof="0" dirty="0"/>
            </a:br>
            <a:br>
              <a:rPr lang="nl-NL" noProof="0" dirty="0"/>
            </a:br>
            <a:br>
              <a:rPr lang="nl-NL" noProof="0" dirty="0"/>
            </a:br>
            <a:br>
              <a:rPr lang="nl-NL" noProof="0" dirty="0"/>
            </a:br>
            <a:r>
              <a:rPr lang="nl-NL" noProof="0" dirty="0"/>
              <a:t>Klik op het pictogram om een afbeelding toe te voegen</a:t>
            </a:r>
            <a:endParaRPr lang="en-US" noProof="0" dirty="0"/>
          </a:p>
        </p:txBody>
      </p:sp>
    </p:spTree>
    <p:extLst>
      <p:ext uri="{BB962C8B-B14F-4D97-AF65-F5344CB8AC3E}">
        <p14:creationId xmlns:p14="http://schemas.microsoft.com/office/powerpoint/2010/main" val="1299828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193" y="1825624"/>
            <a:ext cx="8647611" cy="4353107"/>
          </a:xfrm>
        </p:spPr>
        <p:txBody>
          <a:bodyPr/>
          <a:lstStyle>
            <a:lvl1pPr>
              <a:defRPr>
                <a:solidFill>
                  <a:srgbClr val="007C86"/>
                </a:solidFill>
              </a:defRPr>
            </a:lvl1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en-US" dirty="0"/>
          </a:p>
        </p:txBody>
      </p:sp>
      <p:sp>
        <p:nvSpPr>
          <p:cNvPr id="4" name="Date Placeholder 3"/>
          <p:cNvSpPr>
            <a:spLocks noGrp="1"/>
          </p:cNvSpPr>
          <p:nvPr>
            <p:ph type="dt" sz="half" idx="10"/>
          </p:nvPr>
        </p:nvSpPr>
        <p:spPr>
          <a:xfrm>
            <a:off x="247650" y="6356350"/>
            <a:ext cx="2057400" cy="365125"/>
          </a:xfrm>
        </p:spPr>
        <p:txBody>
          <a:bodyPr/>
          <a:lstStyle>
            <a:lvl1pPr>
              <a:defRPr/>
            </a:lvl1pPr>
          </a:lstStyle>
          <a:p>
            <a:pPr>
              <a:defRPr/>
            </a:pPr>
            <a:fld id="{46BDA45E-47C8-4851-A457-AFF781E99A5D}" type="datetimeFigureOut">
              <a:rPr lang="nl-BE"/>
              <a:pPr>
                <a:defRPr/>
              </a:pPr>
              <a:t>2/05/2024</a:t>
            </a:fld>
            <a:endParaRPr lang="nl-BE"/>
          </a:p>
        </p:txBody>
      </p:sp>
      <p:sp>
        <p:nvSpPr>
          <p:cNvPr id="5" name="Footer Placeholder 4"/>
          <p:cNvSpPr>
            <a:spLocks noGrp="1"/>
          </p:cNvSpPr>
          <p:nvPr>
            <p:ph type="ftr" sz="quarter" idx="11"/>
          </p:nvPr>
        </p:nvSpPr>
        <p:spPr/>
        <p:txBody>
          <a:bodyPr/>
          <a:lstStyle>
            <a:lvl1pPr>
              <a:defRPr/>
            </a:lvl1pPr>
          </a:lstStyle>
          <a:p>
            <a:pPr>
              <a:defRPr/>
            </a:pPr>
            <a:endParaRPr lang="nl-BE"/>
          </a:p>
        </p:txBody>
      </p:sp>
      <p:sp>
        <p:nvSpPr>
          <p:cNvPr id="6" name="Slide Number Placeholder 5"/>
          <p:cNvSpPr>
            <a:spLocks noGrp="1"/>
          </p:cNvSpPr>
          <p:nvPr>
            <p:ph type="sldNum" sz="quarter" idx="12"/>
          </p:nvPr>
        </p:nvSpPr>
        <p:spPr>
          <a:xfrm>
            <a:off x="6838950" y="6356350"/>
            <a:ext cx="2057400" cy="365125"/>
          </a:xfrm>
        </p:spPr>
        <p:txBody>
          <a:bodyPr/>
          <a:lstStyle>
            <a:lvl1pPr>
              <a:defRPr/>
            </a:lvl1pPr>
          </a:lstStyle>
          <a:p>
            <a:pPr>
              <a:defRPr/>
            </a:pPr>
            <a:fld id="{32F70F2D-9A52-49D8-918C-EA870A04B2E1}" type="slidenum">
              <a:rPr lang="nl-BE"/>
              <a:pPr>
                <a:defRPr/>
              </a:pPr>
              <a:t>‹nr.›</a:t>
            </a:fld>
            <a:endParaRPr lang="nl-BE"/>
          </a:p>
        </p:txBody>
      </p:sp>
      <p:sp>
        <p:nvSpPr>
          <p:cNvPr id="7"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3672782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ekop">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85738" y="1617664"/>
            <a:ext cx="8793162" cy="4503736"/>
          </a:xfrm>
        </p:spPr>
        <p:txBody>
          <a:bodyPr/>
          <a:lstStyle>
            <a:lvl1pPr marL="0" indent="0">
              <a:buNone/>
              <a:defRPr sz="2800">
                <a:solidFill>
                  <a:srgbClr val="467990"/>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dirty="0"/>
              <a:t>Klik om de modelstijlen te bewerken</a:t>
            </a:r>
          </a:p>
        </p:txBody>
      </p:sp>
      <p:sp>
        <p:nvSpPr>
          <p:cNvPr id="4" name="Date Placeholder 3"/>
          <p:cNvSpPr>
            <a:spLocks noGrp="1"/>
          </p:cNvSpPr>
          <p:nvPr>
            <p:ph type="dt" sz="half" idx="10"/>
          </p:nvPr>
        </p:nvSpPr>
        <p:spPr/>
        <p:txBody>
          <a:bodyPr/>
          <a:lstStyle>
            <a:lvl1pPr>
              <a:defRPr/>
            </a:lvl1pPr>
          </a:lstStyle>
          <a:p>
            <a:pPr>
              <a:defRPr/>
            </a:pPr>
            <a:fld id="{96D31E0D-2ADF-40D2-A62D-6CAC25F4A842}" type="datetimeFigureOut">
              <a:rPr lang="nl-BE"/>
              <a:pPr>
                <a:defRPr/>
              </a:pPr>
              <a:t>2/05/2024</a:t>
            </a:fld>
            <a:endParaRPr lang="nl-BE"/>
          </a:p>
        </p:txBody>
      </p:sp>
      <p:sp>
        <p:nvSpPr>
          <p:cNvPr id="5" name="Footer Placeholder 4"/>
          <p:cNvSpPr>
            <a:spLocks noGrp="1"/>
          </p:cNvSpPr>
          <p:nvPr>
            <p:ph type="ftr" sz="quarter" idx="11"/>
          </p:nvPr>
        </p:nvSpPr>
        <p:spPr/>
        <p:txBody>
          <a:bodyPr/>
          <a:lstStyle>
            <a:lvl1pPr>
              <a:defRPr/>
            </a:lvl1pPr>
          </a:lstStyle>
          <a:p>
            <a:pPr>
              <a:defRPr/>
            </a:pPr>
            <a:endParaRPr lang="nl-BE"/>
          </a:p>
        </p:txBody>
      </p:sp>
      <p:sp>
        <p:nvSpPr>
          <p:cNvPr id="6" name="Slide Number Placeholder 5"/>
          <p:cNvSpPr>
            <a:spLocks noGrp="1"/>
          </p:cNvSpPr>
          <p:nvPr>
            <p:ph type="sldNum" sz="quarter" idx="12"/>
          </p:nvPr>
        </p:nvSpPr>
        <p:spPr/>
        <p:txBody>
          <a:bodyPr/>
          <a:lstStyle>
            <a:lvl1pPr>
              <a:defRPr/>
            </a:lvl1pPr>
          </a:lstStyle>
          <a:p>
            <a:pPr>
              <a:defRPr/>
            </a:pPr>
            <a:fld id="{E0BE3D4E-3AE0-4706-88CA-CE0A0670B9C2}" type="slidenum">
              <a:rPr lang="nl-BE"/>
              <a:pPr>
                <a:defRPr/>
              </a:pPr>
              <a:t>‹nr.›</a:t>
            </a:fld>
            <a:endParaRPr lang="nl-BE"/>
          </a:p>
        </p:txBody>
      </p:sp>
      <p:sp>
        <p:nvSpPr>
          <p:cNvPr id="8"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23511686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65100" y="1520825"/>
            <a:ext cx="4114800" cy="4656138"/>
          </a:xfrm>
        </p:spPr>
        <p:txBody>
          <a:bodyPr/>
          <a:lstStyle>
            <a:lvl1pPr>
              <a:defRPr sz="2800">
                <a:solidFill>
                  <a:srgbClr val="467990"/>
                </a:solidFill>
                <a:latin typeface="Calibri" panose="020F0502020204030204" pitchFamily="34" charset="0"/>
              </a:defRPr>
            </a:lvl1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en-US" dirty="0"/>
          </a:p>
        </p:txBody>
      </p:sp>
      <p:sp>
        <p:nvSpPr>
          <p:cNvPr id="4" name="Content Placeholder 3"/>
          <p:cNvSpPr>
            <a:spLocks noGrp="1"/>
          </p:cNvSpPr>
          <p:nvPr>
            <p:ph sz="half" idx="2"/>
          </p:nvPr>
        </p:nvSpPr>
        <p:spPr>
          <a:xfrm>
            <a:off x="4489450" y="1530349"/>
            <a:ext cx="4489450" cy="4646613"/>
          </a:xfrm>
        </p:spPr>
        <p:txBody>
          <a:bodyPr/>
          <a:lstStyle>
            <a:lvl1pPr>
              <a:defRPr sz="2800" baseline="0">
                <a:solidFill>
                  <a:srgbClr val="467990"/>
                </a:solidFill>
                <a:latin typeface="Calibri" panose="020F0502020204030204" pitchFamily="34" charset="0"/>
              </a:defRPr>
            </a:lvl1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en-US" dirty="0"/>
          </a:p>
        </p:txBody>
      </p:sp>
      <p:sp>
        <p:nvSpPr>
          <p:cNvPr id="5" name="Date Placeholder 3"/>
          <p:cNvSpPr>
            <a:spLocks noGrp="1"/>
          </p:cNvSpPr>
          <p:nvPr>
            <p:ph type="dt" sz="half" idx="10"/>
          </p:nvPr>
        </p:nvSpPr>
        <p:spPr/>
        <p:txBody>
          <a:bodyPr/>
          <a:lstStyle>
            <a:lvl1pPr>
              <a:defRPr/>
            </a:lvl1pPr>
          </a:lstStyle>
          <a:p>
            <a:pPr>
              <a:defRPr/>
            </a:pPr>
            <a:fld id="{6238BE2D-9783-4473-9ED6-2BD5BECFC7A1}" type="datetimeFigureOut">
              <a:rPr lang="nl-BE"/>
              <a:pPr>
                <a:defRPr/>
              </a:pPr>
              <a:t>2/05/2024</a:t>
            </a:fld>
            <a:endParaRPr lang="nl-BE"/>
          </a:p>
        </p:txBody>
      </p:sp>
      <p:sp>
        <p:nvSpPr>
          <p:cNvPr id="6" name="Footer Placeholder 4"/>
          <p:cNvSpPr>
            <a:spLocks noGrp="1"/>
          </p:cNvSpPr>
          <p:nvPr>
            <p:ph type="ftr" sz="quarter" idx="11"/>
          </p:nvPr>
        </p:nvSpPr>
        <p:spPr/>
        <p:txBody>
          <a:bodyPr/>
          <a:lstStyle>
            <a:lvl1pPr>
              <a:defRPr/>
            </a:lvl1pPr>
          </a:lstStyle>
          <a:p>
            <a:pPr>
              <a:defRPr/>
            </a:pPr>
            <a:endParaRPr lang="nl-BE"/>
          </a:p>
        </p:txBody>
      </p:sp>
      <p:sp>
        <p:nvSpPr>
          <p:cNvPr id="7" name="Slide Number Placeholder 5"/>
          <p:cNvSpPr>
            <a:spLocks noGrp="1"/>
          </p:cNvSpPr>
          <p:nvPr>
            <p:ph type="sldNum" sz="quarter" idx="12"/>
          </p:nvPr>
        </p:nvSpPr>
        <p:spPr/>
        <p:txBody>
          <a:bodyPr/>
          <a:lstStyle>
            <a:lvl1pPr>
              <a:defRPr/>
            </a:lvl1pPr>
          </a:lstStyle>
          <a:p>
            <a:pPr>
              <a:defRPr/>
            </a:pPr>
            <a:fld id="{19A3715E-64C4-4B3C-9835-AE010609B522}" type="slidenum">
              <a:rPr lang="nl-BE"/>
              <a:pPr>
                <a:defRPr/>
              </a:pPr>
              <a:t>‹nr.›</a:t>
            </a:fld>
            <a:endParaRPr lang="nl-BE"/>
          </a:p>
        </p:txBody>
      </p:sp>
      <p:sp>
        <p:nvSpPr>
          <p:cNvPr id="9"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1347926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ergelijkin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lstStyle>
            <a:lvl1pPr marL="0" indent="0">
              <a:buNone/>
              <a:defRPr sz="2400" b="0">
                <a:solidFill>
                  <a:srgbClr val="46799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4" name="Content Placeholder 3"/>
          <p:cNvSpPr>
            <a:spLocks noGrp="1"/>
          </p:cNvSpPr>
          <p:nvPr>
            <p:ph sz="half" idx="2"/>
          </p:nvPr>
        </p:nvSpPr>
        <p:spPr>
          <a:xfrm>
            <a:off x="629842" y="2505075"/>
            <a:ext cx="3868340" cy="3684588"/>
          </a:xfrm>
        </p:spPr>
        <p:txBody>
          <a:bodyPr/>
          <a:lstStyle>
            <a:lvl1pPr>
              <a:defRPr>
                <a:solidFill>
                  <a:srgbClr val="467990"/>
                </a:solidFill>
              </a:defRPr>
            </a:lvl1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0">
                <a:solidFill>
                  <a:srgbClr val="467990"/>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dirty="0"/>
              <a:t>Klik om de modelstijlen te bewerken</a:t>
            </a:r>
          </a:p>
        </p:txBody>
      </p:sp>
      <p:sp>
        <p:nvSpPr>
          <p:cNvPr id="6" name="Content Placeholder 5"/>
          <p:cNvSpPr>
            <a:spLocks noGrp="1"/>
          </p:cNvSpPr>
          <p:nvPr>
            <p:ph sz="quarter" idx="4"/>
          </p:nvPr>
        </p:nvSpPr>
        <p:spPr>
          <a:xfrm>
            <a:off x="4629150" y="2505075"/>
            <a:ext cx="3887391" cy="3684588"/>
          </a:xfrm>
        </p:spPr>
        <p:txBody>
          <a:bodyPr/>
          <a:lstStyle>
            <a:lvl1pPr>
              <a:defRPr>
                <a:solidFill>
                  <a:srgbClr val="467990"/>
                </a:solidFill>
              </a:defRPr>
            </a:lvl1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en-US" dirty="0"/>
          </a:p>
        </p:txBody>
      </p:sp>
      <p:sp>
        <p:nvSpPr>
          <p:cNvPr id="7" name="Date Placeholder 3"/>
          <p:cNvSpPr>
            <a:spLocks noGrp="1"/>
          </p:cNvSpPr>
          <p:nvPr>
            <p:ph type="dt" sz="half" idx="10"/>
          </p:nvPr>
        </p:nvSpPr>
        <p:spPr/>
        <p:txBody>
          <a:bodyPr/>
          <a:lstStyle>
            <a:lvl1pPr>
              <a:defRPr/>
            </a:lvl1pPr>
          </a:lstStyle>
          <a:p>
            <a:pPr>
              <a:defRPr/>
            </a:pPr>
            <a:fld id="{FEB2137B-6D45-4296-B7A7-713940108BD9}" type="datetimeFigureOut">
              <a:rPr lang="nl-BE"/>
              <a:pPr>
                <a:defRPr/>
              </a:pPr>
              <a:t>2/05/2024</a:t>
            </a:fld>
            <a:endParaRPr lang="nl-BE"/>
          </a:p>
        </p:txBody>
      </p:sp>
      <p:sp>
        <p:nvSpPr>
          <p:cNvPr id="8" name="Footer Placeholder 4"/>
          <p:cNvSpPr>
            <a:spLocks noGrp="1"/>
          </p:cNvSpPr>
          <p:nvPr>
            <p:ph type="ftr" sz="quarter" idx="11"/>
          </p:nvPr>
        </p:nvSpPr>
        <p:spPr/>
        <p:txBody>
          <a:bodyPr/>
          <a:lstStyle>
            <a:lvl1pPr>
              <a:defRPr/>
            </a:lvl1pPr>
          </a:lstStyle>
          <a:p>
            <a:pPr>
              <a:defRPr/>
            </a:pPr>
            <a:endParaRPr lang="nl-BE"/>
          </a:p>
        </p:txBody>
      </p:sp>
      <p:sp>
        <p:nvSpPr>
          <p:cNvPr id="9" name="Slide Number Placeholder 5"/>
          <p:cNvSpPr>
            <a:spLocks noGrp="1"/>
          </p:cNvSpPr>
          <p:nvPr>
            <p:ph type="sldNum" sz="quarter" idx="12"/>
          </p:nvPr>
        </p:nvSpPr>
        <p:spPr/>
        <p:txBody>
          <a:bodyPr/>
          <a:lstStyle>
            <a:lvl1pPr>
              <a:defRPr/>
            </a:lvl1pPr>
          </a:lstStyle>
          <a:p>
            <a:pPr>
              <a:defRPr/>
            </a:pPr>
            <a:fld id="{15073C8A-77AD-4FD3-BD3C-5B9E5EBA568D}" type="slidenum">
              <a:rPr lang="nl-BE"/>
              <a:pPr>
                <a:defRPr/>
              </a:pPr>
              <a:t>‹nr.›</a:t>
            </a:fld>
            <a:endParaRPr lang="nl-BE"/>
          </a:p>
        </p:txBody>
      </p:sp>
      <p:sp>
        <p:nvSpPr>
          <p:cNvPr id="11"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2305621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lleen titel">
    <p:spTree>
      <p:nvGrpSpPr>
        <p:cNvPr id="1" name=""/>
        <p:cNvGrpSpPr/>
        <p:nvPr/>
      </p:nvGrpSpPr>
      <p:grpSpPr>
        <a:xfrm>
          <a:off x="0" y="0"/>
          <a:ext cx="0" cy="0"/>
          <a:chOff x="0" y="0"/>
          <a:chExt cx="0" cy="0"/>
        </a:xfrm>
      </p:grpSpPr>
      <p:sp>
        <p:nvSpPr>
          <p:cNvPr id="3" name="Date Placeholder 3"/>
          <p:cNvSpPr>
            <a:spLocks noGrp="1"/>
          </p:cNvSpPr>
          <p:nvPr>
            <p:ph type="dt" sz="half" idx="10"/>
          </p:nvPr>
        </p:nvSpPr>
        <p:spPr/>
        <p:txBody>
          <a:bodyPr/>
          <a:lstStyle>
            <a:lvl1pPr>
              <a:defRPr/>
            </a:lvl1pPr>
          </a:lstStyle>
          <a:p>
            <a:pPr>
              <a:defRPr/>
            </a:pPr>
            <a:fld id="{D0C1CE8D-DA1F-4033-B5F5-FB57ABAD2999}" type="datetimeFigureOut">
              <a:rPr lang="nl-BE"/>
              <a:pPr>
                <a:defRPr/>
              </a:pPr>
              <a:t>2/05/2024</a:t>
            </a:fld>
            <a:endParaRPr lang="nl-BE"/>
          </a:p>
        </p:txBody>
      </p:sp>
      <p:sp>
        <p:nvSpPr>
          <p:cNvPr id="4" name="Footer Placeholder 4"/>
          <p:cNvSpPr>
            <a:spLocks noGrp="1"/>
          </p:cNvSpPr>
          <p:nvPr>
            <p:ph type="ftr" sz="quarter" idx="11"/>
          </p:nvPr>
        </p:nvSpPr>
        <p:spPr/>
        <p:txBody>
          <a:bodyPr/>
          <a:lstStyle>
            <a:lvl1pPr>
              <a:defRPr/>
            </a:lvl1pPr>
          </a:lstStyle>
          <a:p>
            <a:pPr>
              <a:defRPr/>
            </a:pPr>
            <a:endParaRPr lang="nl-BE"/>
          </a:p>
        </p:txBody>
      </p:sp>
      <p:sp>
        <p:nvSpPr>
          <p:cNvPr id="5" name="Slide Number Placeholder 5"/>
          <p:cNvSpPr>
            <a:spLocks noGrp="1"/>
          </p:cNvSpPr>
          <p:nvPr>
            <p:ph type="sldNum" sz="quarter" idx="12"/>
          </p:nvPr>
        </p:nvSpPr>
        <p:spPr/>
        <p:txBody>
          <a:bodyPr/>
          <a:lstStyle>
            <a:lvl1pPr>
              <a:defRPr/>
            </a:lvl1pPr>
          </a:lstStyle>
          <a:p>
            <a:pPr>
              <a:defRPr/>
            </a:pPr>
            <a:fld id="{D08BBB7F-4BED-4F04-87D3-33644A75BD7F}" type="slidenum">
              <a:rPr lang="nl-BE"/>
              <a:pPr>
                <a:defRPr/>
              </a:pPr>
              <a:t>‹nr.›</a:t>
            </a:fld>
            <a:endParaRPr lang="nl-BE"/>
          </a:p>
        </p:txBody>
      </p:sp>
      <p:sp>
        <p:nvSpPr>
          <p:cNvPr id="7"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1397184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houd met bijschrift">
    <p:spTree>
      <p:nvGrpSpPr>
        <p:cNvPr id="1" name=""/>
        <p:cNvGrpSpPr/>
        <p:nvPr/>
      </p:nvGrpSpPr>
      <p:grpSpPr>
        <a:xfrm>
          <a:off x="0" y="0"/>
          <a:ext cx="0" cy="0"/>
          <a:chOff x="0" y="0"/>
          <a:chExt cx="0" cy="0"/>
        </a:xfrm>
      </p:grpSpPr>
      <p:sp>
        <p:nvSpPr>
          <p:cNvPr id="3" name="Content Placeholder 2"/>
          <p:cNvSpPr>
            <a:spLocks noGrp="1"/>
          </p:cNvSpPr>
          <p:nvPr>
            <p:ph idx="1"/>
          </p:nvPr>
        </p:nvSpPr>
        <p:spPr>
          <a:xfrm>
            <a:off x="3800474" y="1492248"/>
            <a:ext cx="5178425" cy="4641852"/>
          </a:xfrm>
        </p:spPr>
        <p:txBody>
          <a:bodyPr/>
          <a:lstStyle>
            <a:lvl1pPr>
              <a:defRPr sz="2800">
                <a:solidFill>
                  <a:srgbClr val="467990"/>
                </a:solidFill>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en-US" dirty="0"/>
          </a:p>
        </p:txBody>
      </p:sp>
      <p:sp>
        <p:nvSpPr>
          <p:cNvPr id="4" name="Text Placeholder 3"/>
          <p:cNvSpPr>
            <a:spLocks noGrp="1"/>
          </p:cNvSpPr>
          <p:nvPr>
            <p:ph type="body" sz="half" idx="2"/>
          </p:nvPr>
        </p:nvSpPr>
        <p:spPr>
          <a:xfrm>
            <a:off x="165100" y="1492248"/>
            <a:ext cx="3454400" cy="4641852"/>
          </a:xfrm>
        </p:spPr>
        <p:txBody>
          <a:bodyPr/>
          <a:lstStyle>
            <a:lvl1pPr marL="0" indent="0">
              <a:buNone/>
              <a:defRPr sz="1600">
                <a:solidFill>
                  <a:srgbClr val="46799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dirty="0"/>
              <a:t>Klik om de modelstijlen te bewerken</a:t>
            </a:r>
          </a:p>
        </p:txBody>
      </p:sp>
      <p:sp>
        <p:nvSpPr>
          <p:cNvPr id="5" name="Date Placeholder 3"/>
          <p:cNvSpPr>
            <a:spLocks noGrp="1"/>
          </p:cNvSpPr>
          <p:nvPr>
            <p:ph type="dt" sz="half" idx="10"/>
          </p:nvPr>
        </p:nvSpPr>
        <p:spPr/>
        <p:txBody>
          <a:bodyPr/>
          <a:lstStyle>
            <a:lvl1pPr>
              <a:defRPr/>
            </a:lvl1pPr>
          </a:lstStyle>
          <a:p>
            <a:pPr>
              <a:defRPr/>
            </a:pPr>
            <a:fld id="{4B068157-5D9D-46D2-A548-3027093E632E}" type="datetimeFigureOut">
              <a:rPr lang="nl-BE"/>
              <a:pPr>
                <a:defRPr/>
              </a:pPr>
              <a:t>2/05/2024</a:t>
            </a:fld>
            <a:endParaRPr lang="nl-BE"/>
          </a:p>
        </p:txBody>
      </p:sp>
      <p:sp>
        <p:nvSpPr>
          <p:cNvPr id="6" name="Footer Placeholder 4"/>
          <p:cNvSpPr>
            <a:spLocks noGrp="1"/>
          </p:cNvSpPr>
          <p:nvPr>
            <p:ph type="ftr" sz="quarter" idx="11"/>
          </p:nvPr>
        </p:nvSpPr>
        <p:spPr/>
        <p:txBody>
          <a:bodyPr/>
          <a:lstStyle>
            <a:lvl1pPr>
              <a:defRPr/>
            </a:lvl1pPr>
          </a:lstStyle>
          <a:p>
            <a:pPr>
              <a:defRPr/>
            </a:pPr>
            <a:endParaRPr lang="nl-BE"/>
          </a:p>
        </p:txBody>
      </p:sp>
      <p:sp>
        <p:nvSpPr>
          <p:cNvPr id="7" name="Slide Number Placeholder 5"/>
          <p:cNvSpPr>
            <a:spLocks noGrp="1"/>
          </p:cNvSpPr>
          <p:nvPr>
            <p:ph type="sldNum" sz="quarter" idx="12"/>
          </p:nvPr>
        </p:nvSpPr>
        <p:spPr/>
        <p:txBody>
          <a:bodyPr/>
          <a:lstStyle>
            <a:lvl1pPr>
              <a:defRPr/>
            </a:lvl1pPr>
          </a:lstStyle>
          <a:p>
            <a:pPr>
              <a:defRPr/>
            </a:pPr>
            <a:fld id="{CC1423A9-7A8B-4018-A5D1-0B60FAC4F855}" type="slidenum">
              <a:rPr lang="nl-BE"/>
              <a:pPr>
                <a:defRPr/>
              </a:pPr>
              <a:t>‹nr.›</a:t>
            </a:fld>
            <a:endParaRPr lang="nl-BE"/>
          </a:p>
        </p:txBody>
      </p:sp>
      <p:sp>
        <p:nvSpPr>
          <p:cNvPr id="9"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2704421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fbeelding met bijschrift">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3887391" y="1685925"/>
            <a:ext cx="4629150" cy="4175126"/>
          </a:xfrm>
        </p:spPr>
        <p:txBody>
          <a:bodyPr rtlCol="0">
            <a:normAutofit/>
          </a:bodyPr>
          <a:lstStyle>
            <a:lvl1pPr marL="0" indent="0">
              <a:buNone/>
              <a:defRPr sz="3200">
                <a:solidFill>
                  <a:srgbClr val="467990"/>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nl-NL" noProof="0" dirty="0"/>
              <a:t>Klik op het pictogram als u een afbeelding wilt toevoegen</a:t>
            </a:r>
            <a:endParaRPr lang="en-US" noProof="0" dirty="0"/>
          </a:p>
        </p:txBody>
      </p:sp>
      <p:sp>
        <p:nvSpPr>
          <p:cNvPr id="4" name="Text Placeholder 3"/>
          <p:cNvSpPr>
            <a:spLocks noGrp="1"/>
          </p:cNvSpPr>
          <p:nvPr>
            <p:ph type="body" sz="half" idx="2"/>
          </p:nvPr>
        </p:nvSpPr>
        <p:spPr>
          <a:xfrm>
            <a:off x="629841" y="1685925"/>
            <a:ext cx="2949178" cy="4183063"/>
          </a:xfrm>
        </p:spPr>
        <p:txBody>
          <a:bodyPr/>
          <a:lstStyle>
            <a:lvl1pPr marL="0" indent="0">
              <a:buNone/>
              <a:defRPr sz="1600">
                <a:solidFill>
                  <a:srgbClr val="467990"/>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dirty="0"/>
              <a:t>Klik om de modelstijlen te bewerken</a:t>
            </a:r>
          </a:p>
        </p:txBody>
      </p:sp>
      <p:sp>
        <p:nvSpPr>
          <p:cNvPr id="5" name="Date Placeholder 3"/>
          <p:cNvSpPr>
            <a:spLocks noGrp="1"/>
          </p:cNvSpPr>
          <p:nvPr>
            <p:ph type="dt" sz="half" idx="10"/>
          </p:nvPr>
        </p:nvSpPr>
        <p:spPr/>
        <p:txBody>
          <a:bodyPr/>
          <a:lstStyle>
            <a:lvl1pPr>
              <a:defRPr/>
            </a:lvl1pPr>
          </a:lstStyle>
          <a:p>
            <a:pPr>
              <a:defRPr/>
            </a:pPr>
            <a:fld id="{F6BAB65F-448C-4E15-8602-00F271B8F2AC}" type="datetimeFigureOut">
              <a:rPr lang="nl-BE"/>
              <a:pPr>
                <a:defRPr/>
              </a:pPr>
              <a:t>2/05/2024</a:t>
            </a:fld>
            <a:endParaRPr lang="nl-BE"/>
          </a:p>
        </p:txBody>
      </p:sp>
      <p:sp>
        <p:nvSpPr>
          <p:cNvPr id="6" name="Footer Placeholder 4"/>
          <p:cNvSpPr>
            <a:spLocks noGrp="1"/>
          </p:cNvSpPr>
          <p:nvPr>
            <p:ph type="ftr" sz="quarter" idx="11"/>
          </p:nvPr>
        </p:nvSpPr>
        <p:spPr/>
        <p:txBody>
          <a:bodyPr/>
          <a:lstStyle>
            <a:lvl1pPr>
              <a:defRPr/>
            </a:lvl1pPr>
          </a:lstStyle>
          <a:p>
            <a:pPr>
              <a:defRPr/>
            </a:pPr>
            <a:endParaRPr lang="nl-BE"/>
          </a:p>
        </p:txBody>
      </p:sp>
      <p:sp>
        <p:nvSpPr>
          <p:cNvPr id="7" name="Slide Number Placeholder 5"/>
          <p:cNvSpPr>
            <a:spLocks noGrp="1"/>
          </p:cNvSpPr>
          <p:nvPr>
            <p:ph type="sldNum" sz="quarter" idx="12"/>
          </p:nvPr>
        </p:nvSpPr>
        <p:spPr/>
        <p:txBody>
          <a:bodyPr/>
          <a:lstStyle>
            <a:lvl1pPr>
              <a:defRPr/>
            </a:lvl1pPr>
          </a:lstStyle>
          <a:p>
            <a:pPr>
              <a:defRPr/>
            </a:pPr>
            <a:fld id="{A13D6A67-77BD-4496-B1E5-B260C6F46BB8}" type="slidenum">
              <a:rPr lang="nl-BE"/>
              <a:pPr>
                <a:defRPr/>
              </a:pPr>
              <a:t>‹nr.›</a:t>
            </a:fld>
            <a:endParaRPr lang="nl-BE"/>
          </a:p>
        </p:txBody>
      </p:sp>
      <p:sp>
        <p:nvSpPr>
          <p:cNvPr id="9"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Tree>
    <p:extLst>
      <p:ext uri="{BB962C8B-B14F-4D97-AF65-F5344CB8AC3E}">
        <p14:creationId xmlns:p14="http://schemas.microsoft.com/office/powerpoint/2010/main" val="1209255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gi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cstate="email">
            <a:lum/>
            <a:extLst>
              <a:ext uri="{28A0092B-C50C-407E-A947-70E740481C1C}">
                <a14:useLocalDpi xmlns:a14="http://schemas.microsoft.com/office/drawing/2010/main"/>
              </a:ext>
            </a:extLst>
          </a:blip>
          <a:srcRect/>
          <a:stretch>
            <a:fillRect t="-1000" b="-1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65100" y="254000"/>
            <a:ext cx="719952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nl-NL" altLang="nl-BE" dirty="0"/>
              <a:t>Klik om de stijl te bewerken</a:t>
            </a:r>
            <a:endParaRPr lang="en-US" altLang="nl-BE" dirty="0"/>
          </a:p>
        </p:txBody>
      </p:sp>
      <p:sp>
        <p:nvSpPr>
          <p:cNvPr id="1027" name="Text Placeholder 2"/>
          <p:cNvSpPr>
            <a:spLocks noGrp="1"/>
          </p:cNvSpPr>
          <p:nvPr>
            <p:ph type="body" idx="1"/>
          </p:nvPr>
        </p:nvSpPr>
        <p:spPr bwMode="auto">
          <a:xfrm>
            <a:off x="165100" y="1524000"/>
            <a:ext cx="8813800" cy="4652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BE" dirty="0"/>
              <a:t>Klik om de modelstijlen te bewerken</a:t>
            </a:r>
          </a:p>
          <a:p>
            <a:pPr lvl="1"/>
            <a:r>
              <a:rPr lang="nl-NL" altLang="nl-BE" dirty="0"/>
              <a:t>Tweede niveau</a:t>
            </a:r>
          </a:p>
          <a:p>
            <a:pPr lvl="2"/>
            <a:r>
              <a:rPr lang="nl-NL" altLang="nl-BE" dirty="0"/>
              <a:t>Derde niveau</a:t>
            </a:r>
          </a:p>
          <a:p>
            <a:pPr lvl="3"/>
            <a:r>
              <a:rPr lang="nl-NL" altLang="nl-BE" dirty="0"/>
              <a:t>Vierde niveau</a:t>
            </a:r>
          </a:p>
          <a:p>
            <a:pPr lvl="4"/>
            <a:r>
              <a:rPr lang="nl-NL" altLang="nl-BE" dirty="0"/>
              <a:t>Vijfde niveau</a:t>
            </a:r>
            <a:endParaRPr lang="en-US" altLang="nl-BE" dirty="0"/>
          </a:p>
        </p:txBody>
      </p:sp>
      <p:sp>
        <p:nvSpPr>
          <p:cNvPr id="4" name="Date Placeholder 3"/>
          <p:cNvSpPr>
            <a:spLocks noGrp="1"/>
          </p:cNvSpPr>
          <p:nvPr>
            <p:ph type="dt" sz="half" idx="2"/>
          </p:nvPr>
        </p:nvSpPr>
        <p:spPr>
          <a:xfrm>
            <a:off x="165100" y="6311900"/>
            <a:ext cx="217805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CEA05575-FF58-4ACF-9257-59269CA1DDB4}" type="datetimeFigureOut">
              <a:rPr lang="nl-BE"/>
              <a:pPr>
                <a:defRPr/>
              </a:pPr>
              <a:t>2/05/2024</a:t>
            </a:fld>
            <a:endParaRPr lang="nl-BE" dirty="0"/>
          </a:p>
        </p:txBody>
      </p:sp>
      <p:sp>
        <p:nvSpPr>
          <p:cNvPr id="5" name="Footer Placeholder 4"/>
          <p:cNvSpPr>
            <a:spLocks noGrp="1"/>
          </p:cNvSpPr>
          <p:nvPr>
            <p:ph type="ftr" sz="quarter" idx="3"/>
          </p:nvPr>
        </p:nvSpPr>
        <p:spPr>
          <a:xfrm>
            <a:off x="3028950" y="631190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nl-BE"/>
          </a:p>
        </p:txBody>
      </p:sp>
      <p:sp>
        <p:nvSpPr>
          <p:cNvPr id="6" name="Slide Number Placeholder 5"/>
          <p:cNvSpPr>
            <a:spLocks noGrp="1"/>
          </p:cNvSpPr>
          <p:nvPr>
            <p:ph type="sldNum" sz="quarter" idx="4"/>
          </p:nvPr>
        </p:nvSpPr>
        <p:spPr>
          <a:xfrm>
            <a:off x="6800850" y="6311900"/>
            <a:ext cx="217805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9B0EBDE0-35B8-417D-9918-8F77C06A1732}" type="slidenum">
              <a:rPr lang="nl-BE"/>
              <a:pPr>
                <a:defRPr/>
              </a:pPr>
              <a:t>‹nr.›</a:t>
            </a:fld>
            <a:endParaRPr lang="nl-BE"/>
          </a:p>
        </p:txBody>
      </p:sp>
    </p:spTree>
  </p:cSld>
  <p:clrMap bg1="lt1" tx1="dk1" bg2="lt2" tx2="dk2" accent1="accent1" accent2="accent2" accent3="accent3" accent4="accent4" accent5="accent5" accent6="accent6" hlink="hlink" folHlink="folHlink"/>
  <p:sldLayoutIdLst>
    <p:sldLayoutId id="2147483698" r:id="rId1"/>
    <p:sldLayoutId id="2147483709" r:id="rId2"/>
    <p:sldLayoutId id="2147483708" r:id="rId3"/>
    <p:sldLayoutId id="2147483699" r:id="rId4"/>
    <p:sldLayoutId id="2147483700" r:id="rId5"/>
    <p:sldLayoutId id="2147483701" r:id="rId6"/>
    <p:sldLayoutId id="2147483702" r:id="rId7"/>
    <p:sldLayoutId id="2147483704" r:id="rId8"/>
    <p:sldLayoutId id="2147483705" r:id="rId9"/>
  </p:sldLayoutIdLst>
  <p:txStyles>
    <p:titleStyle>
      <a:lvl1pPr marL="179388" algn="l" rtl="0" eaLnBrk="0" fontAlgn="base" hangingPunct="0">
        <a:lnSpc>
          <a:spcPct val="90000"/>
        </a:lnSpc>
        <a:spcBef>
          <a:spcPct val="0"/>
        </a:spcBef>
        <a:spcAft>
          <a:spcPct val="0"/>
        </a:spcAft>
        <a:defRPr sz="3200" b="1" kern="1200" baseline="0">
          <a:solidFill>
            <a:srgbClr val="00646C"/>
          </a:solidFill>
          <a:latin typeface="+mj-lt"/>
          <a:ea typeface="+mj-ea"/>
          <a:cs typeface="+mj-cs"/>
        </a:defRPr>
      </a:lvl1pPr>
      <a:lvl2pPr marL="179388" algn="l" rtl="0" eaLnBrk="0" fontAlgn="base" hangingPunct="0">
        <a:lnSpc>
          <a:spcPct val="90000"/>
        </a:lnSpc>
        <a:spcBef>
          <a:spcPct val="0"/>
        </a:spcBef>
        <a:spcAft>
          <a:spcPct val="0"/>
        </a:spcAft>
        <a:defRPr sz="4000">
          <a:solidFill>
            <a:srgbClr val="1D6B6E"/>
          </a:solidFill>
          <a:latin typeface="Arial" panose="020B0604020202020204" pitchFamily="34" charset="0"/>
        </a:defRPr>
      </a:lvl2pPr>
      <a:lvl3pPr marL="179388" algn="l" rtl="0" eaLnBrk="0" fontAlgn="base" hangingPunct="0">
        <a:lnSpc>
          <a:spcPct val="90000"/>
        </a:lnSpc>
        <a:spcBef>
          <a:spcPct val="0"/>
        </a:spcBef>
        <a:spcAft>
          <a:spcPct val="0"/>
        </a:spcAft>
        <a:defRPr sz="4000">
          <a:solidFill>
            <a:srgbClr val="1D6B6E"/>
          </a:solidFill>
          <a:latin typeface="Arial" panose="020B0604020202020204" pitchFamily="34" charset="0"/>
        </a:defRPr>
      </a:lvl3pPr>
      <a:lvl4pPr marL="179388" algn="l" rtl="0" eaLnBrk="0" fontAlgn="base" hangingPunct="0">
        <a:lnSpc>
          <a:spcPct val="90000"/>
        </a:lnSpc>
        <a:spcBef>
          <a:spcPct val="0"/>
        </a:spcBef>
        <a:spcAft>
          <a:spcPct val="0"/>
        </a:spcAft>
        <a:defRPr sz="4000">
          <a:solidFill>
            <a:srgbClr val="1D6B6E"/>
          </a:solidFill>
          <a:latin typeface="Arial" panose="020B0604020202020204" pitchFamily="34" charset="0"/>
        </a:defRPr>
      </a:lvl4pPr>
      <a:lvl5pPr marL="179388" algn="l" rtl="0" eaLnBrk="0" fontAlgn="base" hangingPunct="0">
        <a:lnSpc>
          <a:spcPct val="90000"/>
        </a:lnSpc>
        <a:spcBef>
          <a:spcPct val="0"/>
        </a:spcBef>
        <a:spcAft>
          <a:spcPct val="0"/>
        </a:spcAft>
        <a:defRPr sz="4000">
          <a:solidFill>
            <a:srgbClr val="1D6B6E"/>
          </a:solidFill>
          <a:latin typeface="Arial" panose="020B060402020202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b="0" kern="1200" baseline="0">
          <a:solidFill>
            <a:srgbClr val="419575"/>
          </a:solidFill>
          <a:latin typeface="Calibri" panose="020F0502020204030204" pitchFamily="34" charset="0"/>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rgbClr val="7030A0"/>
          </a:solidFill>
          <a:latin typeface="Calibri" panose="020F0502020204030204" pitchFamily="34" charset="0"/>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p:txBody>
          <a:bodyPr/>
          <a:lstStyle/>
          <a:p>
            <a:r>
              <a:rPr lang="nl-NL" dirty="0"/>
              <a:t>NBP Beneden </a:t>
            </a:r>
            <a:r>
              <a:rPr lang="nl-NL" dirty="0" err="1"/>
              <a:t>Dijlevallei</a:t>
            </a:r>
            <a:endParaRPr lang="nl-BE" dirty="0"/>
          </a:p>
        </p:txBody>
      </p:sp>
      <p:pic>
        <p:nvPicPr>
          <p:cNvPr id="4" name="Afbeelding 3">
            <a:extLst>
              <a:ext uri="{FF2B5EF4-FFF2-40B4-BE49-F238E27FC236}">
                <a16:creationId xmlns:a16="http://schemas.microsoft.com/office/drawing/2014/main" id="{2EFF9991-9733-44F5-8953-E99B3EA942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3855" y="1475588"/>
            <a:ext cx="7199526" cy="5253913"/>
          </a:xfrm>
          <a:prstGeom prst="rect">
            <a:avLst/>
          </a:prstGeom>
        </p:spPr>
      </p:pic>
    </p:spTree>
    <p:extLst>
      <p:ext uri="{BB962C8B-B14F-4D97-AF65-F5344CB8AC3E}">
        <p14:creationId xmlns:p14="http://schemas.microsoft.com/office/powerpoint/2010/main" val="2616774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a:t>Huidig beheerplan afgelopen eind april 2024</a:t>
            </a:r>
          </a:p>
          <a:p>
            <a:r>
              <a:rPr lang="nl-NL" dirty="0"/>
              <a:t>Nieuw geïntegreerd beheerplan</a:t>
            </a:r>
          </a:p>
          <a:p>
            <a:pPr lvl="1"/>
            <a:r>
              <a:rPr lang="nl-NL" dirty="0"/>
              <a:t>Combi natuur en erfgoed </a:t>
            </a:r>
          </a:p>
          <a:p>
            <a:pPr lvl="1"/>
            <a:r>
              <a:rPr lang="nl-NL" dirty="0"/>
              <a:t>302,55 hectare, ongeveer 45hectare nieuw </a:t>
            </a:r>
          </a:p>
          <a:p>
            <a:pPr lvl="1"/>
            <a:r>
              <a:rPr lang="nl-NL" dirty="0"/>
              <a:t>Stad Mechelen, gemeente Bonheiden en Boortmeerbeek</a:t>
            </a:r>
          </a:p>
          <a:p>
            <a:pPr lvl="1"/>
            <a:r>
              <a:rPr lang="nl-NL" dirty="0"/>
              <a:t>Status: ingediend </a:t>
            </a:r>
            <a:endParaRPr lang="nl-BE" dirty="0"/>
          </a:p>
        </p:txBody>
      </p:sp>
      <p:sp>
        <p:nvSpPr>
          <p:cNvPr id="3" name="Titel 2"/>
          <p:cNvSpPr>
            <a:spLocks noGrp="1"/>
          </p:cNvSpPr>
          <p:nvPr>
            <p:ph type="title"/>
          </p:nvPr>
        </p:nvSpPr>
        <p:spPr/>
        <p:txBody>
          <a:bodyPr/>
          <a:lstStyle/>
          <a:p>
            <a:r>
              <a:rPr lang="nl-NL" dirty="0"/>
              <a:t>NBP Beneden </a:t>
            </a:r>
            <a:r>
              <a:rPr lang="nl-NL" dirty="0" err="1"/>
              <a:t>Dijlevallei</a:t>
            </a:r>
            <a:endParaRPr lang="nl-BE" dirty="0"/>
          </a:p>
        </p:txBody>
      </p:sp>
    </p:spTree>
    <p:extLst>
      <p:ext uri="{BB962C8B-B14F-4D97-AF65-F5344CB8AC3E}">
        <p14:creationId xmlns:p14="http://schemas.microsoft.com/office/powerpoint/2010/main" val="2564455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endParaRPr lang="nl-BE" dirty="0"/>
          </a:p>
        </p:txBody>
      </p:sp>
      <p:sp>
        <p:nvSpPr>
          <p:cNvPr id="3" name="Titel 2"/>
          <p:cNvSpPr>
            <a:spLocks noGrp="1"/>
          </p:cNvSpPr>
          <p:nvPr>
            <p:ph type="title"/>
          </p:nvPr>
        </p:nvSpPr>
        <p:spPr/>
        <p:txBody>
          <a:bodyPr/>
          <a:lstStyle/>
          <a:p>
            <a:endParaRPr lang="nl-BE"/>
          </a:p>
        </p:txBody>
      </p:sp>
      <p:pic>
        <p:nvPicPr>
          <p:cNvPr id="5" name="Afbeelding 4">
            <a:extLst>
              <a:ext uri="{FF2B5EF4-FFF2-40B4-BE49-F238E27FC236}">
                <a16:creationId xmlns:a16="http://schemas.microsoft.com/office/drawing/2014/main" id="{F6747397-AA6D-43E5-A49D-60CC376D83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5417" y="0"/>
            <a:ext cx="8533166" cy="6858000"/>
          </a:xfrm>
          <a:prstGeom prst="rect">
            <a:avLst/>
          </a:prstGeom>
        </p:spPr>
      </p:pic>
    </p:spTree>
    <p:extLst>
      <p:ext uri="{BB962C8B-B14F-4D97-AF65-F5344CB8AC3E}">
        <p14:creationId xmlns:p14="http://schemas.microsoft.com/office/powerpoint/2010/main" val="1708587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endParaRPr lang="nl-BE"/>
          </a:p>
        </p:txBody>
      </p:sp>
      <p:sp>
        <p:nvSpPr>
          <p:cNvPr id="3" name="Titel 2"/>
          <p:cNvSpPr>
            <a:spLocks noGrp="1"/>
          </p:cNvSpPr>
          <p:nvPr>
            <p:ph type="title"/>
          </p:nvPr>
        </p:nvSpPr>
        <p:spPr/>
        <p:txBody>
          <a:bodyPr/>
          <a:lstStyle/>
          <a:p>
            <a:r>
              <a:rPr lang="nl-NL" dirty="0"/>
              <a:t>Bonheiden</a:t>
            </a:r>
            <a:endParaRPr lang="nl-BE" dirty="0"/>
          </a:p>
        </p:txBody>
      </p:sp>
      <p:pic>
        <p:nvPicPr>
          <p:cNvPr id="5" name="Afbeelding 4">
            <a:extLst>
              <a:ext uri="{FF2B5EF4-FFF2-40B4-BE49-F238E27FC236}">
                <a16:creationId xmlns:a16="http://schemas.microsoft.com/office/drawing/2014/main" id="{CC0CBE9D-B874-4D0F-B29B-F342C3D10C63}"/>
              </a:ext>
            </a:extLst>
          </p:cNvPr>
          <p:cNvPicPr>
            <a:picLocks noChangeAspect="1"/>
          </p:cNvPicPr>
          <p:nvPr/>
        </p:nvPicPr>
        <p:blipFill>
          <a:blip r:embed="rId3"/>
          <a:stretch>
            <a:fillRect/>
          </a:stretch>
        </p:blipFill>
        <p:spPr>
          <a:xfrm>
            <a:off x="501739" y="1416939"/>
            <a:ext cx="7877175" cy="5419725"/>
          </a:xfrm>
          <a:prstGeom prst="rect">
            <a:avLst/>
          </a:prstGeom>
        </p:spPr>
      </p:pic>
    </p:spTree>
    <p:extLst>
      <p:ext uri="{BB962C8B-B14F-4D97-AF65-F5344CB8AC3E}">
        <p14:creationId xmlns:p14="http://schemas.microsoft.com/office/powerpoint/2010/main" val="2164660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560C4E2F-2999-4097-94AA-C3F913700409}"/>
              </a:ext>
            </a:extLst>
          </p:cNvPr>
          <p:cNvSpPr>
            <a:spLocks noGrp="1"/>
          </p:cNvSpPr>
          <p:nvPr>
            <p:ph idx="1"/>
          </p:nvPr>
        </p:nvSpPr>
        <p:spPr/>
        <p:txBody>
          <a:bodyPr/>
          <a:lstStyle/>
          <a:p>
            <a:endParaRPr lang="nl-BE"/>
          </a:p>
        </p:txBody>
      </p:sp>
      <p:sp>
        <p:nvSpPr>
          <p:cNvPr id="3" name="Titel 2">
            <a:extLst>
              <a:ext uri="{FF2B5EF4-FFF2-40B4-BE49-F238E27FC236}">
                <a16:creationId xmlns:a16="http://schemas.microsoft.com/office/drawing/2014/main" id="{C9CF7AC2-C13C-4F60-937B-563FA7751DCA}"/>
              </a:ext>
            </a:extLst>
          </p:cNvPr>
          <p:cNvSpPr>
            <a:spLocks noGrp="1"/>
          </p:cNvSpPr>
          <p:nvPr>
            <p:ph type="title"/>
          </p:nvPr>
        </p:nvSpPr>
        <p:spPr/>
        <p:txBody>
          <a:bodyPr/>
          <a:lstStyle/>
          <a:p>
            <a:endParaRPr lang="nl-BE"/>
          </a:p>
        </p:txBody>
      </p:sp>
      <p:pic>
        <p:nvPicPr>
          <p:cNvPr id="4" name="Afbeelding 3">
            <a:extLst>
              <a:ext uri="{FF2B5EF4-FFF2-40B4-BE49-F238E27FC236}">
                <a16:creationId xmlns:a16="http://schemas.microsoft.com/office/drawing/2014/main" id="{4BF04936-87D7-46F9-9689-543A335C93F0}"/>
              </a:ext>
            </a:extLst>
          </p:cNvPr>
          <p:cNvPicPr>
            <a:picLocks noChangeAspect="1"/>
          </p:cNvPicPr>
          <p:nvPr/>
        </p:nvPicPr>
        <p:blipFill>
          <a:blip r:embed="rId2"/>
          <a:stretch>
            <a:fillRect/>
          </a:stretch>
        </p:blipFill>
        <p:spPr>
          <a:xfrm>
            <a:off x="13219" y="1897936"/>
            <a:ext cx="9130781" cy="4280795"/>
          </a:xfrm>
          <a:prstGeom prst="rect">
            <a:avLst/>
          </a:prstGeom>
        </p:spPr>
      </p:pic>
    </p:spTree>
    <p:extLst>
      <p:ext uri="{BB962C8B-B14F-4D97-AF65-F5344CB8AC3E}">
        <p14:creationId xmlns:p14="http://schemas.microsoft.com/office/powerpoint/2010/main" val="8473243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a:xfrm>
            <a:off x="4172430" y="1429910"/>
            <a:ext cx="4806469" cy="5016994"/>
          </a:xfrm>
        </p:spPr>
        <p:txBody>
          <a:bodyPr/>
          <a:lstStyle/>
          <a:p>
            <a:r>
              <a:rPr lang="nl-NL" dirty="0"/>
              <a:t>Beschermd landschap “</a:t>
            </a:r>
            <a:r>
              <a:rPr lang="nl-NL" dirty="0" err="1"/>
              <a:t>Cassenbroek</a:t>
            </a:r>
            <a:r>
              <a:rPr lang="nl-NL" dirty="0"/>
              <a:t>”</a:t>
            </a:r>
          </a:p>
          <a:p>
            <a:pPr lvl="1"/>
            <a:r>
              <a:rPr lang="nl-NL" dirty="0"/>
              <a:t>Trilveen, dottergraslanden, landduin, knotbomen, houtkanten en hakhoutbossen </a:t>
            </a:r>
          </a:p>
          <a:p>
            <a:r>
              <a:rPr lang="nl-NL" dirty="0"/>
              <a:t>Beschermd landschap “Het Ven”</a:t>
            </a:r>
          </a:p>
          <a:p>
            <a:pPr lvl="1"/>
            <a:r>
              <a:rPr lang="nl-NL" dirty="0"/>
              <a:t>Moeras en duinzandgrond</a:t>
            </a:r>
          </a:p>
          <a:p>
            <a:r>
              <a:rPr lang="nl-NL" dirty="0"/>
              <a:t>Beschermd landschap “</a:t>
            </a:r>
            <a:r>
              <a:rPr lang="nl-NL" dirty="0" err="1"/>
              <a:t>Dijlevallei</a:t>
            </a:r>
            <a:r>
              <a:rPr lang="nl-NL" dirty="0"/>
              <a:t>-Pikhakendonk”</a:t>
            </a:r>
          </a:p>
          <a:p>
            <a:pPr lvl="1"/>
            <a:r>
              <a:rPr lang="nl-NL" dirty="0"/>
              <a:t>Graas- en hooiweiden, houtkanten, broekbosjes en oude stroomgeulen van de </a:t>
            </a:r>
            <a:r>
              <a:rPr lang="nl-NL" dirty="0" err="1"/>
              <a:t>Dijle</a:t>
            </a:r>
            <a:endParaRPr lang="nl-NL" dirty="0"/>
          </a:p>
        </p:txBody>
      </p:sp>
      <p:sp>
        <p:nvSpPr>
          <p:cNvPr id="3" name="Titel 2"/>
          <p:cNvSpPr>
            <a:spLocks noGrp="1"/>
          </p:cNvSpPr>
          <p:nvPr>
            <p:ph type="title"/>
          </p:nvPr>
        </p:nvSpPr>
        <p:spPr/>
        <p:txBody>
          <a:bodyPr/>
          <a:lstStyle/>
          <a:p>
            <a:r>
              <a:rPr lang="nl-NL" dirty="0"/>
              <a:t>Erfgoed</a:t>
            </a:r>
            <a:endParaRPr lang="nl-BE" dirty="0"/>
          </a:p>
        </p:txBody>
      </p:sp>
      <p:pic>
        <p:nvPicPr>
          <p:cNvPr id="5" name="Afbeelding 4">
            <a:extLst>
              <a:ext uri="{FF2B5EF4-FFF2-40B4-BE49-F238E27FC236}">
                <a16:creationId xmlns:a16="http://schemas.microsoft.com/office/drawing/2014/main" id="{B2ED80F2-0B03-4978-B183-AAE3BAF08F2B}"/>
              </a:ext>
            </a:extLst>
          </p:cNvPr>
          <p:cNvPicPr>
            <a:picLocks noChangeAspect="1"/>
          </p:cNvPicPr>
          <p:nvPr/>
        </p:nvPicPr>
        <p:blipFill>
          <a:blip r:embed="rId3"/>
          <a:stretch>
            <a:fillRect/>
          </a:stretch>
        </p:blipFill>
        <p:spPr>
          <a:xfrm>
            <a:off x="165100" y="1429910"/>
            <a:ext cx="3892678" cy="5016994"/>
          </a:xfrm>
          <a:prstGeom prst="rect">
            <a:avLst/>
          </a:prstGeom>
        </p:spPr>
      </p:pic>
      <p:cxnSp>
        <p:nvCxnSpPr>
          <p:cNvPr id="7" name="Rechte verbindingslijn met pijl 6">
            <a:extLst>
              <a:ext uri="{FF2B5EF4-FFF2-40B4-BE49-F238E27FC236}">
                <a16:creationId xmlns:a16="http://schemas.microsoft.com/office/drawing/2014/main" id="{D2B0F997-29FF-4FCE-B9D2-4F1926800362}"/>
              </a:ext>
            </a:extLst>
          </p:cNvPr>
          <p:cNvCxnSpPr>
            <a:cxnSpLocks/>
          </p:cNvCxnSpPr>
          <p:nvPr/>
        </p:nvCxnSpPr>
        <p:spPr>
          <a:xfrm flipH="1">
            <a:off x="2297527" y="2003972"/>
            <a:ext cx="1874903" cy="1015853"/>
          </a:xfrm>
          <a:prstGeom prst="straightConnector1">
            <a:avLst/>
          </a:prstGeom>
          <a:ln w="28575">
            <a:solidFill>
              <a:srgbClr val="00646C"/>
            </a:solidFill>
            <a:tailEnd type="triangle"/>
          </a:ln>
        </p:spPr>
        <p:style>
          <a:lnRef idx="1">
            <a:schemeClr val="accent6"/>
          </a:lnRef>
          <a:fillRef idx="0">
            <a:schemeClr val="accent6"/>
          </a:fillRef>
          <a:effectRef idx="0">
            <a:schemeClr val="accent6"/>
          </a:effectRef>
          <a:fontRef idx="minor">
            <a:schemeClr val="tx1"/>
          </a:fontRef>
        </p:style>
      </p:cxnSp>
      <p:cxnSp>
        <p:nvCxnSpPr>
          <p:cNvPr id="8" name="Rechte verbindingslijn met pijl 7">
            <a:extLst>
              <a:ext uri="{FF2B5EF4-FFF2-40B4-BE49-F238E27FC236}">
                <a16:creationId xmlns:a16="http://schemas.microsoft.com/office/drawing/2014/main" id="{520DFA44-B328-4BED-BC7E-E32AF89B438E}"/>
              </a:ext>
            </a:extLst>
          </p:cNvPr>
          <p:cNvCxnSpPr>
            <a:cxnSpLocks/>
            <a:stCxn id="2" idx="1"/>
          </p:cNvCxnSpPr>
          <p:nvPr/>
        </p:nvCxnSpPr>
        <p:spPr>
          <a:xfrm flipH="1" flipV="1">
            <a:off x="3058246" y="3400225"/>
            <a:ext cx="1114184" cy="538182"/>
          </a:xfrm>
          <a:prstGeom prst="straightConnector1">
            <a:avLst/>
          </a:prstGeom>
          <a:ln w="28575">
            <a:solidFill>
              <a:srgbClr val="00646C"/>
            </a:solidFill>
            <a:tailEnd type="triangle"/>
          </a:ln>
        </p:spPr>
        <p:style>
          <a:lnRef idx="1">
            <a:schemeClr val="accent6"/>
          </a:lnRef>
          <a:fillRef idx="0">
            <a:schemeClr val="accent6"/>
          </a:fillRef>
          <a:effectRef idx="0">
            <a:schemeClr val="accent6"/>
          </a:effectRef>
          <a:fontRef idx="minor">
            <a:schemeClr val="tx1"/>
          </a:fontRef>
        </p:style>
      </p:cxnSp>
      <p:cxnSp>
        <p:nvCxnSpPr>
          <p:cNvPr id="11" name="Rechte verbindingslijn met pijl 10">
            <a:extLst>
              <a:ext uri="{FF2B5EF4-FFF2-40B4-BE49-F238E27FC236}">
                <a16:creationId xmlns:a16="http://schemas.microsoft.com/office/drawing/2014/main" id="{9C151CEF-8C7E-4B74-B7FF-1D5FD1629394}"/>
              </a:ext>
            </a:extLst>
          </p:cNvPr>
          <p:cNvCxnSpPr>
            <a:cxnSpLocks/>
          </p:cNvCxnSpPr>
          <p:nvPr/>
        </p:nvCxnSpPr>
        <p:spPr>
          <a:xfrm flipH="1" flipV="1">
            <a:off x="2433566" y="5084908"/>
            <a:ext cx="1738864" cy="163287"/>
          </a:xfrm>
          <a:prstGeom prst="straightConnector1">
            <a:avLst/>
          </a:prstGeom>
          <a:ln w="28575">
            <a:solidFill>
              <a:srgbClr val="00646C"/>
            </a:solidFill>
            <a:tailEnd type="triangle"/>
          </a:ln>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8089572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inhoud 6">
            <a:extLst>
              <a:ext uri="{FF2B5EF4-FFF2-40B4-BE49-F238E27FC236}">
                <a16:creationId xmlns:a16="http://schemas.microsoft.com/office/drawing/2014/main" id="{2D378957-5745-4EA3-A3F0-D521C0E8F839}"/>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p:spPr>
      </p:pic>
      <p:sp>
        <p:nvSpPr>
          <p:cNvPr id="5" name="Tekstvak 4">
            <a:extLst>
              <a:ext uri="{FF2B5EF4-FFF2-40B4-BE49-F238E27FC236}">
                <a16:creationId xmlns:a16="http://schemas.microsoft.com/office/drawing/2014/main" id="{1D8193BA-5AFF-4321-B0AE-C6909804A4F5}"/>
              </a:ext>
            </a:extLst>
          </p:cNvPr>
          <p:cNvSpPr txBox="1"/>
          <p:nvPr/>
        </p:nvSpPr>
        <p:spPr>
          <a:xfrm>
            <a:off x="5433754" y="6419334"/>
            <a:ext cx="3801618" cy="369332"/>
          </a:xfrm>
          <a:prstGeom prst="rect">
            <a:avLst/>
          </a:prstGeom>
          <a:noFill/>
        </p:spPr>
        <p:txBody>
          <a:bodyPr wrap="none" rtlCol="0">
            <a:spAutoFit/>
          </a:bodyPr>
          <a:lstStyle/>
          <a:p>
            <a:r>
              <a:rPr lang="nl-NL" dirty="0">
                <a:solidFill>
                  <a:schemeClr val="bg1"/>
                </a:solidFill>
              </a:rPr>
              <a:t>Trilveen </a:t>
            </a:r>
            <a:r>
              <a:rPr lang="nl-NL" dirty="0" err="1">
                <a:solidFill>
                  <a:schemeClr val="bg1"/>
                </a:solidFill>
              </a:rPr>
              <a:t>Cassenbroek</a:t>
            </a:r>
            <a:r>
              <a:rPr lang="nl-NL" dirty="0">
                <a:solidFill>
                  <a:schemeClr val="bg1"/>
                </a:solidFill>
              </a:rPr>
              <a:t>  © Diane Appels</a:t>
            </a:r>
            <a:endParaRPr lang="nl-BE" dirty="0">
              <a:solidFill>
                <a:schemeClr val="bg1"/>
              </a:solidFill>
            </a:endParaRPr>
          </a:p>
        </p:txBody>
      </p:sp>
    </p:spTree>
    <p:extLst>
      <p:ext uri="{BB962C8B-B14F-4D97-AF65-F5344CB8AC3E}">
        <p14:creationId xmlns:p14="http://schemas.microsoft.com/office/powerpoint/2010/main" val="2549327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a:extLst>
              <a:ext uri="{FF2B5EF4-FFF2-40B4-BE49-F238E27FC236}">
                <a16:creationId xmlns:a16="http://schemas.microsoft.com/office/drawing/2014/main" id="{6CE674A7-C675-4204-A98A-E5CF9FE190A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 y="0"/>
            <a:ext cx="9144000" cy="6858000"/>
          </a:xfrm>
        </p:spPr>
      </p:pic>
      <p:sp>
        <p:nvSpPr>
          <p:cNvPr id="7" name="Tekstvak 6">
            <a:extLst>
              <a:ext uri="{FF2B5EF4-FFF2-40B4-BE49-F238E27FC236}">
                <a16:creationId xmlns:a16="http://schemas.microsoft.com/office/drawing/2014/main" id="{BE7578E7-8023-479D-9DE1-DB1F2228C506}"/>
              </a:ext>
            </a:extLst>
          </p:cNvPr>
          <p:cNvSpPr txBox="1"/>
          <p:nvPr/>
        </p:nvSpPr>
        <p:spPr>
          <a:xfrm>
            <a:off x="0" y="6434702"/>
            <a:ext cx="2603598" cy="369332"/>
          </a:xfrm>
          <a:prstGeom prst="rect">
            <a:avLst/>
          </a:prstGeom>
          <a:noFill/>
        </p:spPr>
        <p:txBody>
          <a:bodyPr wrap="none" rtlCol="0">
            <a:spAutoFit/>
          </a:bodyPr>
          <a:lstStyle/>
          <a:p>
            <a:r>
              <a:rPr lang="nl-NL" dirty="0">
                <a:solidFill>
                  <a:schemeClr val="bg1"/>
                </a:solidFill>
              </a:rPr>
              <a:t>‘t Ven © Rosan Heremans</a:t>
            </a:r>
            <a:endParaRPr lang="nl-BE" dirty="0">
              <a:solidFill>
                <a:schemeClr val="bg1"/>
              </a:solidFill>
            </a:endParaRPr>
          </a:p>
        </p:txBody>
      </p:sp>
    </p:spTree>
    <p:extLst>
      <p:ext uri="{BB962C8B-B14F-4D97-AF65-F5344CB8AC3E}">
        <p14:creationId xmlns:p14="http://schemas.microsoft.com/office/powerpoint/2010/main" val="3503989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E0F5100A-68AB-4B94-B97D-DDA9999EC758}"/>
              </a:ext>
            </a:extLst>
          </p:cNvPr>
          <p:cNvSpPr>
            <a:spLocks noGrp="1"/>
          </p:cNvSpPr>
          <p:nvPr>
            <p:ph idx="1"/>
          </p:nvPr>
        </p:nvSpPr>
        <p:spPr/>
        <p:txBody>
          <a:bodyPr/>
          <a:lstStyle/>
          <a:p>
            <a:r>
              <a:rPr lang="nl-NL" dirty="0"/>
              <a:t>Foto PHD toevoegen</a:t>
            </a:r>
            <a:endParaRPr lang="nl-BE" dirty="0"/>
          </a:p>
        </p:txBody>
      </p:sp>
      <p:sp>
        <p:nvSpPr>
          <p:cNvPr id="3" name="Titel 2">
            <a:extLst>
              <a:ext uri="{FF2B5EF4-FFF2-40B4-BE49-F238E27FC236}">
                <a16:creationId xmlns:a16="http://schemas.microsoft.com/office/drawing/2014/main" id="{B729A4D8-7395-4AE2-ADA7-060A977D9B4C}"/>
              </a:ext>
            </a:extLst>
          </p:cNvPr>
          <p:cNvSpPr>
            <a:spLocks noGrp="1"/>
          </p:cNvSpPr>
          <p:nvPr>
            <p:ph type="title"/>
          </p:nvPr>
        </p:nvSpPr>
        <p:spPr/>
        <p:txBody>
          <a:bodyPr/>
          <a:lstStyle/>
          <a:p>
            <a:endParaRPr lang="nl-BE"/>
          </a:p>
        </p:txBody>
      </p:sp>
      <p:pic>
        <p:nvPicPr>
          <p:cNvPr id="5" name="Afbeelding 4">
            <a:extLst>
              <a:ext uri="{FF2B5EF4-FFF2-40B4-BE49-F238E27FC236}">
                <a16:creationId xmlns:a16="http://schemas.microsoft.com/office/drawing/2014/main" id="{E71941E2-AA01-4A15-8107-D591DAA7B6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6" name="Tekstvak 5">
            <a:extLst>
              <a:ext uri="{FF2B5EF4-FFF2-40B4-BE49-F238E27FC236}">
                <a16:creationId xmlns:a16="http://schemas.microsoft.com/office/drawing/2014/main" id="{A6C4FA24-F387-442A-B501-C0C4FAE7A85F}"/>
              </a:ext>
            </a:extLst>
          </p:cNvPr>
          <p:cNvSpPr txBox="1"/>
          <p:nvPr/>
        </p:nvSpPr>
        <p:spPr>
          <a:xfrm>
            <a:off x="0" y="6434702"/>
            <a:ext cx="3476465" cy="369332"/>
          </a:xfrm>
          <a:prstGeom prst="rect">
            <a:avLst/>
          </a:prstGeom>
          <a:noFill/>
        </p:spPr>
        <p:txBody>
          <a:bodyPr wrap="none" rtlCol="0">
            <a:spAutoFit/>
          </a:bodyPr>
          <a:lstStyle/>
          <a:p>
            <a:r>
              <a:rPr lang="nl-NL" dirty="0">
                <a:solidFill>
                  <a:schemeClr val="bg1"/>
                </a:solidFill>
              </a:rPr>
              <a:t>Pikhakendonk © Rosan Heremans</a:t>
            </a:r>
            <a:endParaRPr lang="nl-BE" dirty="0">
              <a:solidFill>
                <a:schemeClr val="bg1"/>
              </a:solidFill>
            </a:endParaRPr>
          </a:p>
        </p:txBody>
      </p:sp>
    </p:spTree>
    <p:extLst>
      <p:ext uri="{BB962C8B-B14F-4D97-AF65-F5344CB8AC3E}">
        <p14:creationId xmlns:p14="http://schemas.microsoft.com/office/powerpoint/2010/main" val="363851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a:xfrm>
            <a:off x="248193" y="1498388"/>
            <a:ext cx="8647611" cy="5105612"/>
          </a:xfrm>
        </p:spPr>
        <p:txBody>
          <a:bodyPr/>
          <a:lstStyle/>
          <a:p>
            <a:r>
              <a:rPr lang="nl-NL" dirty="0"/>
              <a:t>Beschermde landschappen</a:t>
            </a:r>
          </a:p>
          <a:p>
            <a:pPr lvl="1"/>
            <a:r>
              <a:rPr lang="nl-NL" dirty="0"/>
              <a:t>Geïntegreerd beheerplan</a:t>
            </a:r>
          </a:p>
          <a:p>
            <a:pPr lvl="2"/>
            <a:r>
              <a:rPr lang="nl-NL" dirty="0"/>
              <a:t>Combi erfgoed- en natuurwaarden vertalen naar streefbeelden en beheermaatregelen </a:t>
            </a:r>
          </a:p>
          <a:p>
            <a:r>
              <a:rPr lang="nl-NL" dirty="0"/>
              <a:t>Habitatrichtlijngebied </a:t>
            </a:r>
          </a:p>
          <a:p>
            <a:pPr lvl="1"/>
            <a:r>
              <a:rPr lang="nl-NL" dirty="0"/>
              <a:t>Pikhakendonk onderdeel van “Bossen van het zuidoosten van de Zandleemstreek” (BE2300044)</a:t>
            </a:r>
          </a:p>
          <a:p>
            <a:pPr lvl="1"/>
            <a:r>
              <a:rPr lang="nl-NL" dirty="0"/>
              <a:t>Doelstellingen:</a:t>
            </a:r>
          </a:p>
          <a:p>
            <a:pPr lvl="2"/>
            <a:r>
              <a:rPr lang="nl-NL" dirty="0"/>
              <a:t>Opwaarderen pimpernelgraslanden (6510_hus)</a:t>
            </a:r>
          </a:p>
          <a:p>
            <a:pPr lvl="2"/>
            <a:r>
              <a:rPr lang="nl-NL" dirty="0"/>
              <a:t>Opwaarderen voedselrijke zoomvormende ruigte (6430)</a:t>
            </a:r>
          </a:p>
          <a:p>
            <a:pPr lvl="2"/>
            <a:r>
              <a:rPr lang="nl-NL" dirty="0" err="1"/>
              <a:t>Instandhouden</a:t>
            </a:r>
            <a:r>
              <a:rPr lang="nl-NL" dirty="0"/>
              <a:t> populatie kamsalamander</a:t>
            </a:r>
          </a:p>
          <a:p>
            <a:pPr lvl="2"/>
            <a:r>
              <a:rPr lang="nl-NL" dirty="0"/>
              <a:t>Duurzaam behoud </a:t>
            </a:r>
            <a:r>
              <a:rPr lang="nl-NL" dirty="0" err="1"/>
              <a:t>heischrale</a:t>
            </a:r>
            <a:r>
              <a:rPr lang="nl-NL" dirty="0"/>
              <a:t> en heidevegetaties (binnen bosverband)</a:t>
            </a:r>
          </a:p>
          <a:p>
            <a:pPr lvl="2"/>
            <a:r>
              <a:rPr lang="nl-NL" dirty="0"/>
              <a:t>Opwaarderen alluviale bossen (91E0)</a:t>
            </a:r>
          </a:p>
          <a:p>
            <a:pPr lvl="2"/>
            <a:endParaRPr lang="nl-NL" dirty="0"/>
          </a:p>
        </p:txBody>
      </p:sp>
      <p:sp>
        <p:nvSpPr>
          <p:cNvPr id="3" name="Titel 2"/>
          <p:cNvSpPr>
            <a:spLocks noGrp="1"/>
          </p:cNvSpPr>
          <p:nvPr>
            <p:ph type="title"/>
          </p:nvPr>
        </p:nvSpPr>
        <p:spPr/>
        <p:txBody>
          <a:bodyPr/>
          <a:lstStyle/>
          <a:p>
            <a:r>
              <a:rPr lang="nl-NL" dirty="0"/>
              <a:t>Bescherming gebied</a:t>
            </a:r>
            <a:endParaRPr lang="nl-BE" dirty="0"/>
          </a:p>
        </p:txBody>
      </p:sp>
    </p:spTree>
    <p:extLst>
      <p:ext uri="{BB962C8B-B14F-4D97-AF65-F5344CB8AC3E}">
        <p14:creationId xmlns:p14="http://schemas.microsoft.com/office/powerpoint/2010/main" val="2803197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a:xfrm>
            <a:off x="6930998" y="1825624"/>
            <a:ext cx="1964806" cy="4353107"/>
          </a:xfrm>
        </p:spPr>
        <p:txBody>
          <a:bodyPr/>
          <a:lstStyle/>
          <a:p>
            <a:pPr marL="0" indent="0">
              <a:buNone/>
            </a:pPr>
            <a:r>
              <a:rPr lang="nl-NL" sz="1600" dirty="0"/>
              <a:t>Halfopen landschap graslanden </a:t>
            </a:r>
          </a:p>
          <a:p>
            <a:pPr marL="0" indent="0">
              <a:buNone/>
            </a:pPr>
            <a:r>
              <a:rPr lang="nl-NL" sz="1600" dirty="0"/>
              <a:t>Halfopen landschap bossen</a:t>
            </a:r>
          </a:p>
          <a:p>
            <a:pPr marL="0" indent="0">
              <a:buNone/>
            </a:pPr>
            <a:r>
              <a:rPr lang="nl-NL" sz="1600" dirty="0"/>
              <a:t>Halfopen landschap heide en landduinen</a:t>
            </a:r>
          </a:p>
          <a:p>
            <a:pPr marL="0" indent="0">
              <a:buNone/>
            </a:pPr>
            <a:endParaRPr lang="nl-BE" sz="1600" dirty="0"/>
          </a:p>
        </p:txBody>
      </p:sp>
      <p:sp>
        <p:nvSpPr>
          <p:cNvPr id="3" name="Titel 2"/>
          <p:cNvSpPr>
            <a:spLocks noGrp="1"/>
          </p:cNvSpPr>
          <p:nvPr>
            <p:ph type="title"/>
          </p:nvPr>
        </p:nvSpPr>
        <p:spPr/>
        <p:txBody>
          <a:bodyPr/>
          <a:lstStyle/>
          <a:p>
            <a:r>
              <a:rPr lang="nl-NL" dirty="0"/>
              <a:t>Ecologische doelstellingen</a:t>
            </a:r>
            <a:endParaRPr lang="nl-BE" dirty="0"/>
          </a:p>
        </p:txBody>
      </p:sp>
      <p:pic>
        <p:nvPicPr>
          <p:cNvPr id="5" name="Afbeelding 4">
            <a:extLst>
              <a:ext uri="{FF2B5EF4-FFF2-40B4-BE49-F238E27FC236}">
                <a16:creationId xmlns:a16="http://schemas.microsoft.com/office/drawing/2014/main" id="{25FCC675-CF0C-4DCD-AE10-286D9133BF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100" y="1414874"/>
            <a:ext cx="6358645" cy="5115494"/>
          </a:xfrm>
          <a:prstGeom prst="rect">
            <a:avLst/>
          </a:prstGeom>
        </p:spPr>
      </p:pic>
      <p:pic>
        <p:nvPicPr>
          <p:cNvPr id="6" name="Afbeelding 5">
            <a:extLst>
              <a:ext uri="{FF2B5EF4-FFF2-40B4-BE49-F238E27FC236}">
                <a16:creationId xmlns:a16="http://schemas.microsoft.com/office/drawing/2014/main" id="{0C5CB624-AAAC-450D-8C38-C655218B0BB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643190" y="1939898"/>
            <a:ext cx="287808" cy="280788"/>
          </a:xfrm>
          <a:prstGeom prst="rect">
            <a:avLst/>
          </a:prstGeom>
        </p:spPr>
      </p:pic>
      <p:pic>
        <p:nvPicPr>
          <p:cNvPr id="7" name="Afbeelding 6">
            <a:extLst>
              <a:ext uri="{FF2B5EF4-FFF2-40B4-BE49-F238E27FC236}">
                <a16:creationId xmlns:a16="http://schemas.microsoft.com/office/drawing/2014/main" id="{7551DFDA-6ABA-498C-AE55-F88AC538EAA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644865" y="2514600"/>
            <a:ext cx="286133" cy="294308"/>
          </a:xfrm>
          <a:prstGeom prst="rect">
            <a:avLst/>
          </a:prstGeom>
        </p:spPr>
      </p:pic>
      <p:pic>
        <p:nvPicPr>
          <p:cNvPr id="8" name="Afbeelding 7">
            <a:extLst>
              <a:ext uri="{FF2B5EF4-FFF2-40B4-BE49-F238E27FC236}">
                <a16:creationId xmlns:a16="http://schemas.microsoft.com/office/drawing/2014/main" id="{1A4C9709-DDC2-4C1F-8F36-DAC994F6B36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643190" y="3085199"/>
            <a:ext cx="289636" cy="294308"/>
          </a:xfrm>
          <a:prstGeom prst="rect">
            <a:avLst/>
          </a:prstGeom>
        </p:spPr>
      </p:pic>
    </p:spTree>
    <p:extLst>
      <p:ext uri="{BB962C8B-B14F-4D97-AF65-F5344CB8AC3E}">
        <p14:creationId xmlns:p14="http://schemas.microsoft.com/office/powerpoint/2010/main" val="526901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endParaRPr lang="nl-BE" dirty="0"/>
          </a:p>
        </p:txBody>
      </p:sp>
      <p:sp>
        <p:nvSpPr>
          <p:cNvPr id="3" name="Titel 2"/>
          <p:cNvSpPr>
            <a:spLocks noGrp="1"/>
          </p:cNvSpPr>
          <p:nvPr>
            <p:ph type="title"/>
          </p:nvPr>
        </p:nvSpPr>
        <p:spPr/>
        <p:txBody>
          <a:bodyPr/>
          <a:lstStyle/>
          <a:p>
            <a:r>
              <a:rPr lang="nl-NL" dirty="0"/>
              <a:t>Natuurstreefbeelden - Mispeldonk</a:t>
            </a:r>
            <a:endParaRPr lang="nl-BE" dirty="0"/>
          </a:p>
        </p:txBody>
      </p:sp>
      <p:pic>
        <p:nvPicPr>
          <p:cNvPr id="5" name="Afbeelding 4">
            <a:extLst>
              <a:ext uri="{FF2B5EF4-FFF2-40B4-BE49-F238E27FC236}">
                <a16:creationId xmlns:a16="http://schemas.microsoft.com/office/drawing/2014/main" id="{CD6C2606-6BD1-461F-816E-ECEAFB76EE4B}"/>
              </a:ext>
            </a:extLst>
          </p:cNvPr>
          <p:cNvPicPr>
            <a:picLocks noChangeAspect="1"/>
          </p:cNvPicPr>
          <p:nvPr/>
        </p:nvPicPr>
        <p:blipFill>
          <a:blip r:embed="rId3"/>
          <a:stretch>
            <a:fillRect/>
          </a:stretch>
        </p:blipFill>
        <p:spPr>
          <a:xfrm>
            <a:off x="165099" y="1605998"/>
            <a:ext cx="7434331" cy="4998001"/>
          </a:xfrm>
          <a:prstGeom prst="rect">
            <a:avLst/>
          </a:prstGeom>
        </p:spPr>
      </p:pic>
      <p:pic>
        <p:nvPicPr>
          <p:cNvPr id="7" name="Afbeelding 6">
            <a:extLst>
              <a:ext uri="{FF2B5EF4-FFF2-40B4-BE49-F238E27FC236}">
                <a16:creationId xmlns:a16="http://schemas.microsoft.com/office/drawing/2014/main" id="{C79722E8-3269-4F71-8BC3-08F5DF3C00F9}"/>
              </a:ext>
            </a:extLst>
          </p:cNvPr>
          <p:cNvPicPr>
            <a:picLocks noChangeAspect="1"/>
          </p:cNvPicPr>
          <p:nvPr/>
        </p:nvPicPr>
        <p:blipFill>
          <a:blip r:embed="rId4"/>
          <a:stretch>
            <a:fillRect/>
          </a:stretch>
        </p:blipFill>
        <p:spPr>
          <a:xfrm>
            <a:off x="7682524" y="2896880"/>
            <a:ext cx="1461476" cy="2027344"/>
          </a:xfrm>
          <a:prstGeom prst="rect">
            <a:avLst/>
          </a:prstGeom>
        </p:spPr>
      </p:pic>
    </p:spTree>
    <p:extLst>
      <p:ext uri="{BB962C8B-B14F-4D97-AF65-F5344CB8AC3E}">
        <p14:creationId xmlns:p14="http://schemas.microsoft.com/office/powerpoint/2010/main" val="4242846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F3B227BC-DA7E-439F-8638-1662E2F10F76}"/>
              </a:ext>
            </a:extLst>
          </p:cNvPr>
          <p:cNvSpPr>
            <a:spLocks noGrp="1"/>
          </p:cNvSpPr>
          <p:nvPr>
            <p:ph idx="1"/>
          </p:nvPr>
        </p:nvSpPr>
        <p:spPr/>
        <p:txBody>
          <a:bodyPr/>
          <a:lstStyle/>
          <a:p>
            <a:endParaRPr lang="nl-BE" dirty="0"/>
          </a:p>
        </p:txBody>
      </p:sp>
      <p:sp>
        <p:nvSpPr>
          <p:cNvPr id="3" name="Titel 2">
            <a:extLst>
              <a:ext uri="{FF2B5EF4-FFF2-40B4-BE49-F238E27FC236}">
                <a16:creationId xmlns:a16="http://schemas.microsoft.com/office/drawing/2014/main" id="{05B5FA73-04F4-41A1-8F70-705DCCEA15B5}"/>
              </a:ext>
            </a:extLst>
          </p:cNvPr>
          <p:cNvSpPr>
            <a:spLocks noGrp="1"/>
          </p:cNvSpPr>
          <p:nvPr>
            <p:ph type="title"/>
          </p:nvPr>
        </p:nvSpPr>
        <p:spPr>
          <a:xfrm>
            <a:off x="165100" y="254000"/>
            <a:ext cx="7352245" cy="1041400"/>
          </a:xfrm>
        </p:spPr>
        <p:txBody>
          <a:bodyPr/>
          <a:lstStyle/>
          <a:p>
            <a:r>
              <a:rPr lang="nl-NL" dirty="0"/>
              <a:t>Natuurstreefbeelden - </a:t>
            </a:r>
            <a:r>
              <a:rPr lang="nl-NL" dirty="0" err="1"/>
              <a:t>Cassenbroek</a:t>
            </a:r>
            <a:endParaRPr lang="nl-BE" dirty="0"/>
          </a:p>
        </p:txBody>
      </p:sp>
      <p:pic>
        <p:nvPicPr>
          <p:cNvPr id="5" name="Afbeelding 4">
            <a:extLst>
              <a:ext uri="{FF2B5EF4-FFF2-40B4-BE49-F238E27FC236}">
                <a16:creationId xmlns:a16="http://schemas.microsoft.com/office/drawing/2014/main" id="{BC4CCCAC-1792-43D0-AF88-BBC2C91F3C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6150" y="4425846"/>
            <a:ext cx="1535847" cy="2047795"/>
          </a:xfrm>
          <a:prstGeom prst="rect">
            <a:avLst/>
          </a:prstGeom>
        </p:spPr>
      </p:pic>
      <p:pic>
        <p:nvPicPr>
          <p:cNvPr id="6" name="Afbeelding 5">
            <a:extLst>
              <a:ext uri="{FF2B5EF4-FFF2-40B4-BE49-F238E27FC236}">
                <a16:creationId xmlns:a16="http://schemas.microsoft.com/office/drawing/2014/main" id="{BFBC0FAB-641E-4B08-BA18-2C6EAB72FAE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1479176"/>
            <a:ext cx="7626150" cy="5289376"/>
          </a:xfrm>
          <a:prstGeom prst="rect">
            <a:avLst/>
          </a:prstGeom>
        </p:spPr>
      </p:pic>
    </p:spTree>
    <p:extLst>
      <p:ext uri="{BB962C8B-B14F-4D97-AF65-F5344CB8AC3E}">
        <p14:creationId xmlns:p14="http://schemas.microsoft.com/office/powerpoint/2010/main" val="285633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7F80860-0ECD-4B22-AE92-FE6AF0589586}"/>
              </a:ext>
            </a:extLst>
          </p:cNvPr>
          <p:cNvSpPr>
            <a:spLocks noGrp="1"/>
          </p:cNvSpPr>
          <p:nvPr>
            <p:ph type="title"/>
          </p:nvPr>
        </p:nvSpPr>
        <p:spPr/>
        <p:txBody>
          <a:bodyPr/>
          <a:lstStyle/>
          <a:p>
            <a:r>
              <a:rPr lang="nl-NL" dirty="0"/>
              <a:t>Natuurstreefbeelden Krekelberg</a:t>
            </a:r>
            <a:endParaRPr lang="nl-BE" dirty="0"/>
          </a:p>
        </p:txBody>
      </p:sp>
      <p:pic>
        <p:nvPicPr>
          <p:cNvPr id="4" name="Afbeelding 3">
            <a:extLst>
              <a:ext uri="{FF2B5EF4-FFF2-40B4-BE49-F238E27FC236}">
                <a16:creationId xmlns:a16="http://schemas.microsoft.com/office/drawing/2014/main" id="{71794D14-02D4-4738-B66C-88EA7790384D}"/>
              </a:ext>
            </a:extLst>
          </p:cNvPr>
          <p:cNvPicPr>
            <a:picLocks noChangeAspect="1"/>
          </p:cNvPicPr>
          <p:nvPr/>
        </p:nvPicPr>
        <p:blipFill>
          <a:blip r:embed="rId3"/>
          <a:stretch>
            <a:fillRect/>
          </a:stretch>
        </p:blipFill>
        <p:spPr>
          <a:xfrm>
            <a:off x="165100" y="1559014"/>
            <a:ext cx="6594069" cy="5164515"/>
          </a:xfrm>
          <a:prstGeom prst="rect">
            <a:avLst/>
          </a:prstGeom>
        </p:spPr>
      </p:pic>
      <p:pic>
        <p:nvPicPr>
          <p:cNvPr id="6" name="Afbeelding 5">
            <a:extLst>
              <a:ext uri="{FF2B5EF4-FFF2-40B4-BE49-F238E27FC236}">
                <a16:creationId xmlns:a16="http://schemas.microsoft.com/office/drawing/2014/main" id="{19701EE6-E911-439B-8D08-4D2CF1BE7D2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42262" y="3021746"/>
            <a:ext cx="2301738" cy="1828800"/>
          </a:xfrm>
          <a:prstGeom prst="rect">
            <a:avLst/>
          </a:prstGeom>
        </p:spPr>
      </p:pic>
    </p:spTree>
    <p:extLst>
      <p:ext uri="{BB962C8B-B14F-4D97-AF65-F5344CB8AC3E}">
        <p14:creationId xmlns:p14="http://schemas.microsoft.com/office/powerpoint/2010/main" val="4131264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B8148442-E7ED-4735-8F05-2F5A48FB1721}"/>
              </a:ext>
            </a:extLst>
          </p:cNvPr>
          <p:cNvSpPr>
            <a:spLocks noGrp="1"/>
          </p:cNvSpPr>
          <p:nvPr>
            <p:ph type="title"/>
          </p:nvPr>
        </p:nvSpPr>
        <p:spPr/>
        <p:txBody>
          <a:bodyPr/>
          <a:lstStyle/>
          <a:p>
            <a:r>
              <a:rPr lang="nl-NL" dirty="0"/>
              <a:t>Natuurstreefbeelden Het Ven</a:t>
            </a:r>
            <a:endParaRPr lang="nl-BE" dirty="0"/>
          </a:p>
        </p:txBody>
      </p:sp>
      <p:pic>
        <p:nvPicPr>
          <p:cNvPr id="4" name="Afbeelding 3">
            <a:extLst>
              <a:ext uri="{FF2B5EF4-FFF2-40B4-BE49-F238E27FC236}">
                <a16:creationId xmlns:a16="http://schemas.microsoft.com/office/drawing/2014/main" id="{CE081A3C-1A29-48DC-8AA2-C76357E60FD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6903" y="3529689"/>
            <a:ext cx="2267097" cy="1080731"/>
          </a:xfrm>
          <a:prstGeom prst="rect">
            <a:avLst/>
          </a:prstGeom>
        </p:spPr>
      </p:pic>
      <p:pic>
        <p:nvPicPr>
          <p:cNvPr id="5" name="Afbeelding 4">
            <a:extLst>
              <a:ext uri="{FF2B5EF4-FFF2-40B4-BE49-F238E27FC236}">
                <a16:creationId xmlns:a16="http://schemas.microsoft.com/office/drawing/2014/main" id="{ABCD5DFF-52B1-46A9-A156-99CDB0D0F05D}"/>
              </a:ext>
            </a:extLst>
          </p:cNvPr>
          <p:cNvPicPr>
            <a:picLocks noChangeAspect="1"/>
          </p:cNvPicPr>
          <p:nvPr/>
        </p:nvPicPr>
        <p:blipFill>
          <a:blip r:embed="rId4"/>
          <a:stretch>
            <a:fillRect/>
          </a:stretch>
        </p:blipFill>
        <p:spPr>
          <a:xfrm>
            <a:off x="165100" y="2255104"/>
            <a:ext cx="6677729" cy="3507921"/>
          </a:xfrm>
          <a:prstGeom prst="rect">
            <a:avLst/>
          </a:prstGeom>
        </p:spPr>
      </p:pic>
    </p:spTree>
    <p:extLst>
      <p:ext uri="{BB962C8B-B14F-4D97-AF65-F5344CB8AC3E}">
        <p14:creationId xmlns:p14="http://schemas.microsoft.com/office/powerpoint/2010/main" val="1189740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CB0A0247-51DB-45ED-BF54-BB14781FA2A5}"/>
              </a:ext>
            </a:extLst>
          </p:cNvPr>
          <p:cNvSpPr>
            <a:spLocks noGrp="1"/>
          </p:cNvSpPr>
          <p:nvPr>
            <p:ph type="title"/>
          </p:nvPr>
        </p:nvSpPr>
        <p:spPr/>
        <p:txBody>
          <a:bodyPr/>
          <a:lstStyle/>
          <a:p>
            <a:r>
              <a:rPr lang="nl-NL" dirty="0"/>
              <a:t>Beheer op terrein</a:t>
            </a:r>
            <a:endParaRPr lang="nl-BE" dirty="0"/>
          </a:p>
        </p:txBody>
      </p:sp>
      <p:pic>
        <p:nvPicPr>
          <p:cNvPr id="4" name="Afbeelding 3">
            <a:extLst>
              <a:ext uri="{FF2B5EF4-FFF2-40B4-BE49-F238E27FC236}">
                <a16:creationId xmlns:a16="http://schemas.microsoft.com/office/drawing/2014/main" id="{C1BAF5E7-5AA6-448B-B618-3B5FF7B0EB1F}"/>
              </a:ext>
            </a:extLst>
          </p:cNvPr>
          <p:cNvPicPr>
            <a:picLocks noChangeAspect="1"/>
          </p:cNvPicPr>
          <p:nvPr/>
        </p:nvPicPr>
        <p:blipFill>
          <a:blip r:embed="rId3"/>
          <a:stretch>
            <a:fillRect/>
          </a:stretch>
        </p:blipFill>
        <p:spPr>
          <a:xfrm>
            <a:off x="758743" y="1456604"/>
            <a:ext cx="7626510" cy="5273131"/>
          </a:xfrm>
          <a:prstGeom prst="rect">
            <a:avLst/>
          </a:prstGeom>
        </p:spPr>
      </p:pic>
    </p:spTree>
    <p:extLst>
      <p:ext uri="{BB962C8B-B14F-4D97-AF65-F5344CB8AC3E}">
        <p14:creationId xmlns:p14="http://schemas.microsoft.com/office/powerpoint/2010/main" val="3712751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1BC9CBCE-AB1C-41E6-8CE9-F8A27121CDAD}"/>
              </a:ext>
            </a:extLst>
          </p:cNvPr>
          <p:cNvSpPr>
            <a:spLocks noGrp="1"/>
          </p:cNvSpPr>
          <p:nvPr>
            <p:ph idx="1"/>
          </p:nvPr>
        </p:nvSpPr>
        <p:spPr/>
        <p:txBody>
          <a:bodyPr/>
          <a:lstStyle/>
          <a:p>
            <a:endParaRPr lang="nl-BE"/>
          </a:p>
        </p:txBody>
      </p:sp>
      <p:sp>
        <p:nvSpPr>
          <p:cNvPr id="3" name="Titel 2">
            <a:extLst>
              <a:ext uri="{FF2B5EF4-FFF2-40B4-BE49-F238E27FC236}">
                <a16:creationId xmlns:a16="http://schemas.microsoft.com/office/drawing/2014/main" id="{55606E68-7F4F-4665-B849-37F5C597F503}"/>
              </a:ext>
            </a:extLst>
          </p:cNvPr>
          <p:cNvSpPr>
            <a:spLocks noGrp="1"/>
          </p:cNvSpPr>
          <p:nvPr>
            <p:ph type="title"/>
          </p:nvPr>
        </p:nvSpPr>
        <p:spPr/>
        <p:txBody>
          <a:bodyPr/>
          <a:lstStyle/>
          <a:p>
            <a:endParaRPr lang="nl-BE"/>
          </a:p>
        </p:txBody>
      </p:sp>
      <p:pic>
        <p:nvPicPr>
          <p:cNvPr id="4" name="Afbeelding 3">
            <a:extLst>
              <a:ext uri="{FF2B5EF4-FFF2-40B4-BE49-F238E27FC236}">
                <a16:creationId xmlns:a16="http://schemas.microsoft.com/office/drawing/2014/main" id="{1667F33B-5A65-4DAD-826C-9D51E330A44C}"/>
              </a:ext>
            </a:extLst>
          </p:cNvPr>
          <p:cNvPicPr>
            <a:picLocks noChangeAspect="1"/>
          </p:cNvPicPr>
          <p:nvPr/>
        </p:nvPicPr>
        <p:blipFill>
          <a:blip r:embed="rId3"/>
          <a:stretch>
            <a:fillRect/>
          </a:stretch>
        </p:blipFill>
        <p:spPr>
          <a:xfrm>
            <a:off x="165100" y="1471876"/>
            <a:ext cx="7830239" cy="5305442"/>
          </a:xfrm>
          <a:prstGeom prst="rect">
            <a:avLst/>
          </a:prstGeom>
        </p:spPr>
      </p:pic>
    </p:spTree>
    <p:extLst>
      <p:ext uri="{BB962C8B-B14F-4D97-AF65-F5344CB8AC3E}">
        <p14:creationId xmlns:p14="http://schemas.microsoft.com/office/powerpoint/2010/main" val="18105216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9CC0D21E-C300-4FB6-9082-59656D288BF7}"/>
              </a:ext>
            </a:extLst>
          </p:cNvPr>
          <p:cNvSpPr>
            <a:spLocks noGrp="1"/>
          </p:cNvSpPr>
          <p:nvPr>
            <p:ph idx="1"/>
          </p:nvPr>
        </p:nvSpPr>
        <p:spPr/>
        <p:txBody>
          <a:bodyPr/>
          <a:lstStyle/>
          <a:p>
            <a:r>
              <a:rPr lang="nl-NL" dirty="0"/>
              <a:t>Poelen</a:t>
            </a:r>
          </a:p>
          <a:p>
            <a:r>
              <a:rPr lang="nl-NL" dirty="0"/>
              <a:t>Houtkanten</a:t>
            </a:r>
          </a:p>
          <a:p>
            <a:r>
              <a:rPr lang="nl-NL" dirty="0"/>
              <a:t>Knotbomen</a:t>
            </a:r>
          </a:p>
          <a:p>
            <a:r>
              <a:rPr lang="nl-NL" dirty="0"/>
              <a:t>Mantelzoomvegetaties </a:t>
            </a:r>
          </a:p>
          <a:p>
            <a:r>
              <a:rPr lang="nl-NL" dirty="0"/>
              <a:t>… </a:t>
            </a:r>
            <a:endParaRPr lang="nl-BE" dirty="0"/>
          </a:p>
        </p:txBody>
      </p:sp>
      <p:sp>
        <p:nvSpPr>
          <p:cNvPr id="3" name="Titel 2">
            <a:extLst>
              <a:ext uri="{FF2B5EF4-FFF2-40B4-BE49-F238E27FC236}">
                <a16:creationId xmlns:a16="http://schemas.microsoft.com/office/drawing/2014/main" id="{51DC95A0-F374-4801-9404-9E67B4CFABF0}"/>
              </a:ext>
            </a:extLst>
          </p:cNvPr>
          <p:cNvSpPr>
            <a:spLocks noGrp="1"/>
          </p:cNvSpPr>
          <p:nvPr>
            <p:ph type="title"/>
          </p:nvPr>
        </p:nvSpPr>
        <p:spPr/>
        <p:txBody>
          <a:bodyPr/>
          <a:lstStyle/>
          <a:p>
            <a:r>
              <a:rPr lang="nl-NL" dirty="0"/>
              <a:t>Beheerobjecten</a:t>
            </a:r>
            <a:endParaRPr lang="nl-BE" dirty="0"/>
          </a:p>
        </p:txBody>
      </p:sp>
    </p:spTree>
    <p:extLst>
      <p:ext uri="{BB962C8B-B14F-4D97-AF65-F5344CB8AC3E}">
        <p14:creationId xmlns:p14="http://schemas.microsoft.com/office/powerpoint/2010/main" val="3369721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E37FAAFB-821A-4419-A2ED-817758132A5C}"/>
              </a:ext>
            </a:extLst>
          </p:cNvPr>
          <p:cNvSpPr>
            <a:spLocks noGrp="1"/>
          </p:cNvSpPr>
          <p:nvPr>
            <p:ph idx="1"/>
          </p:nvPr>
        </p:nvSpPr>
        <p:spPr>
          <a:xfrm>
            <a:off x="248193" y="1825624"/>
            <a:ext cx="7674045" cy="4353107"/>
          </a:xfrm>
        </p:spPr>
        <p:txBody>
          <a:bodyPr/>
          <a:lstStyle/>
          <a:p>
            <a:r>
              <a:rPr lang="nl-NL" dirty="0"/>
              <a:t>Aanleg van poelen</a:t>
            </a:r>
          </a:p>
          <a:p>
            <a:r>
              <a:rPr lang="nl-NL" dirty="0"/>
              <a:t>Aanleg plasdraszones</a:t>
            </a:r>
          </a:p>
          <a:p>
            <a:r>
              <a:rPr lang="nl-NL" dirty="0"/>
              <a:t>Herstel vijver </a:t>
            </a:r>
          </a:p>
          <a:p>
            <a:endParaRPr lang="nl-NL" dirty="0"/>
          </a:p>
          <a:p>
            <a:endParaRPr lang="nl-BE" dirty="0"/>
          </a:p>
        </p:txBody>
      </p:sp>
      <p:sp>
        <p:nvSpPr>
          <p:cNvPr id="3" name="Titel 2">
            <a:extLst>
              <a:ext uri="{FF2B5EF4-FFF2-40B4-BE49-F238E27FC236}">
                <a16:creationId xmlns:a16="http://schemas.microsoft.com/office/drawing/2014/main" id="{79ACAE3F-C4FC-46BA-847E-4E672CE352DD}"/>
              </a:ext>
            </a:extLst>
          </p:cNvPr>
          <p:cNvSpPr>
            <a:spLocks noGrp="1"/>
          </p:cNvSpPr>
          <p:nvPr>
            <p:ph type="title"/>
          </p:nvPr>
        </p:nvSpPr>
        <p:spPr/>
        <p:txBody>
          <a:bodyPr/>
          <a:lstStyle/>
          <a:p>
            <a:r>
              <a:rPr lang="nl-NL" dirty="0"/>
              <a:t>Inrichtingswerken</a:t>
            </a:r>
            <a:endParaRPr lang="nl-BE" dirty="0"/>
          </a:p>
        </p:txBody>
      </p:sp>
      <p:pic>
        <p:nvPicPr>
          <p:cNvPr id="6" name="Afbeelding 5">
            <a:extLst>
              <a:ext uri="{FF2B5EF4-FFF2-40B4-BE49-F238E27FC236}">
                <a16:creationId xmlns:a16="http://schemas.microsoft.com/office/drawing/2014/main" id="{25E0BE8B-C1B6-4F72-AD1C-109B5843E440}"/>
              </a:ext>
            </a:extLst>
          </p:cNvPr>
          <p:cNvPicPr>
            <a:picLocks noChangeAspect="1"/>
          </p:cNvPicPr>
          <p:nvPr/>
        </p:nvPicPr>
        <p:blipFill>
          <a:blip r:embed="rId3"/>
          <a:stretch>
            <a:fillRect/>
          </a:stretch>
        </p:blipFill>
        <p:spPr>
          <a:xfrm>
            <a:off x="2719003" y="2981405"/>
            <a:ext cx="6341645" cy="3815123"/>
          </a:xfrm>
          <a:prstGeom prst="rect">
            <a:avLst/>
          </a:prstGeom>
        </p:spPr>
      </p:pic>
    </p:spTree>
    <p:extLst>
      <p:ext uri="{BB962C8B-B14F-4D97-AF65-F5344CB8AC3E}">
        <p14:creationId xmlns:p14="http://schemas.microsoft.com/office/powerpoint/2010/main" val="37599352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6D946B42-2CE3-4F9C-951C-4BD585A16F8E}"/>
              </a:ext>
            </a:extLst>
          </p:cNvPr>
          <p:cNvSpPr>
            <a:spLocks noGrp="1"/>
          </p:cNvSpPr>
          <p:nvPr>
            <p:ph idx="1"/>
          </p:nvPr>
        </p:nvSpPr>
        <p:spPr/>
        <p:txBody>
          <a:bodyPr/>
          <a:lstStyle/>
          <a:p>
            <a:r>
              <a:rPr lang="nl-NL" dirty="0"/>
              <a:t>Exotenbeheer en andere kappingen</a:t>
            </a:r>
          </a:p>
          <a:p>
            <a:pPr lvl="1"/>
            <a:r>
              <a:rPr lang="nl-NL" dirty="0"/>
              <a:t>Kap populieren</a:t>
            </a:r>
          </a:p>
          <a:p>
            <a:pPr lvl="1"/>
            <a:r>
              <a:rPr lang="nl-NL" dirty="0"/>
              <a:t>Kap Amerikaanse eik </a:t>
            </a:r>
          </a:p>
          <a:p>
            <a:pPr lvl="1"/>
            <a:r>
              <a:rPr lang="nl-NL" dirty="0"/>
              <a:t>Exotenbeheer</a:t>
            </a:r>
          </a:p>
          <a:p>
            <a:endParaRPr lang="nl-BE" dirty="0"/>
          </a:p>
        </p:txBody>
      </p:sp>
      <p:sp>
        <p:nvSpPr>
          <p:cNvPr id="3" name="Titel 2">
            <a:extLst>
              <a:ext uri="{FF2B5EF4-FFF2-40B4-BE49-F238E27FC236}">
                <a16:creationId xmlns:a16="http://schemas.microsoft.com/office/drawing/2014/main" id="{7392B2C1-EC25-42CD-A6A4-F51BE8FD053D}"/>
              </a:ext>
            </a:extLst>
          </p:cNvPr>
          <p:cNvSpPr>
            <a:spLocks noGrp="1"/>
          </p:cNvSpPr>
          <p:nvPr>
            <p:ph type="title"/>
          </p:nvPr>
        </p:nvSpPr>
        <p:spPr/>
        <p:txBody>
          <a:bodyPr/>
          <a:lstStyle/>
          <a:p>
            <a:r>
              <a:rPr lang="nl-NL" dirty="0"/>
              <a:t>Inrichtingswerken</a:t>
            </a:r>
            <a:endParaRPr lang="nl-BE" dirty="0"/>
          </a:p>
        </p:txBody>
      </p:sp>
      <p:pic>
        <p:nvPicPr>
          <p:cNvPr id="4" name="Afbeelding 3">
            <a:extLst>
              <a:ext uri="{FF2B5EF4-FFF2-40B4-BE49-F238E27FC236}">
                <a16:creationId xmlns:a16="http://schemas.microsoft.com/office/drawing/2014/main" id="{26BC7F83-A95C-49BA-901E-3308244D9181}"/>
              </a:ext>
            </a:extLst>
          </p:cNvPr>
          <p:cNvPicPr>
            <a:picLocks noChangeAspect="1"/>
          </p:cNvPicPr>
          <p:nvPr/>
        </p:nvPicPr>
        <p:blipFill>
          <a:blip r:embed="rId3"/>
          <a:stretch>
            <a:fillRect/>
          </a:stretch>
        </p:blipFill>
        <p:spPr>
          <a:xfrm>
            <a:off x="3982104" y="2736308"/>
            <a:ext cx="5064730" cy="3972647"/>
          </a:xfrm>
          <a:prstGeom prst="rect">
            <a:avLst/>
          </a:prstGeom>
        </p:spPr>
      </p:pic>
    </p:spTree>
    <p:extLst>
      <p:ext uri="{BB962C8B-B14F-4D97-AF65-F5344CB8AC3E}">
        <p14:creationId xmlns:p14="http://schemas.microsoft.com/office/powerpoint/2010/main" val="34709603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1873F39D-616A-471E-9D93-A3A4665D6369}"/>
              </a:ext>
            </a:extLst>
          </p:cNvPr>
          <p:cNvSpPr>
            <a:spLocks noGrp="1"/>
          </p:cNvSpPr>
          <p:nvPr>
            <p:ph idx="1"/>
          </p:nvPr>
        </p:nvSpPr>
        <p:spPr>
          <a:xfrm>
            <a:off x="207062" y="1825624"/>
            <a:ext cx="8647611" cy="1109677"/>
          </a:xfrm>
        </p:spPr>
        <p:txBody>
          <a:bodyPr/>
          <a:lstStyle/>
          <a:p>
            <a:r>
              <a:rPr lang="nl-NL" dirty="0" err="1"/>
              <a:t>Chopperen</a:t>
            </a:r>
            <a:endParaRPr lang="nl-NL" dirty="0"/>
          </a:p>
          <a:p>
            <a:endParaRPr lang="nl-NL" dirty="0"/>
          </a:p>
        </p:txBody>
      </p:sp>
      <p:sp>
        <p:nvSpPr>
          <p:cNvPr id="3" name="Titel 2">
            <a:extLst>
              <a:ext uri="{FF2B5EF4-FFF2-40B4-BE49-F238E27FC236}">
                <a16:creationId xmlns:a16="http://schemas.microsoft.com/office/drawing/2014/main" id="{EE9C6BD9-16A7-43BA-BCC3-E55AC233ACB8}"/>
              </a:ext>
            </a:extLst>
          </p:cNvPr>
          <p:cNvSpPr>
            <a:spLocks noGrp="1"/>
          </p:cNvSpPr>
          <p:nvPr>
            <p:ph type="title"/>
          </p:nvPr>
        </p:nvSpPr>
        <p:spPr/>
        <p:txBody>
          <a:bodyPr/>
          <a:lstStyle/>
          <a:p>
            <a:r>
              <a:rPr lang="nl-NL" dirty="0"/>
              <a:t>Inrichtingswerken</a:t>
            </a:r>
            <a:endParaRPr lang="nl-BE" dirty="0"/>
          </a:p>
        </p:txBody>
      </p:sp>
      <p:pic>
        <p:nvPicPr>
          <p:cNvPr id="4" name="Afbeelding 3">
            <a:extLst>
              <a:ext uri="{FF2B5EF4-FFF2-40B4-BE49-F238E27FC236}">
                <a16:creationId xmlns:a16="http://schemas.microsoft.com/office/drawing/2014/main" id="{84DB7D83-CB1E-4A95-A939-C7013BB9E569}"/>
              </a:ext>
            </a:extLst>
          </p:cNvPr>
          <p:cNvPicPr>
            <a:picLocks noChangeAspect="1"/>
          </p:cNvPicPr>
          <p:nvPr/>
        </p:nvPicPr>
        <p:blipFill>
          <a:blip r:embed="rId3"/>
          <a:stretch>
            <a:fillRect/>
          </a:stretch>
        </p:blipFill>
        <p:spPr>
          <a:xfrm>
            <a:off x="5171355" y="1454726"/>
            <a:ext cx="3765583" cy="2961149"/>
          </a:xfrm>
          <a:prstGeom prst="rect">
            <a:avLst/>
          </a:prstGeom>
        </p:spPr>
      </p:pic>
      <p:pic>
        <p:nvPicPr>
          <p:cNvPr id="5" name="Afbeelding 4">
            <a:extLst>
              <a:ext uri="{FF2B5EF4-FFF2-40B4-BE49-F238E27FC236}">
                <a16:creationId xmlns:a16="http://schemas.microsoft.com/office/drawing/2014/main" id="{5557F27D-E7AA-4D1F-8F36-FFB092C9C60F}"/>
              </a:ext>
            </a:extLst>
          </p:cNvPr>
          <p:cNvPicPr>
            <a:picLocks noChangeAspect="1"/>
          </p:cNvPicPr>
          <p:nvPr/>
        </p:nvPicPr>
        <p:blipFill>
          <a:blip r:embed="rId4"/>
          <a:stretch>
            <a:fillRect/>
          </a:stretch>
        </p:blipFill>
        <p:spPr>
          <a:xfrm>
            <a:off x="298964" y="3291660"/>
            <a:ext cx="3450843" cy="3295312"/>
          </a:xfrm>
          <a:prstGeom prst="rect">
            <a:avLst/>
          </a:prstGeom>
        </p:spPr>
      </p:pic>
      <p:sp>
        <p:nvSpPr>
          <p:cNvPr id="6" name="Rechthoek 5">
            <a:extLst>
              <a:ext uri="{FF2B5EF4-FFF2-40B4-BE49-F238E27FC236}">
                <a16:creationId xmlns:a16="http://schemas.microsoft.com/office/drawing/2014/main" id="{AA6164BE-B131-4F25-AC98-7A9871278C0D}"/>
              </a:ext>
            </a:extLst>
          </p:cNvPr>
          <p:cNvSpPr/>
          <p:nvPr/>
        </p:nvSpPr>
        <p:spPr>
          <a:xfrm>
            <a:off x="4114800" y="4726605"/>
            <a:ext cx="4572000" cy="954107"/>
          </a:xfrm>
          <a:prstGeom prst="rect">
            <a:avLst/>
          </a:prstGeom>
        </p:spPr>
        <p:txBody>
          <a:bodyPr>
            <a:spAutoFit/>
          </a:bodyPr>
          <a:lstStyle/>
          <a:p>
            <a:pPr marL="285750" indent="-285750">
              <a:buFont typeface="Arial" panose="020B0604020202020204" pitchFamily="34" charset="0"/>
              <a:buChar char="•"/>
            </a:pPr>
            <a:r>
              <a:rPr lang="nl-NL" sz="2800" dirty="0">
                <a:solidFill>
                  <a:srgbClr val="007C86"/>
                </a:solidFill>
              </a:rPr>
              <a:t>Afdekken van oud stort met fosfaatarm zand </a:t>
            </a:r>
          </a:p>
        </p:txBody>
      </p:sp>
    </p:spTree>
    <p:extLst>
      <p:ext uri="{BB962C8B-B14F-4D97-AF65-F5344CB8AC3E}">
        <p14:creationId xmlns:p14="http://schemas.microsoft.com/office/powerpoint/2010/main" val="3178958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7B5E233B-5B07-4A62-9E29-CC1FDA1D592D}"/>
              </a:ext>
            </a:extLst>
          </p:cNvPr>
          <p:cNvSpPr>
            <a:spLocks noGrp="1"/>
          </p:cNvSpPr>
          <p:nvPr>
            <p:ph idx="1"/>
          </p:nvPr>
        </p:nvSpPr>
        <p:spPr>
          <a:xfrm>
            <a:off x="248193" y="1825624"/>
            <a:ext cx="3055941" cy="4353107"/>
          </a:xfrm>
        </p:spPr>
        <p:txBody>
          <a:bodyPr/>
          <a:lstStyle/>
          <a:p>
            <a:r>
              <a:rPr lang="nl-NL" dirty="0"/>
              <a:t>Kap opslag wilg en eik </a:t>
            </a:r>
            <a:r>
              <a:rPr lang="nl-NL" dirty="0" err="1"/>
              <a:t>ifv</a:t>
            </a:r>
            <a:r>
              <a:rPr lang="nl-NL" dirty="0"/>
              <a:t> 7140 (trilveen)</a:t>
            </a:r>
          </a:p>
          <a:p>
            <a:r>
              <a:rPr lang="nl-NL" dirty="0"/>
              <a:t>Creëren open plek rond ven (</a:t>
            </a:r>
            <a:r>
              <a:rPr lang="nl-NL" dirty="0" err="1"/>
              <a:t>peerlaarven</a:t>
            </a:r>
            <a:r>
              <a:rPr lang="nl-NL" dirty="0"/>
              <a:t>)</a:t>
            </a:r>
          </a:p>
          <a:p>
            <a:endParaRPr lang="nl-BE" dirty="0"/>
          </a:p>
        </p:txBody>
      </p:sp>
      <p:sp>
        <p:nvSpPr>
          <p:cNvPr id="3" name="Titel 2">
            <a:extLst>
              <a:ext uri="{FF2B5EF4-FFF2-40B4-BE49-F238E27FC236}">
                <a16:creationId xmlns:a16="http://schemas.microsoft.com/office/drawing/2014/main" id="{FF5F143C-0CF7-4986-9083-2CC5437A7772}"/>
              </a:ext>
            </a:extLst>
          </p:cNvPr>
          <p:cNvSpPr>
            <a:spLocks noGrp="1"/>
          </p:cNvSpPr>
          <p:nvPr>
            <p:ph type="title"/>
          </p:nvPr>
        </p:nvSpPr>
        <p:spPr/>
        <p:txBody>
          <a:bodyPr/>
          <a:lstStyle/>
          <a:p>
            <a:r>
              <a:rPr lang="nl-NL" dirty="0"/>
              <a:t>Inrichtingswerken</a:t>
            </a:r>
            <a:endParaRPr lang="nl-BE" dirty="0"/>
          </a:p>
        </p:txBody>
      </p:sp>
      <p:pic>
        <p:nvPicPr>
          <p:cNvPr id="4" name="Afbeelding 3">
            <a:extLst>
              <a:ext uri="{FF2B5EF4-FFF2-40B4-BE49-F238E27FC236}">
                <a16:creationId xmlns:a16="http://schemas.microsoft.com/office/drawing/2014/main" id="{2985E7B8-BF3A-48A9-85CE-E2D011ECC059}"/>
              </a:ext>
            </a:extLst>
          </p:cNvPr>
          <p:cNvPicPr>
            <a:picLocks noChangeAspect="1"/>
          </p:cNvPicPr>
          <p:nvPr/>
        </p:nvPicPr>
        <p:blipFill>
          <a:blip r:embed="rId3"/>
          <a:stretch>
            <a:fillRect/>
          </a:stretch>
        </p:blipFill>
        <p:spPr>
          <a:xfrm>
            <a:off x="3444928" y="1721031"/>
            <a:ext cx="5553075" cy="4457700"/>
          </a:xfrm>
          <a:prstGeom prst="rect">
            <a:avLst/>
          </a:prstGeom>
        </p:spPr>
      </p:pic>
    </p:spTree>
    <p:extLst>
      <p:ext uri="{BB962C8B-B14F-4D97-AF65-F5344CB8AC3E}">
        <p14:creationId xmlns:p14="http://schemas.microsoft.com/office/powerpoint/2010/main" val="24013563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A5603AF3-5118-4952-94F2-5568750EAD9F}"/>
              </a:ext>
            </a:extLst>
          </p:cNvPr>
          <p:cNvSpPr>
            <a:spLocks noGrp="1"/>
          </p:cNvSpPr>
          <p:nvPr>
            <p:ph idx="1"/>
          </p:nvPr>
        </p:nvSpPr>
        <p:spPr>
          <a:xfrm>
            <a:off x="248193" y="1429230"/>
            <a:ext cx="5653145" cy="4749501"/>
          </a:xfrm>
        </p:spPr>
        <p:txBody>
          <a:bodyPr/>
          <a:lstStyle/>
          <a:p>
            <a:r>
              <a:rPr lang="nl-NL" dirty="0"/>
              <a:t>Grauwe klauwier</a:t>
            </a:r>
          </a:p>
          <a:p>
            <a:pPr>
              <a:buFont typeface="Wingdings" panose="05000000000000000000" pitchFamily="2" charset="2"/>
              <a:buChar char="Ø"/>
            </a:pPr>
            <a:r>
              <a:rPr lang="nl-NL" sz="1800" dirty="0">
                <a:solidFill>
                  <a:schemeClr val="tx1"/>
                </a:solidFill>
              </a:rPr>
              <a:t>Graslandbeheer; beheer open water; houtkanten; </a:t>
            </a:r>
            <a:r>
              <a:rPr lang="nl-NL" sz="1800" dirty="0" err="1">
                <a:solidFill>
                  <a:schemeClr val="tx1"/>
                </a:solidFill>
              </a:rPr>
              <a:t>ontsnippering</a:t>
            </a:r>
            <a:endParaRPr lang="nl-NL" sz="1800" dirty="0">
              <a:solidFill>
                <a:schemeClr val="tx1"/>
              </a:solidFill>
            </a:endParaRPr>
          </a:p>
          <a:p>
            <a:pPr marL="0" indent="0">
              <a:buNone/>
            </a:pPr>
            <a:endParaRPr lang="nl-NL" sz="900" dirty="0"/>
          </a:p>
          <a:p>
            <a:r>
              <a:rPr lang="nl-NL" dirty="0"/>
              <a:t>Poelkikker (‘t Ven)</a:t>
            </a:r>
          </a:p>
          <a:p>
            <a:pPr>
              <a:buFont typeface="Wingdings" panose="05000000000000000000" pitchFamily="2" charset="2"/>
              <a:buChar char="Ø"/>
            </a:pPr>
            <a:r>
              <a:rPr lang="nl-NL" sz="1800" dirty="0">
                <a:solidFill>
                  <a:schemeClr val="tx1"/>
                </a:solidFill>
              </a:rPr>
              <a:t>Netwerk van poelen, vennen en vijvers</a:t>
            </a:r>
          </a:p>
          <a:p>
            <a:pPr>
              <a:buFont typeface="Wingdings" panose="05000000000000000000" pitchFamily="2" charset="2"/>
              <a:buChar char="Ø"/>
            </a:pPr>
            <a:r>
              <a:rPr lang="nl-NL" sz="1800" dirty="0">
                <a:solidFill>
                  <a:schemeClr val="tx1"/>
                </a:solidFill>
              </a:rPr>
              <a:t>Waterplanten en oeverzone </a:t>
            </a:r>
          </a:p>
          <a:p>
            <a:pPr marL="0" indent="0">
              <a:buNone/>
            </a:pPr>
            <a:endParaRPr lang="nl-NL" sz="900" dirty="0">
              <a:solidFill>
                <a:schemeClr val="tx1"/>
              </a:solidFill>
            </a:endParaRPr>
          </a:p>
          <a:p>
            <a:r>
              <a:rPr lang="nl-NL" dirty="0"/>
              <a:t>Vleermuizen </a:t>
            </a:r>
          </a:p>
          <a:p>
            <a:pPr>
              <a:buFont typeface="Wingdings" panose="05000000000000000000" pitchFamily="2" charset="2"/>
              <a:buChar char="Ø"/>
            </a:pPr>
            <a:r>
              <a:rPr lang="nl-NL" sz="1800" dirty="0">
                <a:solidFill>
                  <a:schemeClr val="tx1"/>
                </a:solidFill>
              </a:rPr>
              <a:t>Kleinschalig landschap, holle bomen en insectenrijke graslanden</a:t>
            </a:r>
          </a:p>
          <a:p>
            <a:pPr marL="0" indent="0">
              <a:buNone/>
            </a:pPr>
            <a:endParaRPr lang="nl-NL" sz="900" dirty="0">
              <a:solidFill>
                <a:schemeClr val="tx1"/>
              </a:solidFill>
            </a:endParaRPr>
          </a:p>
          <a:p>
            <a:r>
              <a:rPr lang="nl-NL" dirty="0"/>
              <a:t>Kwartelkoning </a:t>
            </a:r>
          </a:p>
          <a:p>
            <a:pPr>
              <a:buFont typeface="Wingdings" panose="05000000000000000000" pitchFamily="2" charset="2"/>
              <a:buChar char="Ø"/>
            </a:pPr>
            <a:r>
              <a:rPr lang="nl-NL" sz="1800" dirty="0">
                <a:solidFill>
                  <a:schemeClr val="tx1"/>
                </a:solidFill>
              </a:rPr>
              <a:t>Bloemrijke graslanden met late maaibeurt</a:t>
            </a:r>
          </a:p>
          <a:p>
            <a:pPr marL="0" indent="0">
              <a:buNone/>
            </a:pPr>
            <a:endParaRPr lang="nl-NL" dirty="0"/>
          </a:p>
        </p:txBody>
      </p:sp>
      <p:sp>
        <p:nvSpPr>
          <p:cNvPr id="3" name="Titel 2">
            <a:extLst>
              <a:ext uri="{FF2B5EF4-FFF2-40B4-BE49-F238E27FC236}">
                <a16:creationId xmlns:a16="http://schemas.microsoft.com/office/drawing/2014/main" id="{170CFAA8-80AC-473C-B8E8-270B54B8E5C5}"/>
              </a:ext>
            </a:extLst>
          </p:cNvPr>
          <p:cNvSpPr>
            <a:spLocks noGrp="1"/>
          </p:cNvSpPr>
          <p:nvPr>
            <p:ph type="title"/>
          </p:nvPr>
        </p:nvSpPr>
        <p:spPr/>
        <p:txBody>
          <a:bodyPr/>
          <a:lstStyle/>
          <a:p>
            <a:r>
              <a:rPr lang="nl-NL" dirty="0"/>
              <a:t>Soorten</a:t>
            </a:r>
            <a:endParaRPr lang="nl-BE" dirty="0"/>
          </a:p>
        </p:txBody>
      </p:sp>
      <p:pic>
        <p:nvPicPr>
          <p:cNvPr id="4" name="Picture 2" descr="Beeldvullende voorvertoon">
            <a:extLst>
              <a:ext uri="{FF2B5EF4-FFF2-40B4-BE49-F238E27FC236}">
                <a16:creationId xmlns:a16="http://schemas.microsoft.com/office/drawing/2014/main" id="{3A7B2A97-9D1B-498C-B044-1FCF1B30FBA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99174" y="1571225"/>
            <a:ext cx="2899859" cy="2241421"/>
          </a:xfrm>
          <a:prstGeom prst="rect">
            <a:avLst/>
          </a:prstGeom>
          <a:noFill/>
          <a:extLst>
            <a:ext uri="{909E8E84-426E-40DD-AFC4-6F175D3DCCD1}">
              <a14:hiddenFill xmlns:a14="http://schemas.microsoft.com/office/drawing/2010/main">
                <a:solidFill>
                  <a:srgbClr val="FFFFFF"/>
                </a:solidFill>
              </a14:hiddenFill>
            </a:ext>
          </a:extLst>
        </p:spPr>
      </p:pic>
      <p:sp>
        <p:nvSpPr>
          <p:cNvPr id="5" name="Tekstvak 4">
            <a:extLst>
              <a:ext uri="{FF2B5EF4-FFF2-40B4-BE49-F238E27FC236}">
                <a16:creationId xmlns:a16="http://schemas.microsoft.com/office/drawing/2014/main" id="{165329DE-D094-44C4-B05D-34B1A54247AA}"/>
              </a:ext>
            </a:extLst>
          </p:cNvPr>
          <p:cNvSpPr txBox="1"/>
          <p:nvPr/>
        </p:nvSpPr>
        <p:spPr>
          <a:xfrm>
            <a:off x="6099174" y="1571225"/>
            <a:ext cx="2050882" cy="276999"/>
          </a:xfrm>
          <a:prstGeom prst="rect">
            <a:avLst/>
          </a:prstGeom>
          <a:noFill/>
        </p:spPr>
        <p:txBody>
          <a:bodyPr wrap="none" rtlCol="0">
            <a:spAutoFit/>
          </a:bodyPr>
          <a:lstStyle/>
          <a:p>
            <a:r>
              <a:rPr lang="nl-NL" sz="1200" dirty="0"/>
              <a:t>grauwe klauwier © Luc Meert</a:t>
            </a:r>
            <a:endParaRPr lang="en-US" sz="1200" dirty="0"/>
          </a:p>
        </p:txBody>
      </p:sp>
    </p:spTree>
    <p:extLst>
      <p:ext uri="{BB962C8B-B14F-4D97-AF65-F5344CB8AC3E}">
        <p14:creationId xmlns:p14="http://schemas.microsoft.com/office/powerpoint/2010/main" val="1918652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p:txBody>
          <a:bodyPr/>
          <a:lstStyle/>
          <a:p>
            <a:r>
              <a:rPr lang="nl-NL" dirty="0"/>
              <a:t>Ecosysteemdiensten, </a:t>
            </a:r>
            <a:r>
              <a:rPr lang="nl-NL" dirty="0" err="1"/>
              <a:t>oa</a:t>
            </a:r>
            <a:endParaRPr lang="nl-NL" dirty="0"/>
          </a:p>
          <a:p>
            <a:pPr lvl="1"/>
            <a:r>
              <a:rPr lang="nl-NL" dirty="0"/>
              <a:t>Infiltratie van oppervlaktewater in bodem</a:t>
            </a:r>
          </a:p>
          <a:p>
            <a:pPr lvl="1"/>
            <a:r>
              <a:rPr lang="nl-NL" dirty="0"/>
              <a:t>Koolstofopname in biomassa en bodem </a:t>
            </a:r>
          </a:p>
          <a:p>
            <a:pPr lvl="1"/>
            <a:r>
              <a:rPr lang="nl-NL" dirty="0"/>
              <a:t>Verbeteren luchtkwaliteit door opname fijn stof </a:t>
            </a:r>
          </a:p>
          <a:p>
            <a:pPr lvl="1"/>
            <a:r>
              <a:rPr lang="nl-NL" dirty="0"/>
              <a:t>Voorkomen van erosie</a:t>
            </a:r>
          </a:p>
          <a:p>
            <a:pPr lvl="1"/>
            <a:r>
              <a:rPr lang="nl-NL" dirty="0"/>
              <a:t>Waterretentie </a:t>
            </a:r>
          </a:p>
          <a:p>
            <a:pPr lvl="1"/>
            <a:r>
              <a:rPr lang="nl-NL" dirty="0"/>
              <a:t>Gezondheidseffecten </a:t>
            </a:r>
          </a:p>
          <a:p>
            <a:pPr lvl="1"/>
            <a:r>
              <a:rPr lang="nl-NL" dirty="0"/>
              <a:t>Recreatie  </a:t>
            </a:r>
          </a:p>
          <a:p>
            <a:pPr lvl="1"/>
            <a:endParaRPr lang="en-US" dirty="0"/>
          </a:p>
        </p:txBody>
      </p:sp>
      <p:sp>
        <p:nvSpPr>
          <p:cNvPr id="3" name="Titel 2"/>
          <p:cNvSpPr>
            <a:spLocks noGrp="1"/>
          </p:cNvSpPr>
          <p:nvPr>
            <p:ph type="title"/>
          </p:nvPr>
        </p:nvSpPr>
        <p:spPr/>
        <p:txBody>
          <a:bodyPr/>
          <a:lstStyle/>
          <a:p>
            <a:r>
              <a:rPr lang="nl-NL" dirty="0"/>
              <a:t>Economische doelstellingen</a:t>
            </a:r>
            <a:endParaRPr lang="en-US" dirty="0"/>
          </a:p>
        </p:txBody>
      </p:sp>
    </p:spTree>
    <p:extLst>
      <p:ext uri="{BB962C8B-B14F-4D97-AF65-F5344CB8AC3E}">
        <p14:creationId xmlns:p14="http://schemas.microsoft.com/office/powerpoint/2010/main" val="3629167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p:cNvSpPr>
            <a:spLocks noGrp="1"/>
          </p:cNvSpPr>
          <p:nvPr>
            <p:ph idx="1"/>
          </p:nvPr>
        </p:nvSpPr>
        <p:spPr>
          <a:xfrm>
            <a:off x="248193" y="1825624"/>
            <a:ext cx="8647611" cy="4616740"/>
          </a:xfrm>
        </p:spPr>
        <p:txBody>
          <a:bodyPr/>
          <a:lstStyle/>
          <a:p>
            <a:r>
              <a:rPr lang="nl-NL" dirty="0"/>
              <a:t>Natuurbeleving</a:t>
            </a:r>
          </a:p>
          <a:p>
            <a:pPr lvl="1"/>
            <a:r>
              <a:rPr lang="nl-NL" dirty="0"/>
              <a:t>Bewegwijzerde wandelroutes</a:t>
            </a:r>
          </a:p>
          <a:p>
            <a:pPr lvl="1"/>
            <a:r>
              <a:rPr lang="nl-NL" dirty="0"/>
              <a:t>Geleide wandelingen</a:t>
            </a:r>
          </a:p>
          <a:p>
            <a:r>
              <a:rPr lang="nl-NL" dirty="0"/>
              <a:t>Werkdagen </a:t>
            </a:r>
          </a:p>
          <a:p>
            <a:r>
              <a:rPr lang="nl-NL" dirty="0"/>
              <a:t>Toegankelijkheid </a:t>
            </a:r>
          </a:p>
          <a:p>
            <a:pPr lvl="1"/>
            <a:r>
              <a:rPr lang="nl-NL" dirty="0"/>
              <a:t>TR van 2020</a:t>
            </a:r>
          </a:p>
          <a:p>
            <a:pPr lvl="1"/>
            <a:r>
              <a:rPr lang="nl-NL" dirty="0"/>
              <a:t>Nieuwe in 2024</a:t>
            </a:r>
          </a:p>
          <a:p>
            <a:pPr lvl="1"/>
            <a:r>
              <a:rPr lang="nl-NL" dirty="0"/>
              <a:t>Krekelberg</a:t>
            </a:r>
          </a:p>
          <a:p>
            <a:pPr lvl="2"/>
            <a:r>
              <a:rPr lang="nl-NL" dirty="0"/>
              <a:t>Honden blijven welkom aan de leiband!</a:t>
            </a:r>
          </a:p>
          <a:p>
            <a:endParaRPr lang="nl-NL" dirty="0"/>
          </a:p>
          <a:p>
            <a:pPr marL="0" indent="0">
              <a:buNone/>
            </a:pPr>
            <a:endParaRPr lang="nl-NL" dirty="0"/>
          </a:p>
        </p:txBody>
      </p:sp>
      <p:sp>
        <p:nvSpPr>
          <p:cNvPr id="3" name="Titel 2"/>
          <p:cNvSpPr>
            <a:spLocks noGrp="1"/>
          </p:cNvSpPr>
          <p:nvPr>
            <p:ph type="title"/>
          </p:nvPr>
        </p:nvSpPr>
        <p:spPr/>
        <p:txBody>
          <a:bodyPr/>
          <a:lstStyle/>
          <a:p>
            <a:r>
              <a:rPr lang="nl-NL" dirty="0"/>
              <a:t>Sociale doelstellingen</a:t>
            </a:r>
            <a:endParaRPr lang="en-US" dirty="0"/>
          </a:p>
        </p:txBody>
      </p:sp>
    </p:spTree>
    <p:extLst>
      <p:ext uri="{BB962C8B-B14F-4D97-AF65-F5344CB8AC3E}">
        <p14:creationId xmlns:p14="http://schemas.microsoft.com/office/powerpoint/2010/main" val="14707588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9224B1EE-3AC8-49B5-BDE5-23E2341594F6}"/>
              </a:ext>
            </a:extLst>
          </p:cNvPr>
          <p:cNvSpPr>
            <a:spLocks noGrp="1"/>
          </p:cNvSpPr>
          <p:nvPr>
            <p:ph idx="1"/>
          </p:nvPr>
        </p:nvSpPr>
        <p:spPr/>
        <p:txBody>
          <a:bodyPr/>
          <a:lstStyle/>
          <a:p>
            <a:r>
              <a:rPr lang="nl-NL" dirty="0"/>
              <a:t>Erfgoed (onderhoudsplicht!)</a:t>
            </a:r>
          </a:p>
          <a:p>
            <a:pPr lvl="1"/>
            <a:r>
              <a:rPr lang="nl-NL" dirty="0"/>
              <a:t>Bunkers </a:t>
            </a:r>
          </a:p>
          <a:p>
            <a:pPr lvl="1"/>
            <a:r>
              <a:rPr lang="nl-NL" dirty="0" err="1"/>
              <a:t>Cassenbroek</a:t>
            </a:r>
            <a:r>
              <a:rPr lang="nl-NL" dirty="0"/>
              <a:t> (trilveen, dottergraslanden, landduin met heide, knotbomen, houtkanten en heggen, elzen- en hakhoutbossen)</a:t>
            </a:r>
          </a:p>
          <a:p>
            <a:pPr lvl="1"/>
            <a:r>
              <a:rPr lang="nl-NL" dirty="0"/>
              <a:t>‘t Ven (grachten, greppels, rabatten, landduin met heide)</a:t>
            </a:r>
          </a:p>
          <a:p>
            <a:pPr lvl="1"/>
            <a:r>
              <a:rPr lang="nl-NL" dirty="0"/>
              <a:t>Pikhakendonk (oude stroomgeulen, meanders, graas- en hooiweiden, houtkanten, knotbomen, hakhoutbossen)</a:t>
            </a:r>
          </a:p>
          <a:p>
            <a:r>
              <a:rPr lang="nl-NL" dirty="0"/>
              <a:t>Premies OE</a:t>
            </a:r>
          </a:p>
          <a:p>
            <a:r>
              <a:rPr lang="nl-NL" dirty="0"/>
              <a:t>ZEN</a:t>
            </a:r>
          </a:p>
          <a:p>
            <a:pPr lvl="1"/>
            <a:endParaRPr lang="nl-NL" dirty="0"/>
          </a:p>
          <a:p>
            <a:endParaRPr lang="nl-NL" dirty="0"/>
          </a:p>
          <a:p>
            <a:pPr lvl="1"/>
            <a:endParaRPr lang="nl-BE" dirty="0"/>
          </a:p>
        </p:txBody>
      </p:sp>
      <p:sp>
        <p:nvSpPr>
          <p:cNvPr id="3" name="Titel 2">
            <a:extLst>
              <a:ext uri="{FF2B5EF4-FFF2-40B4-BE49-F238E27FC236}">
                <a16:creationId xmlns:a16="http://schemas.microsoft.com/office/drawing/2014/main" id="{1348A008-3D43-4B64-93FE-CF960D3AD5CF}"/>
              </a:ext>
            </a:extLst>
          </p:cNvPr>
          <p:cNvSpPr>
            <a:spLocks noGrp="1"/>
          </p:cNvSpPr>
          <p:nvPr>
            <p:ph type="title"/>
          </p:nvPr>
        </p:nvSpPr>
        <p:spPr/>
        <p:txBody>
          <a:bodyPr/>
          <a:lstStyle/>
          <a:p>
            <a:r>
              <a:rPr lang="nl-NL" dirty="0"/>
              <a:t>Sociale doelstellingen</a:t>
            </a:r>
            <a:endParaRPr lang="nl-BE" dirty="0"/>
          </a:p>
        </p:txBody>
      </p:sp>
    </p:spTree>
    <p:extLst>
      <p:ext uri="{BB962C8B-B14F-4D97-AF65-F5344CB8AC3E}">
        <p14:creationId xmlns:p14="http://schemas.microsoft.com/office/powerpoint/2010/main" val="13778955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FAFA3FBF-9228-4191-8A0A-88EE7F8FDDE3}"/>
              </a:ext>
            </a:extLst>
          </p:cNvPr>
          <p:cNvSpPr>
            <a:spLocks noGrp="1"/>
          </p:cNvSpPr>
          <p:nvPr>
            <p:ph idx="1"/>
          </p:nvPr>
        </p:nvSpPr>
        <p:spPr/>
        <p:txBody>
          <a:bodyPr/>
          <a:lstStyle/>
          <a:p>
            <a:r>
              <a:rPr lang="nl-NL" dirty="0"/>
              <a:t>Mogelijke problemen</a:t>
            </a:r>
          </a:p>
          <a:p>
            <a:pPr lvl="1"/>
            <a:r>
              <a:rPr lang="nl-NL" dirty="0"/>
              <a:t>Waterhuishouding</a:t>
            </a:r>
          </a:p>
          <a:p>
            <a:pPr lvl="2"/>
            <a:r>
              <a:rPr lang="nl-NL" dirty="0"/>
              <a:t>Verhoogde waterstand </a:t>
            </a:r>
            <a:r>
              <a:rPr lang="nl-NL" dirty="0" err="1"/>
              <a:t>o.i.v</a:t>
            </a:r>
            <a:r>
              <a:rPr lang="nl-NL" dirty="0"/>
              <a:t>. bever</a:t>
            </a:r>
          </a:p>
          <a:p>
            <a:pPr lvl="3">
              <a:buFont typeface="Wingdings" panose="05000000000000000000" pitchFamily="2" charset="2"/>
              <a:buChar char="Ø"/>
            </a:pPr>
            <a:r>
              <a:rPr lang="nl-NL" dirty="0"/>
              <a:t>Trilvenen in </a:t>
            </a:r>
            <a:r>
              <a:rPr lang="nl-NL" dirty="0" err="1"/>
              <a:t>Cassenbroek</a:t>
            </a:r>
            <a:r>
              <a:rPr lang="nl-NL" dirty="0"/>
              <a:t> bedreigd</a:t>
            </a:r>
          </a:p>
          <a:p>
            <a:pPr lvl="3">
              <a:buFont typeface="Wingdings" panose="05000000000000000000" pitchFamily="2" charset="2"/>
              <a:buChar char="Ø"/>
            </a:pPr>
            <a:r>
              <a:rPr lang="nl-NL" dirty="0"/>
              <a:t>Pimpernelgraslanden in Pikhakendonk bedreigd</a:t>
            </a:r>
          </a:p>
          <a:p>
            <a:pPr lvl="3">
              <a:buFont typeface="Wingdings" panose="05000000000000000000" pitchFamily="2" charset="2"/>
              <a:buChar char="Ø"/>
            </a:pPr>
            <a:endParaRPr lang="nl-NL" dirty="0"/>
          </a:p>
        </p:txBody>
      </p:sp>
      <p:sp>
        <p:nvSpPr>
          <p:cNvPr id="3" name="Titel 2">
            <a:extLst>
              <a:ext uri="{FF2B5EF4-FFF2-40B4-BE49-F238E27FC236}">
                <a16:creationId xmlns:a16="http://schemas.microsoft.com/office/drawing/2014/main" id="{CAB88EF4-DB80-4F15-987D-9CA462858693}"/>
              </a:ext>
            </a:extLst>
          </p:cNvPr>
          <p:cNvSpPr>
            <a:spLocks noGrp="1"/>
          </p:cNvSpPr>
          <p:nvPr>
            <p:ph type="title"/>
          </p:nvPr>
        </p:nvSpPr>
        <p:spPr/>
        <p:txBody>
          <a:bodyPr/>
          <a:lstStyle/>
          <a:p>
            <a:endParaRPr lang="nl-BE"/>
          </a:p>
        </p:txBody>
      </p:sp>
    </p:spTree>
    <p:extLst>
      <p:ext uri="{BB962C8B-B14F-4D97-AF65-F5344CB8AC3E}">
        <p14:creationId xmlns:p14="http://schemas.microsoft.com/office/powerpoint/2010/main" val="2783225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Afbeelding 9">
            <a:extLst>
              <a:ext uri="{FF2B5EF4-FFF2-40B4-BE49-F238E27FC236}">
                <a16:creationId xmlns:a16="http://schemas.microsoft.com/office/drawing/2014/main" id="{F4AE84D6-1957-47FA-BA9C-0CAE94B4C4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484" y="2852242"/>
            <a:ext cx="5277919" cy="3961561"/>
          </a:xfrm>
          <a:prstGeom prst="rect">
            <a:avLst/>
          </a:prstGeom>
        </p:spPr>
      </p:pic>
      <p:sp>
        <p:nvSpPr>
          <p:cNvPr id="3" name="Titel 2"/>
          <p:cNvSpPr>
            <a:spLocks noGrp="1"/>
          </p:cNvSpPr>
          <p:nvPr>
            <p:ph type="title"/>
          </p:nvPr>
        </p:nvSpPr>
        <p:spPr/>
        <p:txBody>
          <a:bodyPr/>
          <a:lstStyle/>
          <a:p>
            <a:endParaRPr lang="en-US" dirty="0"/>
          </a:p>
        </p:txBody>
      </p:sp>
      <p:sp>
        <p:nvSpPr>
          <p:cNvPr id="5" name="Wolkvormig bijschrift 4"/>
          <p:cNvSpPr/>
          <p:nvPr/>
        </p:nvSpPr>
        <p:spPr>
          <a:xfrm>
            <a:off x="3037803" y="1467580"/>
            <a:ext cx="2921620" cy="1616926"/>
          </a:xfrm>
          <a:prstGeom prst="cloudCallout">
            <a:avLst/>
          </a:prstGeom>
          <a:scene3d>
            <a:camera prst="orthographicFront">
              <a:rot lat="0" lon="54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kstvak 5"/>
          <p:cNvSpPr txBox="1"/>
          <p:nvPr/>
        </p:nvSpPr>
        <p:spPr>
          <a:xfrm>
            <a:off x="1500814" y="6536804"/>
            <a:ext cx="2710037" cy="276999"/>
          </a:xfrm>
          <a:prstGeom prst="rect">
            <a:avLst/>
          </a:prstGeom>
          <a:noFill/>
        </p:spPr>
        <p:txBody>
          <a:bodyPr wrap="none" rtlCol="0">
            <a:spAutoFit/>
          </a:bodyPr>
          <a:lstStyle/>
          <a:p>
            <a:r>
              <a:rPr lang="nl-NL" sz="1200" dirty="0">
                <a:solidFill>
                  <a:schemeClr val="bg2"/>
                </a:solidFill>
              </a:rPr>
              <a:t>kamsalamander © François Van </a:t>
            </a:r>
            <a:r>
              <a:rPr lang="nl-NL" sz="1200" dirty="0" err="1">
                <a:solidFill>
                  <a:schemeClr val="bg2"/>
                </a:solidFill>
              </a:rPr>
              <a:t>Bauwel</a:t>
            </a:r>
            <a:endParaRPr lang="en-US" sz="1200" dirty="0">
              <a:solidFill>
                <a:schemeClr val="bg2"/>
              </a:solidFill>
            </a:endParaRPr>
          </a:p>
        </p:txBody>
      </p:sp>
      <p:sp>
        <p:nvSpPr>
          <p:cNvPr id="11" name="Gedachtewolkje: wolk 10">
            <a:extLst>
              <a:ext uri="{FF2B5EF4-FFF2-40B4-BE49-F238E27FC236}">
                <a16:creationId xmlns:a16="http://schemas.microsoft.com/office/drawing/2014/main" id="{6833D433-81E7-4557-82F5-FD0852A11694}"/>
              </a:ext>
            </a:extLst>
          </p:cNvPr>
          <p:cNvSpPr/>
          <p:nvPr/>
        </p:nvSpPr>
        <p:spPr>
          <a:xfrm>
            <a:off x="4107491" y="1467580"/>
            <a:ext cx="2921620" cy="147470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jdelijke aanduiding voor inhoud 1"/>
          <p:cNvSpPr>
            <a:spLocks noGrp="1"/>
          </p:cNvSpPr>
          <p:nvPr>
            <p:ph idx="1"/>
          </p:nvPr>
        </p:nvSpPr>
        <p:spPr>
          <a:xfrm>
            <a:off x="4733267" y="1910763"/>
            <a:ext cx="3353648" cy="3725463"/>
          </a:xfrm>
        </p:spPr>
        <p:txBody>
          <a:bodyPr/>
          <a:lstStyle/>
          <a:p>
            <a:pPr marL="0" indent="0">
              <a:buNone/>
            </a:pPr>
            <a:r>
              <a:rPr lang="nl-NL" sz="3200" dirty="0">
                <a:solidFill>
                  <a:schemeClr val="bg1">
                    <a:lumMod val="95000"/>
                  </a:schemeClr>
                </a:solidFill>
              </a:rPr>
              <a:t>VRAGEN?</a:t>
            </a:r>
          </a:p>
          <a:p>
            <a:pPr marL="0" indent="0">
              <a:buNone/>
            </a:pPr>
            <a:endParaRPr lang="nl-NL" dirty="0"/>
          </a:p>
          <a:p>
            <a:pPr marL="0" indent="0">
              <a:buNone/>
            </a:pPr>
            <a:endParaRPr lang="en-US" dirty="0"/>
          </a:p>
        </p:txBody>
      </p:sp>
    </p:spTree>
    <p:extLst>
      <p:ext uri="{BB962C8B-B14F-4D97-AF65-F5344CB8AC3E}">
        <p14:creationId xmlns:p14="http://schemas.microsoft.com/office/powerpoint/2010/main" val="35519571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2">
            <a:extLst>
              <a:ext uri="{FF2B5EF4-FFF2-40B4-BE49-F238E27FC236}">
                <a16:creationId xmlns:a16="http://schemas.microsoft.com/office/drawing/2014/main" id="{70DA0512-B3E7-4E43-B898-9C91609B623D}"/>
              </a:ext>
            </a:extLst>
          </p:cNvPr>
          <p:cNvSpPr>
            <a:spLocks noGrp="1"/>
          </p:cNvSpPr>
          <p:nvPr>
            <p:ph type="title"/>
          </p:nvPr>
        </p:nvSpPr>
        <p:spPr>
          <a:xfrm>
            <a:off x="165100" y="254000"/>
            <a:ext cx="7199527" cy="1041400"/>
          </a:xfrm>
        </p:spPr>
        <p:txBody>
          <a:bodyPr/>
          <a:lstStyle/>
          <a:p>
            <a:r>
              <a:rPr lang="nl-NL" dirty="0"/>
              <a:t>Bedankt voor jullie aandacht!</a:t>
            </a:r>
            <a:endParaRPr lang="nl-BE" dirty="0"/>
          </a:p>
        </p:txBody>
      </p:sp>
      <p:pic>
        <p:nvPicPr>
          <p:cNvPr id="8" name="Afbeelding 7">
            <a:extLst>
              <a:ext uri="{FF2B5EF4-FFF2-40B4-BE49-F238E27FC236}">
                <a16:creationId xmlns:a16="http://schemas.microsoft.com/office/drawing/2014/main" id="{EEC8FFAB-BCBE-49F6-8594-6AC1F8E2D409}"/>
              </a:ext>
            </a:extLst>
          </p:cNvPr>
          <p:cNvPicPr>
            <a:picLocks noChangeAspect="1"/>
          </p:cNvPicPr>
          <p:nvPr/>
        </p:nvPicPr>
        <p:blipFill>
          <a:blip r:embed="rId2"/>
          <a:stretch>
            <a:fillRect/>
          </a:stretch>
        </p:blipFill>
        <p:spPr>
          <a:xfrm>
            <a:off x="908917" y="1380217"/>
            <a:ext cx="7136267" cy="5477783"/>
          </a:xfrm>
          <a:prstGeom prst="rect">
            <a:avLst/>
          </a:prstGeom>
        </p:spPr>
      </p:pic>
    </p:spTree>
    <p:extLst>
      <p:ext uri="{BB962C8B-B14F-4D97-AF65-F5344CB8AC3E}">
        <p14:creationId xmlns:p14="http://schemas.microsoft.com/office/powerpoint/2010/main" val="35489200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inhoud 1">
            <a:extLst>
              <a:ext uri="{FF2B5EF4-FFF2-40B4-BE49-F238E27FC236}">
                <a16:creationId xmlns:a16="http://schemas.microsoft.com/office/drawing/2014/main" id="{A1CD7262-ED35-42CB-8AAA-9F933592800B}"/>
              </a:ext>
            </a:extLst>
          </p:cNvPr>
          <p:cNvSpPr>
            <a:spLocks noGrp="1"/>
          </p:cNvSpPr>
          <p:nvPr>
            <p:ph idx="1"/>
          </p:nvPr>
        </p:nvSpPr>
        <p:spPr/>
        <p:txBody>
          <a:bodyPr/>
          <a:lstStyle/>
          <a:p>
            <a:endParaRPr lang="nl-BE"/>
          </a:p>
        </p:txBody>
      </p:sp>
    </p:spTree>
    <p:extLst>
      <p:ext uri="{BB962C8B-B14F-4D97-AF65-F5344CB8AC3E}">
        <p14:creationId xmlns:p14="http://schemas.microsoft.com/office/powerpoint/2010/main" val="29338583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9295CAE-EB0E-454E-954C-572B65FAAEF4}"/>
              </a:ext>
            </a:extLst>
          </p:cNvPr>
          <p:cNvSpPr>
            <a:spLocks noGrp="1"/>
          </p:cNvSpPr>
          <p:nvPr>
            <p:ph type="title"/>
          </p:nvPr>
        </p:nvSpPr>
        <p:spPr/>
        <p:txBody>
          <a:bodyPr/>
          <a:lstStyle/>
          <a:p>
            <a:endParaRPr lang="nl-BE"/>
          </a:p>
        </p:txBody>
      </p:sp>
      <p:pic>
        <p:nvPicPr>
          <p:cNvPr id="5" name="Afbeelding 4">
            <a:extLst>
              <a:ext uri="{FF2B5EF4-FFF2-40B4-BE49-F238E27FC236}">
                <a16:creationId xmlns:a16="http://schemas.microsoft.com/office/drawing/2014/main" id="{375D7D45-31C2-4683-95F3-CAD41085F3E4}"/>
              </a:ext>
            </a:extLst>
          </p:cNvPr>
          <p:cNvPicPr>
            <a:picLocks noChangeAspect="1"/>
          </p:cNvPicPr>
          <p:nvPr/>
        </p:nvPicPr>
        <p:blipFill>
          <a:blip r:embed="rId3"/>
          <a:stretch>
            <a:fillRect/>
          </a:stretch>
        </p:blipFill>
        <p:spPr>
          <a:xfrm>
            <a:off x="165100" y="1657349"/>
            <a:ext cx="6871017" cy="5081547"/>
          </a:xfrm>
          <a:prstGeom prst="rect">
            <a:avLst/>
          </a:prstGeom>
        </p:spPr>
      </p:pic>
      <p:pic>
        <p:nvPicPr>
          <p:cNvPr id="6" name="Afbeelding 5">
            <a:extLst>
              <a:ext uri="{FF2B5EF4-FFF2-40B4-BE49-F238E27FC236}">
                <a16:creationId xmlns:a16="http://schemas.microsoft.com/office/drawing/2014/main" id="{C040E45C-ED8C-48D6-82F3-9933B0615EE3}"/>
              </a:ext>
            </a:extLst>
          </p:cNvPr>
          <p:cNvPicPr>
            <a:picLocks noChangeAspect="1"/>
          </p:cNvPicPr>
          <p:nvPr/>
        </p:nvPicPr>
        <p:blipFill>
          <a:blip r:embed="rId4"/>
          <a:stretch>
            <a:fillRect/>
          </a:stretch>
        </p:blipFill>
        <p:spPr>
          <a:xfrm>
            <a:off x="7163601" y="1657349"/>
            <a:ext cx="1665154" cy="1316372"/>
          </a:xfrm>
          <a:prstGeom prst="rect">
            <a:avLst/>
          </a:prstGeom>
        </p:spPr>
      </p:pic>
    </p:spTree>
    <p:extLst>
      <p:ext uri="{BB962C8B-B14F-4D97-AF65-F5344CB8AC3E}">
        <p14:creationId xmlns:p14="http://schemas.microsoft.com/office/powerpoint/2010/main" val="1288789463"/>
      </p:ext>
    </p:extLst>
  </p:cSld>
  <p:clrMapOvr>
    <a:masterClrMapping/>
  </p:clrMapOvr>
</p:sld>
</file>

<file path=ppt/theme/theme1.xml><?xml version="1.0" encoding="utf-8"?>
<a:theme xmlns:a="http://schemas.openxmlformats.org/drawingml/2006/main" name="Kantoorthema">
  <a:themeElements>
    <a:clrScheme name="Kantoorthem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Natuurpunt">
      <a:majorFont>
        <a:latin typeface="Arial"/>
        <a:ea typeface=""/>
        <a:cs typeface=""/>
      </a:majorFont>
      <a:minorFont>
        <a:latin typeface="Arial"/>
        <a:ea typeface=""/>
        <a:cs typeface=""/>
      </a:minorFont>
    </a:fontScheme>
    <a:fmtScheme name="Kantoorthem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nk" id="{46FBD5C1-ECF6-44A9-9F38-4D9FED6A2738}" vid="{0CA7E6FE-E0D6-4E9E-971C-033158F5F3BB}"/>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772AAF0AAB2EC4D92D31CA1863FEE7E" ma:contentTypeVersion="18" ma:contentTypeDescription="Een nieuw document maken." ma:contentTypeScope="" ma:versionID="7073577129f733308fa5242de335305c">
  <xsd:schema xmlns:xsd="http://www.w3.org/2001/XMLSchema" xmlns:xs="http://www.w3.org/2001/XMLSchema" xmlns:p="http://schemas.microsoft.com/office/2006/metadata/properties" xmlns:ns3="1806ce41-c29b-4442-b81a-d4dc844b8e0c" xmlns:ns4="c31e6f51-9d47-43a9-92c7-7d96ccc61a45" targetNamespace="http://schemas.microsoft.com/office/2006/metadata/properties" ma:root="true" ma:fieldsID="1be313cfdcc1c3b6db631f559a839c07" ns3:_="" ns4:_="">
    <xsd:import namespace="1806ce41-c29b-4442-b81a-d4dc844b8e0c"/>
    <xsd:import namespace="c31e6f51-9d47-43a9-92c7-7d96ccc61a45"/>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4:SharedWithUsers" minOccurs="0"/>
                <xsd:element ref="ns4:SharedWithDetails" minOccurs="0"/>
                <xsd:element ref="ns4:SharingHintHash" minOccurs="0"/>
                <xsd:element ref="ns3:MediaServiceAutoKeyPoints" minOccurs="0"/>
                <xsd:element ref="ns3:MediaServiceKeyPoints"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6ce41-c29b-4442-b81a-d4dc844b8e0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31e6f51-9d47-43a9-92c7-7d96ccc61a45" elementFormDefault="qualified">
    <xsd:import namespace="http://schemas.microsoft.com/office/2006/documentManagement/types"/>
    <xsd:import namespace="http://schemas.microsoft.com/office/infopath/2007/PartnerControls"/>
    <xsd:element name="SharedWithUsers" ma:index="16"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Gedeeld met details" ma:internalName="SharedWithDetails" ma:readOnly="true">
      <xsd:simpleType>
        <xsd:restriction base="dms:Note">
          <xsd:maxLength value="255"/>
        </xsd:restriction>
      </xsd:simpleType>
    </xsd:element>
    <xsd:element name="SharingHintHash" ma:index="18" nillable="true" ma:displayName="Hint-hash delen"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1806ce41-c29b-4442-b81a-d4dc844b8e0c" xsi:nil="true"/>
  </documentManagement>
</p:properties>
</file>

<file path=customXml/itemProps1.xml><?xml version="1.0" encoding="utf-8"?>
<ds:datastoreItem xmlns:ds="http://schemas.openxmlformats.org/officeDocument/2006/customXml" ds:itemID="{DC524E68-F51E-414E-B7CC-961C1F24091C}">
  <ds:schemaRefs>
    <ds:schemaRef ds:uri="http://schemas.microsoft.com/sharepoint/v3/contenttype/forms"/>
  </ds:schemaRefs>
</ds:datastoreItem>
</file>

<file path=customXml/itemProps2.xml><?xml version="1.0" encoding="utf-8"?>
<ds:datastoreItem xmlns:ds="http://schemas.openxmlformats.org/officeDocument/2006/customXml" ds:itemID="{155B51A9-D3A5-4048-AF88-4A4CF18D4C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6ce41-c29b-4442-b81a-d4dc844b8e0c"/>
    <ds:schemaRef ds:uri="c31e6f51-9d47-43a9-92c7-7d96ccc61a4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3137EF-2B0E-4439-AD8E-BD358C7EF9BF}">
  <ds:schemaRefs>
    <ds:schemaRef ds:uri="http://purl.org/dc/terms/"/>
    <ds:schemaRef ds:uri="http://purl.org/dc/elements/1.1/"/>
    <ds:schemaRef ds:uri="http://purl.org/dc/dcmitype/"/>
    <ds:schemaRef ds:uri="c31e6f51-9d47-43a9-92c7-7d96ccc61a45"/>
    <ds:schemaRef ds:uri="1806ce41-c29b-4442-b81a-d4dc844b8e0c"/>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1726</TotalTime>
  <Words>1160</Words>
  <Application>Microsoft Office PowerPoint</Application>
  <PresentationFormat>Diavoorstelling (4:3)</PresentationFormat>
  <Paragraphs>174</Paragraphs>
  <Slides>31</Slides>
  <Notes>19</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31</vt:i4>
      </vt:variant>
    </vt:vector>
  </HeadingPairs>
  <TitlesOfParts>
    <vt:vector size="36" baseType="lpstr">
      <vt:lpstr>Arial</vt:lpstr>
      <vt:lpstr>Calibri</vt:lpstr>
      <vt:lpstr>Calibri Light</vt:lpstr>
      <vt:lpstr>Wingdings</vt:lpstr>
      <vt:lpstr>Kantoorthema</vt:lpstr>
      <vt:lpstr>NBP Beneden Dijlevallei</vt:lpstr>
      <vt:lpstr>NBP Beneden Dijlevallei</vt:lpstr>
      <vt:lpstr>PowerPoint-presentatie</vt:lpstr>
      <vt:lpstr>Bonheiden</vt:lpstr>
      <vt:lpstr>PowerPoint-presentatie</vt:lpstr>
      <vt:lpstr>Erfgoed</vt:lpstr>
      <vt:lpstr>PowerPoint-presentatie</vt:lpstr>
      <vt:lpstr>PowerPoint-presentatie</vt:lpstr>
      <vt:lpstr>PowerPoint-presentatie</vt:lpstr>
      <vt:lpstr>Bescherming gebied</vt:lpstr>
      <vt:lpstr>Ecologische doelstellingen</vt:lpstr>
      <vt:lpstr>Natuurstreefbeelden - Mispeldonk</vt:lpstr>
      <vt:lpstr>Natuurstreefbeelden - Cassenbroek</vt:lpstr>
      <vt:lpstr>Natuurstreefbeelden Krekelberg</vt:lpstr>
      <vt:lpstr>Natuurstreefbeelden Het Ven</vt:lpstr>
      <vt:lpstr>Beheer op terrein</vt:lpstr>
      <vt:lpstr>PowerPoint-presentatie</vt:lpstr>
      <vt:lpstr>Beheerobjecten</vt:lpstr>
      <vt:lpstr>Inrichtingswerken</vt:lpstr>
      <vt:lpstr>Inrichtingswerken</vt:lpstr>
      <vt:lpstr>Inrichtingswerken</vt:lpstr>
      <vt:lpstr>Inrichtingswerken</vt:lpstr>
      <vt:lpstr>Soorten</vt:lpstr>
      <vt:lpstr>Economische doelstellingen</vt:lpstr>
      <vt:lpstr>Sociale doelstellingen</vt:lpstr>
      <vt:lpstr>Sociale doelstellingen</vt:lpstr>
      <vt:lpstr>PowerPoint-presentatie</vt:lpstr>
      <vt:lpstr>PowerPoint-presentatie</vt:lpstr>
      <vt:lpstr>Bedankt voor jullie aandacht!</vt:lpstr>
      <vt:lpstr>PowerPoint-presentatie</vt:lpstr>
      <vt:lpstr>PowerPoint-presentatie</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Joris Gansemans</dc:creator>
  <cp:lastModifiedBy>Cynthia Berardocco</cp:lastModifiedBy>
  <cp:revision>45</cp:revision>
  <dcterms:created xsi:type="dcterms:W3CDTF">2014-03-26T16:36:33Z</dcterms:created>
  <dcterms:modified xsi:type="dcterms:W3CDTF">2024-05-02T10:58:07Z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0x010100A772AAF0AAB2EC4D92D31CA1863FEE7E</vt:lpwstr>
  </property>
</Properties>
</file>