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12"/>
  </p:notesMasterIdLst>
  <p:handoutMasterIdLst>
    <p:handoutMasterId r:id="rId13"/>
  </p:handoutMasterIdLst>
  <p:sldIdLst>
    <p:sldId id="257" r:id="rId2"/>
    <p:sldId id="258" r:id="rId3"/>
    <p:sldId id="261" r:id="rId4"/>
    <p:sldId id="262" r:id="rId5"/>
    <p:sldId id="264" r:id="rId6"/>
    <p:sldId id="266" r:id="rId7"/>
    <p:sldId id="267" r:id="rId8"/>
    <p:sldId id="259" r:id="rId9"/>
    <p:sldId id="268" r:id="rId10"/>
    <p:sldId id="265" r:id="rId11"/>
  </p:sldIdLst>
  <p:sldSz cx="12192000" cy="6858000"/>
  <p:notesSz cx="6858000" cy="9144000"/>
  <p:defaultTextStyle>
    <a:defPPr rtl="0"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A14EC35-A083-4CA2-A629-54FB374745AC}" type="datetime1">
              <a:rPr lang="nl-NL" smtClean="0"/>
              <a:t>15-6-2023</a:t>
            </a:fld>
            <a:endParaRPr lang="en-US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975D426-A9DD-4244-A2CE-1FB6623742C7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48445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32F82C2-DE9F-479D-95B3-30B2F9C315A1}" type="datetime1">
              <a:rPr lang="nl-NL" smtClean="0"/>
              <a:t>15-6-2023</a:t>
            </a:fld>
            <a:endParaRPr lang="en-US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nl"/>
              <a:t>Klik om de tekststijlen van het model te bewerken</a:t>
            </a:r>
            <a:endParaRPr lang="en-US"/>
          </a:p>
          <a:p>
            <a:pPr lvl="1" rtl="0"/>
            <a:r>
              <a:rPr lang="nl"/>
              <a:t>Tweede niveau</a:t>
            </a:r>
          </a:p>
          <a:p>
            <a:pPr lvl="2" rtl="0"/>
            <a:r>
              <a:rPr lang="nl"/>
              <a:t>Derde niveau</a:t>
            </a:r>
          </a:p>
          <a:p>
            <a:pPr lvl="3" rtl="0"/>
            <a:r>
              <a:rPr lang="nl"/>
              <a:t>Vierde niveau</a:t>
            </a:r>
          </a:p>
          <a:p>
            <a:pPr lvl="4" rtl="0"/>
            <a:r>
              <a:rPr lang="nl"/>
              <a:t>Vijfde niveau</a:t>
            </a:r>
            <a:endParaRPr lang="en-US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B41D33-19C8-4450-B3C5-BE83E9C8F0B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455252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581191" y="1020431"/>
            <a:ext cx="10993549" cy="1475013"/>
          </a:xfrm>
          <a:effectLst/>
        </p:spPr>
        <p:txBody>
          <a:bodyPr rtlCol="0"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nl" dirty="0"/>
              <a:t>Klik om de titelstijl van het model te bewerken</a:t>
            </a:r>
            <a:endParaRPr lang="en-US" dirty="0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8" name="Tijdelijke aanduiding voor datum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83A1771-3711-4549-B223-6BFD613711ED}" type="datetime1">
              <a:rPr lang="nl-NL" smtClean="0"/>
              <a:t>15-6-2023</a:t>
            </a:fld>
            <a:endParaRPr lang="en-US" dirty="0"/>
          </a:p>
        </p:txBody>
      </p:sp>
      <p:sp>
        <p:nvSpPr>
          <p:cNvPr id="9" name="Tijdelijke aanduiding voor voettekst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0" name="Tijdelijke aanduiding voor dianumm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017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 rtlCol="0"/>
          <a:lstStyle/>
          <a:p>
            <a:pPr rtl="0"/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 rtlCol="0"/>
          <a:lstStyle/>
          <a:p>
            <a:pPr lvl="0" rtl="0"/>
            <a:r>
              <a:rPr lang="nl-NL"/>
              <a:t>Klikken om de tekststijl van het model te bewerken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  <a:endParaRPr lang="en-US" dirty="0"/>
          </a:p>
        </p:txBody>
      </p:sp>
      <p:sp>
        <p:nvSpPr>
          <p:cNvPr id="8" name="Tijdelijke aanduiding voor datum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558A543-3029-4706-AA58-9F41D4E1F95A}" type="datetime1">
              <a:rPr lang="nl-NL" smtClean="0"/>
              <a:t>15-6-2023</a:t>
            </a:fld>
            <a:endParaRPr lang="en-US" dirty="0"/>
          </a:p>
        </p:txBody>
      </p:sp>
      <p:sp>
        <p:nvSpPr>
          <p:cNvPr id="9" name="Tijdelijke aanduiding voor voettekst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0" name="Tijdelijke aanduiding voor dianumm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443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hoek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81193" y="2393950"/>
            <a:ext cx="11029615" cy="2147467"/>
          </a:xfrm>
        </p:spPr>
        <p:txBody>
          <a:bodyPr rtlCol="0"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nl" dirty="0"/>
              <a:t>Klik om de titelstijl van het model te bewerken</a:t>
            </a:r>
            <a:endParaRPr lang="en-US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nl-NL"/>
              <a:t>Klikken om de tekststijl van het model te bewerken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6D3D282-C61A-41D7-9714-7814FA67361E}" type="datetime1">
              <a:rPr lang="nl-NL" smtClean="0"/>
              <a:t>15-6-2023</a:t>
            </a:fld>
            <a:endParaRPr lang="en-US" dirty="0"/>
          </a:p>
        </p:txBody>
      </p:sp>
      <p:sp>
        <p:nvSpPr>
          <p:cNvPr id="9" name="Tijdelijke aanduiding voor voettekst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0" name="Tijdelijke aanduiding voor dianumm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80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,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rtlCol="0"/>
          <a:lstStyle/>
          <a:p>
            <a:pPr rtl="0"/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 rtlCol="0">
            <a:normAutofit/>
          </a:bodyPr>
          <a:lstStyle/>
          <a:p>
            <a:pPr lvl="0" rtl="0"/>
            <a:r>
              <a:rPr lang="nl-NL"/>
              <a:t>Klikken om de tekststijl van het model te bewerken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 rtlCol="0">
            <a:normAutofit/>
          </a:bodyPr>
          <a:lstStyle/>
          <a:p>
            <a:pPr lvl="0" rtl="0"/>
            <a:r>
              <a:rPr lang="nl-NL"/>
              <a:t>Klikken om de tekststijl van het model te bewerken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5CAE64B-8D6D-4B8F-BAE1-453EBC33DDBA}" type="datetime1">
              <a:rPr lang="nl-NL" smtClean="0"/>
              <a:t>15-6-2023</a:t>
            </a:fld>
            <a:endParaRPr lang="en-US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32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rtlCol="0"/>
          <a:lstStyle/>
          <a:p>
            <a:pPr rtl="0"/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 hasCustomPrompt="1"/>
          </p:nvPr>
        </p:nvSpPr>
        <p:spPr>
          <a:xfrm>
            <a:off x="581191" y="2250891"/>
            <a:ext cx="5194769" cy="557784"/>
          </a:xfrm>
        </p:spPr>
        <p:txBody>
          <a:bodyPr rtlCol="0"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nl" dirty="0"/>
              <a:t>Klik om de tekststijlen van het model te 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rtlCol="0" anchor="t">
            <a:normAutofit/>
          </a:bodyPr>
          <a:lstStyle/>
          <a:p>
            <a:pPr lvl="0" rtl="0"/>
            <a:r>
              <a:rPr lang="nl-NL"/>
              <a:t>Klikken om de tekststijl van het model te bewerken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 hasCustomPrompt="1"/>
          </p:nvPr>
        </p:nvSpPr>
        <p:spPr>
          <a:xfrm>
            <a:off x="6416039" y="2250892"/>
            <a:ext cx="5194770" cy="553373"/>
          </a:xfrm>
        </p:spPr>
        <p:txBody>
          <a:bodyPr rtlCol="0"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nl" dirty="0"/>
              <a:t>Klik om de tekststijlen van het model te 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rtlCol="0" anchor="t">
            <a:normAutofit/>
          </a:bodyPr>
          <a:lstStyle/>
          <a:p>
            <a:pPr lvl="0" rtl="0"/>
            <a:r>
              <a:rPr lang="nl-NL"/>
              <a:t>Klikken om de tekststijl van het model te bewerken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DD41833-08F9-41B2-81FC-2883EDAAEF19}" type="datetime1">
              <a:rPr lang="nl-NL" smtClean="0"/>
              <a:t>15-6-2023</a:t>
            </a:fld>
            <a:endParaRPr lang="en-US" dirty="0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046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 rtlCol="0"/>
          <a:lstStyle/>
          <a:p>
            <a:pPr rtl="0"/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DC9B189-AE00-478F-84A9-63330A766802}" type="datetime1">
              <a:rPr lang="nl-NL" smtClean="0"/>
              <a:t>15-6-2023</a:t>
            </a:fld>
            <a:endParaRPr lang="en-US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6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4D93972-B93F-42C7-B487-83AAA3F36605}" type="datetime1">
              <a:rPr lang="nl-NL" smtClean="0"/>
              <a:t>15-6-2023</a:t>
            </a:fld>
            <a:endParaRPr lang="en-US" dirty="0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49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hoek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67857" y="933450"/>
            <a:ext cx="3031852" cy="1722419"/>
          </a:xfrm>
        </p:spPr>
        <p:txBody>
          <a:bodyPr rtlCol="0"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nl" dirty="0"/>
              <a:t>Klik om de titelstijl van het model te bewerken</a:t>
            </a:r>
            <a:endParaRPr lang="en-US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rtlCol="0"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 rtl="0"/>
            <a:r>
              <a:rPr lang="nl-NL"/>
              <a:t>Klikken om de tekststijl van het model te bewerken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nl-NL"/>
              <a:t>Klikken om de tekststijl van het model te bewerken</a:t>
            </a:r>
          </a:p>
        </p:txBody>
      </p:sp>
      <p:sp>
        <p:nvSpPr>
          <p:cNvPr id="8" name="Tijdelijke aanduiding voor datum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 rtlCol="0"/>
          <a:lstStyle/>
          <a:p>
            <a:pPr rtl="0"/>
            <a:fld id="{41CBEB4C-81CC-455E-9331-682EF29A1EAB}" type="datetime1">
              <a:rPr lang="nl-NL" smtClean="0"/>
              <a:t>15-6-2023</a:t>
            </a:fld>
            <a:endParaRPr lang="en-US" dirty="0"/>
          </a:p>
        </p:txBody>
      </p:sp>
      <p:sp>
        <p:nvSpPr>
          <p:cNvPr id="10" name="Tijdelijke aanduiding voor voettekst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1" name="Tijdelijke aanduiding voor dianumm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 rtlCol="0"/>
          <a:lstStyle/>
          <a:p>
            <a:pPr rtl="0"/>
            <a:fld id="{3A98EE3D-8CD1-4C3F-BD1C-C98C9596463C}" type="slidenum">
              <a:rPr lang="en-US" smtClean="0"/>
              <a:pPr rtl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766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rtlCol="0"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ijdelijke aanduiding voor afbeelding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rtlCol="0"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7691925-8A1E-4010-8BF9-64E08633B604}" type="datetime1">
              <a:rPr lang="nl-NL" smtClean="0"/>
              <a:t>15-6-2023</a:t>
            </a:fld>
            <a:endParaRPr lang="en-US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algn="l" rtl="0"/>
            <a:endParaRPr lang="en-US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2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 rtlCol="0"/>
          <a:lstStyle/>
          <a:p>
            <a:pPr rtl="0"/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 rtl="0"/>
            <a:r>
              <a:rPr lang="nl-NL"/>
              <a:t>Klikken om de tekststijl van het model te bewerken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08EE877-7E72-4A3F-BF87-CE406B3EE1C5}" type="datetime1">
              <a:rPr lang="nl-NL" smtClean="0"/>
              <a:t>15-6-2023</a:t>
            </a:fld>
            <a:endParaRPr lang="en-US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591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rtlCol="0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rtlCol="0" anchor="t"/>
          <a:lstStyle/>
          <a:p>
            <a:pPr lvl="0" rtl="0"/>
            <a:r>
              <a:rPr lang="nl-NL"/>
              <a:t>Klikken om de tekststijl van het model te bewerken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  <a:endParaRPr lang="en-US" dirty="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Tijdelijke aanduiding voor datum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CC54E9F-8ACA-4714-84BB-74BA71865A3C}" type="datetime1">
              <a:rPr lang="nl-NL" smtClean="0"/>
              <a:t>15-6-2023</a:t>
            </a:fld>
            <a:endParaRPr lang="en-US" dirty="0"/>
          </a:p>
        </p:txBody>
      </p:sp>
      <p:sp>
        <p:nvSpPr>
          <p:cNvPr id="12" name="Tijdelijke aanduiding voor voettekst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3" name="Tijdelijke aanduiding voor dianumm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849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nl"/>
              <a:t>Klik om de titelstijl van het model te bewerken</a:t>
            </a:r>
            <a:endParaRPr lang="en-US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rtl="0"/>
            <a:r>
              <a:rPr lang="nl"/>
              <a:t>Klik om de tekststijlen van het model te bewerken</a:t>
            </a:r>
          </a:p>
          <a:p>
            <a:pPr lvl="1" rtl="0"/>
            <a:r>
              <a:rPr lang="nl"/>
              <a:t>Tweede niveau</a:t>
            </a:r>
          </a:p>
          <a:p>
            <a:pPr lvl="2" rtl="0"/>
            <a:r>
              <a:rPr lang="nl"/>
              <a:t>Derde niveau</a:t>
            </a:r>
          </a:p>
          <a:p>
            <a:pPr lvl="3" rtl="0"/>
            <a:r>
              <a:rPr lang="nl"/>
              <a:t>Vierde niveau</a:t>
            </a:r>
          </a:p>
          <a:p>
            <a:pPr lvl="4" rtl="0"/>
            <a:r>
              <a:rPr lang="nl"/>
              <a:t>Vijfde niveau</a:t>
            </a:r>
            <a:endParaRPr lang="en-US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8D3FD7C-4B51-47DA-BCF4-68F2F2963CDA}" type="datetime1">
              <a:rPr lang="nl-NL" smtClean="0"/>
              <a:t>15-6-2023</a:t>
            </a:fld>
            <a:endParaRPr lang="en-US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  <p:sp>
        <p:nvSpPr>
          <p:cNvPr id="9" name="Rechthoek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hthoek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hthoek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00897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11" r:id="rId5"/>
    <p:sldLayoutId id="2147483760" r:id="rId6"/>
    <p:sldLayoutId id="2147483762" r:id="rId7"/>
    <p:sldLayoutId id="2147483706" r:id="rId8"/>
    <p:sldLayoutId id="2147483709" r:id="rId9"/>
    <p:sldLayoutId id="2147483707" r:id="rId10"/>
    <p:sldLayoutId id="2147483708" r:id="rId11"/>
  </p:sldLayoutIdLst>
  <p:hf sldNum="0" hdr="0" ftr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hthoek 17">
            <a:extLst>
              <a:ext uri="{FF2B5EF4-FFF2-40B4-BE49-F238E27FC236}">
                <a16:creationId xmlns:a16="http://schemas.microsoft.com/office/drawing/2014/main" id="{D6D7A0BC-0046-4CAA-8E7F-DCAFE511E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C21E816-31F5-48BB-BD02-D15F2F18B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</p:spPr>
        <p:txBody>
          <a:bodyPr rtlCol="0">
            <a:normAutofit/>
          </a:bodyPr>
          <a:lstStyle/>
          <a:p>
            <a:pPr rtl="0"/>
            <a:r>
              <a:rPr lang="nl" dirty="0"/>
              <a:t>Toekomst van onze gemeente </a:t>
            </a:r>
            <a:br>
              <a:rPr lang="nl" dirty="0"/>
            </a:br>
            <a:endParaRPr lang="nl" dirty="0"/>
          </a:p>
        </p:txBody>
      </p:sp>
      <p:sp>
        <p:nvSpPr>
          <p:cNvPr id="3" name="Subtitel 2">
            <a:extLst>
              <a:ext uri="{FF2B5EF4-FFF2-40B4-BE49-F238E27FC236}">
                <a16:creationId xmlns:a16="http://schemas.microsoft.com/office/drawing/2014/main" id="{835D6E6B-3353-491C-A3C6-F278D6CED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468233"/>
          </a:xfrm>
        </p:spPr>
        <p:txBody>
          <a:bodyPr rtlCol="0">
            <a:normAutofit/>
          </a:bodyPr>
          <a:lstStyle/>
          <a:p>
            <a:pPr rtl="0"/>
            <a:r>
              <a:rPr lang="nl-BE" dirty="0"/>
              <a:t>S</a:t>
            </a:r>
            <a:r>
              <a:rPr lang="nl" dirty="0"/>
              <a:t>amenwerking en / Of fusie</a:t>
            </a:r>
          </a:p>
        </p:txBody>
      </p:sp>
      <p:sp>
        <p:nvSpPr>
          <p:cNvPr id="20" name="Rechthoek 19">
            <a:extLst>
              <a:ext uri="{FF2B5EF4-FFF2-40B4-BE49-F238E27FC236}">
                <a16:creationId xmlns:a16="http://schemas.microsoft.com/office/drawing/2014/main" id="{E7C6334F-6411-41EC-AD7D-179EDD8B5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hthoek 21">
            <a:extLst>
              <a:ext uri="{FF2B5EF4-FFF2-40B4-BE49-F238E27FC236}">
                <a16:creationId xmlns:a16="http://schemas.microsoft.com/office/drawing/2014/main" id="{E6B02CEE-3AF8-4349-9B3E-8970E6DF62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hthoek 23">
            <a:extLst>
              <a:ext uri="{FF2B5EF4-FFF2-40B4-BE49-F238E27FC236}">
                <a16:creationId xmlns:a16="http://schemas.microsoft.com/office/drawing/2014/main" id="{AAA01CF0-3FB5-44EB-B7DE-F2E86374C2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Afbeelding 5" descr="Een close-up van een logo&#10;&#10;Beschrijving automatisch gegenereerd">
            <a:extLst>
              <a:ext uri="{FF2B5EF4-FFF2-40B4-BE49-F238E27FC236}">
                <a16:creationId xmlns:a16="http://schemas.microsoft.com/office/drawing/2014/main" id="{F1A8C364-94D4-4630-BAD0-78722F3470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8733" y="3081867"/>
            <a:ext cx="11260667" cy="331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805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562972-3449-42D1-8185-B4BEFD52A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nl" dirty="0"/>
              <a:t>agenda</a:t>
            </a: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FB9D60E8-E350-69ED-FB44-FC1F03358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Standpunt van de meerderheidspartijen</a:t>
            </a:r>
          </a:p>
          <a:p>
            <a:r>
              <a:rPr lang="nl-NL" dirty="0"/>
              <a:t>Overzicht van de genomen stappen</a:t>
            </a:r>
          </a:p>
          <a:p>
            <a:r>
              <a:rPr lang="nl-NL" dirty="0"/>
              <a:t>Nuttige insteken </a:t>
            </a:r>
          </a:p>
          <a:p>
            <a:pPr lvl="1"/>
            <a:r>
              <a:rPr lang="nl-NL" dirty="0"/>
              <a:t>Ontwerpkaartjes logische samenwerkingen</a:t>
            </a:r>
          </a:p>
          <a:p>
            <a:pPr lvl="1"/>
            <a:r>
              <a:rPr lang="nl-NL" dirty="0" err="1"/>
              <a:t>SWOT’s</a:t>
            </a:r>
            <a:r>
              <a:rPr lang="nl-NL" dirty="0"/>
              <a:t> administraties van de Bonheiden, Sint-Katelijne-Waver en Putte</a:t>
            </a:r>
          </a:p>
          <a:p>
            <a:r>
              <a:rPr lang="nl-NL" dirty="0"/>
              <a:t>Politieke bespreking aan de hand van een aantal quotes of stellingen</a:t>
            </a:r>
          </a:p>
          <a:p>
            <a:pPr lvl="1"/>
            <a:r>
              <a:rPr lang="nl-NL" dirty="0"/>
              <a:t>Samenwerking heeft zijn nadelen </a:t>
            </a:r>
          </a:p>
          <a:p>
            <a:pPr lvl="1"/>
            <a:r>
              <a:rPr lang="nl-NL" dirty="0"/>
              <a:t>Fusies niet verplicht in volgende legislatuur </a:t>
            </a:r>
          </a:p>
          <a:p>
            <a:pPr lvl="1"/>
            <a:r>
              <a:rPr lang="nl-NL" dirty="0"/>
              <a:t>Geen grootschalige bevraging aan de bevolking 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3784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562972-3449-42D1-8185-B4BEFD52A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nl-BE" dirty="0"/>
              <a:t>S</a:t>
            </a:r>
            <a:r>
              <a:rPr lang="nl" dirty="0"/>
              <a:t>tandpunt meerderheid bonheiden</a:t>
            </a: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FB9D60E8-E350-69ED-FB44-FC1F03358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Gekant tegen elke gedwongen fusie</a:t>
            </a:r>
          </a:p>
          <a:p>
            <a:pPr marL="0" indent="0">
              <a:buNone/>
            </a:pPr>
            <a:endParaRPr lang="nl-NL" dirty="0"/>
          </a:p>
          <a:p>
            <a:r>
              <a:rPr lang="nl-NL" dirty="0"/>
              <a:t>Maar wel voorstander om de samenwerking tussen de BODUKAP-gemeenten te verbeteren. </a:t>
            </a:r>
          </a:p>
          <a:p>
            <a:pPr lvl="1"/>
            <a:r>
              <a:rPr lang="nl-NL" dirty="0"/>
              <a:t>Back-up mogelijkheden voor back-up diensten</a:t>
            </a:r>
          </a:p>
          <a:p>
            <a:pPr lvl="1"/>
            <a:r>
              <a:rPr lang="nl-NL" dirty="0"/>
              <a:t>Gedeelde aanwerving van bepaalde functies (</a:t>
            </a:r>
            <a:r>
              <a:rPr lang="nl-NL" dirty="0" err="1"/>
              <a:t>cfr</a:t>
            </a:r>
            <a:r>
              <a:rPr lang="nl-NL" dirty="0"/>
              <a:t>. noodplanambtenaar)</a:t>
            </a:r>
          </a:p>
          <a:p>
            <a:pPr lvl="1"/>
            <a:r>
              <a:rPr lang="nl-NL" dirty="0"/>
              <a:t>Stappen naar de toekomst toe</a:t>
            </a:r>
          </a:p>
          <a:p>
            <a:pPr lvl="2"/>
            <a:r>
              <a:rPr lang="nl-NL" dirty="0"/>
              <a:t>In elke bevoegdheid bekijken waar samenwerking mogelijk zou zijn </a:t>
            </a:r>
          </a:p>
          <a:p>
            <a:pPr lvl="2"/>
            <a:r>
              <a:rPr lang="nl-NL" dirty="0"/>
              <a:t>Schepencolleges gaan samenzitten om elkaar beter te leren kennen en om over de samenwerking te praten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157859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562972-3449-42D1-8185-B4BEFD52A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nl-BE" dirty="0"/>
              <a:t>O</a:t>
            </a:r>
            <a:r>
              <a:rPr lang="nl" dirty="0"/>
              <a:t>verzicht van de genomen stappen</a:t>
            </a: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FB9D60E8-E350-69ED-FB44-FC1F03358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27/04/2022: Beslissing gemeenteraad i.v.m. het onderzoek naar de toekomst van onze gemeente. </a:t>
            </a:r>
          </a:p>
          <a:p>
            <a:r>
              <a:rPr lang="nl-NL" dirty="0"/>
              <a:t>29/08/2022: Beslissing managementteam i.v.m. het voeren van het onderzoek. </a:t>
            </a:r>
          </a:p>
          <a:p>
            <a:r>
              <a:rPr lang="nl-NL" dirty="0"/>
              <a:t>25/10/2022: Bezoek Lieven Janssens voor toelichting i.v.m. regio-samenwerking en fusievraagstuk. </a:t>
            </a:r>
          </a:p>
          <a:p>
            <a:r>
              <a:rPr lang="nl-NL" dirty="0"/>
              <a:t>13/01/2023: Vraag van de algemeen directeur van Bonheiden aan de algemeen directeurs van de andere BODUKAP-gemeenten om van gedachten te wisselen over versterkte samenwerking. </a:t>
            </a:r>
          </a:p>
          <a:p>
            <a:r>
              <a:rPr lang="nl-NL" dirty="0"/>
              <a:t>13/02/2023: Opstelling van SWOT-analyse </a:t>
            </a:r>
            <a:r>
              <a:rPr lang="nl-NL" dirty="0" err="1"/>
              <a:t>i.k.v</a:t>
            </a:r>
            <a:r>
              <a:rPr lang="nl-NL" dirty="0"/>
              <a:t>. samenwerking door managementteam Bonheiden. </a:t>
            </a:r>
          </a:p>
          <a:p>
            <a:r>
              <a:rPr lang="nl-NL" dirty="0"/>
              <a:t>27/04/2023: Politieke brainstorm over de SWOT-analyses van de administraties van de vier gemeenten van BODUKAP. </a:t>
            </a:r>
          </a:p>
          <a:p>
            <a:r>
              <a:rPr lang="nl-NL" dirty="0"/>
              <a:t>09/05/2023: Toelichting op het college van burgemeester en schepenen door Prof. De </a:t>
            </a:r>
            <a:r>
              <a:rPr lang="nl-NL" dirty="0" err="1"/>
              <a:t>Rynck</a:t>
            </a:r>
            <a:r>
              <a:rPr lang="nl-NL" dirty="0"/>
              <a:t> i.v.m. fusies en samenwerkingen.</a:t>
            </a:r>
          </a:p>
        </p:txBody>
      </p:sp>
    </p:spTree>
    <p:extLst>
      <p:ext uri="{BB962C8B-B14F-4D97-AF65-F5344CB8AC3E}">
        <p14:creationId xmlns:p14="http://schemas.microsoft.com/office/powerpoint/2010/main" val="3703761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562972-3449-42D1-8185-B4BEFD52A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nl-BE" dirty="0"/>
              <a:t>N</a:t>
            </a:r>
            <a:r>
              <a:rPr lang="nl" dirty="0"/>
              <a:t>uttige insteken</a:t>
            </a: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FB9D60E8-E350-69ED-FB44-FC1F03358E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302764"/>
            <a:ext cx="4267033" cy="416951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NL" dirty="0"/>
          </a:p>
          <a:p>
            <a:endParaRPr lang="nl-NL" dirty="0"/>
          </a:p>
          <a:p>
            <a:pPr marL="0" indent="0">
              <a:buNone/>
            </a:pPr>
            <a:r>
              <a:rPr lang="nl-NL" dirty="0"/>
              <a:t>Op basis van samenwerkingen, vervoer, telefoonverkeer, winkelgedrag…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/>
              <a:t>Als we eindigen met 80 gemeenten: </a:t>
            </a:r>
          </a:p>
          <a:p>
            <a:pPr marL="324000" lvl="1" indent="0">
              <a:buNone/>
            </a:pPr>
            <a:r>
              <a:rPr lang="nl-NL" dirty="0"/>
              <a:t>Politiezone BODUKAP</a:t>
            </a:r>
          </a:p>
          <a:p>
            <a:pPr marL="0" indent="0">
              <a:buNone/>
            </a:pPr>
            <a:endParaRPr lang="nl-BE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151C25CB-A01D-6749-E6AD-C090F36C17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3964" y="2657296"/>
            <a:ext cx="6932762" cy="3814983"/>
          </a:xfrm>
          <a:prstGeom prst="rect">
            <a:avLst/>
          </a:prstGeom>
        </p:spPr>
      </p:pic>
      <p:sp>
        <p:nvSpPr>
          <p:cNvPr id="6" name="Tijdelijke aanduiding voor inhoud 4">
            <a:extLst>
              <a:ext uri="{FF2B5EF4-FFF2-40B4-BE49-F238E27FC236}">
                <a16:creationId xmlns:a16="http://schemas.microsoft.com/office/drawing/2014/main" id="{9932D119-8DE4-6BA6-D81D-3049AE39952F}"/>
              </a:ext>
            </a:extLst>
          </p:cNvPr>
          <p:cNvSpPr txBox="1">
            <a:spLocks/>
          </p:cNvSpPr>
          <p:nvPr/>
        </p:nvSpPr>
        <p:spPr>
          <a:xfrm>
            <a:off x="3052762" y="1683459"/>
            <a:ext cx="6086475" cy="973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400" dirty="0"/>
              <a:t>Ontwerpkaartjes logische samenwerkingen </a:t>
            </a:r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1880019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562972-3449-42D1-8185-B4BEFD52A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nl-BE" dirty="0"/>
              <a:t>N</a:t>
            </a:r>
            <a:r>
              <a:rPr lang="nl" dirty="0"/>
              <a:t>uttige insteken</a:t>
            </a: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FB9D60E8-E350-69ED-FB44-FC1F03358E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302764"/>
            <a:ext cx="4267033" cy="416951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NL" dirty="0"/>
          </a:p>
          <a:p>
            <a:endParaRPr lang="nl-NL" dirty="0"/>
          </a:p>
          <a:p>
            <a:pPr marL="0" indent="0">
              <a:buNone/>
            </a:pPr>
            <a:r>
              <a:rPr lang="nl-NL" dirty="0"/>
              <a:t>Op basis van samenwerkingen, vervoer, telefoonverkeer, winkelgedrag…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/>
              <a:t>Als we eindigen met 70 gemeenten: </a:t>
            </a:r>
          </a:p>
          <a:p>
            <a:pPr marL="324000" lvl="1" indent="0">
              <a:buNone/>
            </a:pPr>
            <a:r>
              <a:rPr lang="nl-NL" dirty="0"/>
              <a:t>Politiezone BODUKAP + eerstelijnszone </a:t>
            </a:r>
            <a:r>
              <a:rPr lang="nl-NL" dirty="0" err="1"/>
              <a:t>Bonstato</a:t>
            </a:r>
            <a:r>
              <a:rPr lang="nl-NL" dirty="0"/>
              <a:t> (en Pallieterland)</a:t>
            </a:r>
          </a:p>
          <a:p>
            <a:pPr marL="0" indent="0">
              <a:buNone/>
            </a:pPr>
            <a:endParaRPr lang="nl-BE" dirty="0"/>
          </a:p>
        </p:txBody>
      </p:sp>
      <p:sp>
        <p:nvSpPr>
          <p:cNvPr id="6" name="Tijdelijke aanduiding voor inhoud 4">
            <a:extLst>
              <a:ext uri="{FF2B5EF4-FFF2-40B4-BE49-F238E27FC236}">
                <a16:creationId xmlns:a16="http://schemas.microsoft.com/office/drawing/2014/main" id="{9932D119-8DE4-6BA6-D81D-3049AE39952F}"/>
              </a:ext>
            </a:extLst>
          </p:cNvPr>
          <p:cNvSpPr txBox="1">
            <a:spLocks/>
          </p:cNvSpPr>
          <p:nvPr/>
        </p:nvSpPr>
        <p:spPr>
          <a:xfrm>
            <a:off x="3052762" y="1683459"/>
            <a:ext cx="6086475" cy="973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400" dirty="0"/>
              <a:t>Ontwerpkaartjes logische samenwerkingen </a:t>
            </a:r>
            <a:endParaRPr lang="nl-BE" sz="2400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90F643C9-E3FE-AD62-E689-218656DAF9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6010" y="2872179"/>
            <a:ext cx="6086475" cy="340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498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562972-3449-42D1-8185-B4BEFD52A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nl-BE" dirty="0"/>
              <a:t>N</a:t>
            </a:r>
            <a:r>
              <a:rPr lang="nl" dirty="0"/>
              <a:t>uttige insteken</a:t>
            </a: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FB9D60E8-E350-69ED-FB44-FC1F03358E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302764"/>
            <a:ext cx="4267033" cy="416951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NL" dirty="0"/>
          </a:p>
          <a:p>
            <a:endParaRPr lang="nl-NL" dirty="0"/>
          </a:p>
          <a:p>
            <a:pPr marL="0" indent="0">
              <a:buNone/>
            </a:pPr>
            <a:r>
              <a:rPr lang="nl-NL" dirty="0"/>
              <a:t>Op basis van samenwerkingen, vervoer, telefoonverkeer, winkelgedrag…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/>
              <a:t>Als we eindigen met 50 gemeenten: </a:t>
            </a:r>
          </a:p>
          <a:p>
            <a:pPr marL="324000" lvl="1" indent="0">
              <a:buNone/>
            </a:pPr>
            <a:r>
              <a:rPr lang="nl-NL" dirty="0"/>
              <a:t>Politiezone BODUKAP + eerstelijnszones + Mechelen </a:t>
            </a:r>
          </a:p>
          <a:p>
            <a:pPr marL="0" indent="0">
              <a:buNone/>
            </a:pPr>
            <a:endParaRPr lang="nl-BE" dirty="0"/>
          </a:p>
        </p:txBody>
      </p:sp>
      <p:sp>
        <p:nvSpPr>
          <p:cNvPr id="6" name="Tijdelijke aanduiding voor inhoud 4">
            <a:extLst>
              <a:ext uri="{FF2B5EF4-FFF2-40B4-BE49-F238E27FC236}">
                <a16:creationId xmlns:a16="http://schemas.microsoft.com/office/drawing/2014/main" id="{9932D119-8DE4-6BA6-D81D-3049AE39952F}"/>
              </a:ext>
            </a:extLst>
          </p:cNvPr>
          <p:cNvSpPr txBox="1">
            <a:spLocks/>
          </p:cNvSpPr>
          <p:nvPr/>
        </p:nvSpPr>
        <p:spPr>
          <a:xfrm>
            <a:off x="3052762" y="1683459"/>
            <a:ext cx="6086475" cy="973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400" dirty="0"/>
              <a:t>Ontwerpkaartjes logische samenwerkingen </a:t>
            </a:r>
            <a:endParaRPr lang="nl-BE" sz="24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28466AEB-450A-C3B5-C453-65D3D2EF9D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825" y="2734579"/>
            <a:ext cx="6429375" cy="359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278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562972-3449-42D1-8185-B4BEFD52A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nl-BE" dirty="0"/>
              <a:t>N</a:t>
            </a:r>
            <a:r>
              <a:rPr lang="nl" dirty="0"/>
              <a:t>uttige insteken</a:t>
            </a: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FB9D60E8-E350-69ED-FB44-FC1F03358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SWOT-analyses van de administraties van Bonheiden, Sint-Katelijne-Waver en Putte: afgeprint </a:t>
            </a:r>
            <a:r>
              <a:rPr lang="nl-NL" dirty="0" err="1"/>
              <a:t>owv</a:t>
            </a:r>
            <a:r>
              <a:rPr lang="nl-NL" dirty="0"/>
              <a:t> kleine weergaven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pPr marL="0" indent="0">
              <a:buNone/>
            </a:pP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0847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562972-3449-42D1-8185-B4BEFD52A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nl-BE" dirty="0"/>
              <a:t>S</a:t>
            </a:r>
            <a:r>
              <a:rPr lang="nl" dirty="0"/>
              <a:t>tandpunt meerderheid bonheiden</a:t>
            </a: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FB9D60E8-E350-69ED-FB44-FC1F03358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Gekant tegen elke gedwongen fusie</a:t>
            </a:r>
          </a:p>
          <a:p>
            <a:pPr marL="0" indent="0">
              <a:buNone/>
            </a:pPr>
            <a:endParaRPr lang="nl-NL" dirty="0"/>
          </a:p>
          <a:p>
            <a:r>
              <a:rPr lang="nl-NL" dirty="0"/>
              <a:t>Maar wel voorstander om de samenwerking tussen de BODUKAP-gemeenten te verbeteren. </a:t>
            </a:r>
          </a:p>
          <a:p>
            <a:pPr lvl="1"/>
            <a:r>
              <a:rPr lang="nl-NL" dirty="0"/>
              <a:t>Back-up mogelijkheden voor back-up diensten</a:t>
            </a:r>
          </a:p>
          <a:p>
            <a:pPr lvl="1"/>
            <a:r>
              <a:rPr lang="nl-NL" dirty="0"/>
              <a:t>Gedeelde aanwerving van bepaalde functies (</a:t>
            </a:r>
            <a:r>
              <a:rPr lang="nl-NL" dirty="0" err="1"/>
              <a:t>cfr</a:t>
            </a:r>
            <a:r>
              <a:rPr lang="nl-NL" dirty="0"/>
              <a:t>. noodplanambtenaar)</a:t>
            </a:r>
          </a:p>
          <a:p>
            <a:pPr lvl="1"/>
            <a:r>
              <a:rPr lang="nl-NL" dirty="0"/>
              <a:t>Stappen naar de toekomst toe</a:t>
            </a:r>
          </a:p>
          <a:p>
            <a:pPr lvl="2"/>
            <a:r>
              <a:rPr lang="nl-NL" dirty="0"/>
              <a:t>In elke bevoegdheid bekijken waar samenwerking mogelijk zou zijn </a:t>
            </a:r>
          </a:p>
          <a:p>
            <a:pPr lvl="2"/>
            <a:r>
              <a:rPr lang="nl-NL" dirty="0"/>
              <a:t>Schepencolleges gaan samenzitten om elkaar beter te leren kennen en om over de samenwerking te praten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786813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562972-3449-42D1-8185-B4BEFD52A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nl" dirty="0"/>
              <a:t>Politieke bespreking aan de hand van een aantal quotes of stellingen</a:t>
            </a: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FB9D60E8-E350-69ED-FB44-FC1F03358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Samenwerking heeft zijn nadelen</a:t>
            </a:r>
          </a:p>
          <a:p>
            <a:pPr marL="0" indent="0">
              <a:buNone/>
            </a:pPr>
            <a:r>
              <a:rPr lang="nl-NL" dirty="0"/>
              <a:t> </a:t>
            </a:r>
          </a:p>
          <a:p>
            <a:r>
              <a:rPr lang="nl-NL" dirty="0"/>
              <a:t>Fusies niet verplicht in volgende legislatuur </a:t>
            </a:r>
          </a:p>
          <a:p>
            <a:pPr marL="0" indent="0">
              <a:buNone/>
            </a:pPr>
            <a:endParaRPr lang="nl-NL" dirty="0"/>
          </a:p>
          <a:p>
            <a:r>
              <a:rPr lang="nl-NL" dirty="0"/>
              <a:t>Geen grootschalige bevraging aan de bevolking 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474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ividendVTI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8728_TF33552983" id="{B307C1E5-D0FD-4DAE-B592-13A4DBB3A647}" vid="{B53C4DDB-7E7C-452A-92B1-12FD818A8AC4}"/>
    </a:ext>
  </a:extLst>
</a:theme>
</file>

<file path=ppt/theme/theme2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{69B92B0C-B374-4766-86AC-9BF82733AE98}tf33552983_win32</Template>
  <TotalTime>52</TotalTime>
  <Words>471</Words>
  <Application>Microsoft Office PowerPoint</Application>
  <PresentationFormat>Breedbeeld</PresentationFormat>
  <Paragraphs>77</Paragraphs>
  <Slides>10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10</vt:i4>
      </vt:variant>
    </vt:vector>
  </HeadingPairs>
  <TitlesOfParts>
    <vt:vector size="15" baseType="lpstr">
      <vt:lpstr>Calibri</vt:lpstr>
      <vt:lpstr>Franklin Gothic Book</vt:lpstr>
      <vt:lpstr>Franklin Gothic Demi</vt:lpstr>
      <vt:lpstr>Wingdings 2</vt:lpstr>
      <vt:lpstr>DividendVTI</vt:lpstr>
      <vt:lpstr>Toekomst van onze gemeente  </vt:lpstr>
      <vt:lpstr>agenda</vt:lpstr>
      <vt:lpstr>Standpunt meerderheid bonheiden</vt:lpstr>
      <vt:lpstr>Overzicht van de genomen stappen</vt:lpstr>
      <vt:lpstr>Nuttige insteken</vt:lpstr>
      <vt:lpstr>Nuttige insteken</vt:lpstr>
      <vt:lpstr>Nuttige insteken</vt:lpstr>
      <vt:lpstr>Nuttige insteken</vt:lpstr>
      <vt:lpstr>Standpunt meerderheid bonheiden</vt:lpstr>
      <vt:lpstr>Politieke bespreking aan de hand van een aantal quotes of stellingen</vt:lpstr>
    </vt:vector>
  </TitlesOfParts>
  <Company>Gemeente Bonheiden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Toekomst van onze gemeente</dc:title>
  <dc:creator>Ethel Van den Wijngaert</dc:creator>
  <cp:lastModifiedBy>Ethel Van den Wijngaert</cp:lastModifiedBy>
  <cp:revision>2</cp:revision>
  <dcterms:created xsi:type="dcterms:W3CDTF">2023-06-14T12:30:15Z</dcterms:created>
  <dcterms:modified xsi:type="dcterms:W3CDTF">2023-06-15T21:27:58Z</dcterms:modified>
</cp:coreProperties>
</file>