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1"/>
  </p:notesMasterIdLst>
  <p:handoutMasterIdLst>
    <p:handoutMasterId r:id="rId52"/>
  </p:handoutMasterIdLst>
  <p:sldIdLst>
    <p:sldId id="256" r:id="rId2"/>
    <p:sldId id="350" r:id="rId3"/>
    <p:sldId id="272" r:id="rId4"/>
    <p:sldId id="273" r:id="rId5"/>
    <p:sldId id="392" r:id="rId6"/>
    <p:sldId id="393" r:id="rId7"/>
    <p:sldId id="394" r:id="rId8"/>
    <p:sldId id="395" r:id="rId9"/>
    <p:sldId id="258" r:id="rId10"/>
    <p:sldId id="369" r:id="rId11"/>
    <p:sldId id="311" r:id="rId12"/>
    <p:sldId id="313" r:id="rId13"/>
    <p:sldId id="396" r:id="rId14"/>
    <p:sldId id="352" r:id="rId15"/>
    <p:sldId id="294" r:id="rId16"/>
    <p:sldId id="271" r:id="rId17"/>
    <p:sldId id="375" r:id="rId18"/>
    <p:sldId id="274" r:id="rId19"/>
    <p:sldId id="353" r:id="rId20"/>
    <p:sldId id="277" r:id="rId21"/>
    <p:sldId id="279" r:id="rId22"/>
    <p:sldId id="282" r:id="rId23"/>
    <p:sldId id="284" r:id="rId24"/>
    <p:sldId id="397" r:id="rId25"/>
    <p:sldId id="285" r:id="rId26"/>
    <p:sldId id="356" r:id="rId27"/>
    <p:sldId id="324" r:id="rId28"/>
    <p:sldId id="288" r:id="rId29"/>
    <p:sldId id="325" r:id="rId30"/>
    <p:sldId id="380" r:id="rId31"/>
    <p:sldId id="290" r:id="rId32"/>
    <p:sldId id="328" r:id="rId33"/>
    <p:sldId id="398" r:id="rId34"/>
    <p:sldId id="399" r:id="rId35"/>
    <p:sldId id="400" r:id="rId36"/>
    <p:sldId id="401" r:id="rId37"/>
    <p:sldId id="402" r:id="rId38"/>
    <p:sldId id="403" r:id="rId39"/>
    <p:sldId id="404" r:id="rId40"/>
    <p:sldId id="407" r:id="rId41"/>
    <p:sldId id="406" r:id="rId42"/>
    <p:sldId id="408" r:id="rId43"/>
    <p:sldId id="409" r:id="rId44"/>
    <p:sldId id="410" r:id="rId45"/>
    <p:sldId id="411" r:id="rId46"/>
    <p:sldId id="389" r:id="rId47"/>
    <p:sldId id="405" r:id="rId48"/>
    <p:sldId id="412" r:id="rId49"/>
    <p:sldId id="316" r:id="rId5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ls Van Bever" initials="EVB" lastIdx="1" clrIdx="0">
    <p:extLst>
      <p:ext uri="{19B8F6BF-5375-455C-9EA6-DF929625EA0E}">
        <p15:presenceInfo xmlns:p15="http://schemas.microsoft.com/office/powerpoint/2012/main" userId="Els Van Bev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981" autoAdjust="0"/>
    <p:restoredTop sz="72237" autoAdjust="0"/>
  </p:normalViewPr>
  <p:slideViewPr>
    <p:cSldViewPr snapToGrid="0">
      <p:cViewPr varScale="1">
        <p:scale>
          <a:sx n="80" d="100"/>
          <a:sy n="80" d="100"/>
        </p:scale>
        <p:origin x="190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ommentAuthors" Target="commentAuthor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F542CC-298E-4978-881F-66E979298F62}"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nl-BE"/>
        </a:p>
      </dgm:t>
    </dgm:pt>
    <dgm:pt modelId="{41D58DFC-79E6-467D-BD01-6036901A52AF}">
      <dgm:prSet phldrT="[Tekst]"/>
      <dgm:spPr/>
      <dgm:t>
        <a:bodyPr/>
        <a:lstStyle/>
        <a:p>
          <a:r>
            <a:rPr lang="nl-BE" dirty="0"/>
            <a:t>JUNI 24</a:t>
          </a:r>
        </a:p>
        <a:p>
          <a:r>
            <a:rPr lang="nl-BE" dirty="0"/>
            <a:t>Goedkeuring rekening 23</a:t>
          </a:r>
        </a:p>
      </dgm:t>
    </dgm:pt>
    <dgm:pt modelId="{DFECC282-2201-433F-91F5-7ED6B7596CFD}" type="parTrans" cxnId="{26A391D1-F017-4E32-A523-05CBAEBE867B}">
      <dgm:prSet/>
      <dgm:spPr/>
      <dgm:t>
        <a:bodyPr/>
        <a:lstStyle/>
        <a:p>
          <a:endParaRPr lang="nl-BE"/>
        </a:p>
      </dgm:t>
    </dgm:pt>
    <dgm:pt modelId="{569D805F-8F62-48C0-AEDE-22C48FD1119F}" type="sibTrans" cxnId="{26A391D1-F017-4E32-A523-05CBAEBE867B}">
      <dgm:prSet/>
      <dgm:spPr/>
      <dgm:t>
        <a:bodyPr/>
        <a:lstStyle/>
        <a:p>
          <a:endParaRPr lang="nl-BE"/>
        </a:p>
      </dgm:t>
    </dgm:pt>
    <dgm:pt modelId="{19E62A02-D590-4B95-AA05-D49889D074F7}">
      <dgm:prSet phldrT="[Tekst]"/>
      <dgm:spPr/>
      <dgm:t>
        <a:bodyPr/>
        <a:lstStyle/>
        <a:p>
          <a:r>
            <a:rPr lang="nl-BE" dirty="0"/>
            <a:t>SEP-NOV 24</a:t>
          </a:r>
        </a:p>
        <a:p>
          <a:r>
            <a:rPr lang="nl-BE" dirty="0"/>
            <a:t>Voorbereiding aanpassing MJP</a:t>
          </a:r>
        </a:p>
      </dgm:t>
    </dgm:pt>
    <dgm:pt modelId="{985C711D-2B0F-45A6-8115-F4AD25662E86}" type="parTrans" cxnId="{DFB9E88F-B243-4762-9109-22C49F842F79}">
      <dgm:prSet/>
      <dgm:spPr/>
      <dgm:t>
        <a:bodyPr/>
        <a:lstStyle/>
        <a:p>
          <a:endParaRPr lang="nl-BE"/>
        </a:p>
      </dgm:t>
    </dgm:pt>
    <dgm:pt modelId="{56D877C9-328E-4706-B9C6-C283819FA393}" type="sibTrans" cxnId="{DFB9E88F-B243-4762-9109-22C49F842F79}">
      <dgm:prSet/>
      <dgm:spPr/>
      <dgm:t>
        <a:bodyPr/>
        <a:lstStyle/>
        <a:p>
          <a:endParaRPr lang="nl-BE"/>
        </a:p>
      </dgm:t>
    </dgm:pt>
    <dgm:pt modelId="{B15EF66E-9282-4A0C-AD95-39EC4CD69C68}">
      <dgm:prSet phldrT="[Tekst]"/>
      <dgm:spPr/>
      <dgm:t>
        <a:bodyPr/>
        <a:lstStyle/>
        <a:p>
          <a:r>
            <a:rPr lang="nl-BE" dirty="0"/>
            <a:t>DEC 24</a:t>
          </a:r>
        </a:p>
        <a:p>
          <a:r>
            <a:rPr lang="nl-BE" dirty="0"/>
            <a:t>Goedkeuring MJP</a:t>
          </a:r>
        </a:p>
      </dgm:t>
    </dgm:pt>
    <dgm:pt modelId="{B1D16489-7885-4F9E-8C3A-310B6A7D278A}" type="parTrans" cxnId="{CE95BC1D-71FD-4063-B39E-97C6DD1C4A07}">
      <dgm:prSet/>
      <dgm:spPr/>
      <dgm:t>
        <a:bodyPr/>
        <a:lstStyle/>
        <a:p>
          <a:endParaRPr lang="nl-BE"/>
        </a:p>
      </dgm:t>
    </dgm:pt>
    <dgm:pt modelId="{B28C870A-1777-4087-B6C9-593A81ED2A67}" type="sibTrans" cxnId="{CE95BC1D-71FD-4063-B39E-97C6DD1C4A07}">
      <dgm:prSet/>
      <dgm:spPr/>
      <dgm:t>
        <a:bodyPr/>
        <a:lstStyle/>
        <a:p>
          <a:endParaRPr lang="nl-BE"/>
        </a:p>
      </dgm:t>
    </dgm:pt>
    <dgm:pt modelId="{55C9F7E2-FE08-41E6-999B-119E97A67E62}" type="pres">
      <dgm:prSet presAssocID="{0CF542CC-298E-4978-881F-66E979298F62}" presName="Name0" presStyleCnt="0">
        <dgm:presLayoutVars>
          <dgm:dir/>
          <dgm:resizeHandles val="exact"/>
        </dgm:presLayoutVars>
      </dgm:prSet>
      <dgm:spPr/>
    </dgm:pt>
    <dgm:pt modelId="{A9031E11-B2FF-4050-A6A7-60BC2C4C8429}" type="pres">
      <dgm:prSet presAssocID="{0CF542CC-298E-4978-881F-66E979298F62}" presName="arrow" presStyleLbl="bgShp" presStyleIdx="0" presStyleCnt="1"/>
      <dgm:spPr/>
    </dgm:pt>
    <dgm:pt modelId="{3AD58F86-3FA4-4424-8372-745EB47DAE7A}" type="pres">
      <dgm:prSet presAssocID="{0CF542CC-298E-4978-881F-66E979298F62}" presName="points" presStyleCnt="0"/>
      <dgm:spPr/>
    </dgm:pt>
    <dgm:pt modelId="{26746C8C-B288-4616-9DE8-7EBD0E4927D7}" type="pres">
      <dgm:prSet presAssocID="{41D58DFC-79E6-467D-BD01-6036901A52AF}" presName="compositeA" presStyleCnt="0"/>
      <dgm:spPr/>
    </dgm:pt>
    <dgm:pt modelId="{A90DE3BE-7393-40A1-847B-AF44A96532C5}" type="pres">
      <dgm:prSet presAssocID="{41D58DFC-79E6-467D-BD01-6036901A52AF}" presName="textA" presStyleLbl="revTx" presStyleIdx="0" presStyleCnt="3">
        <dgm:presLayoutVars>
          <dgm:bulletEnabled val="1"/>
        </dgm:presLayoutVars>
      </dgm:prSet>
      <dgm:spPr/>
    </dgm:pt>
    <dgm:pt modelId="{3231F5E7-39C3-4E59-8130-74C2D1A48AAB}" type="pres">
      <dgm:prSet presAssocID="{41D58DFC-79E6-467D-BD01-6036901A52AF}" presName="circleA" presStyleLbl="node1" presStyleIdx="0" presStyleCnt="3"/>
      <dgm:spPr/>
    </dgm:pt>
    <dgm:pt modelId="{40596BC4-276D-4B75-96C1-C7F479B70094}" type="pres">
      <dgm:prSet presAssocID="{41D58DFC-79E6-467D-BD01-6036901A52AF}" presName="spaceA" presStyleCnt="0"/>
      <dgm:spPr/>
    </dgm:pt>
    <dgm:pt modelId="{25EF4FCD-E597-4B5E-A80E-672B3D40FF46}" type="pres">
      <dgm:prSet presAssocID="{569D805F-8F62-48C0-AEDE-22C48FD1119F}" presName="space" presStyleCnt="0"/>
      <dgm:spPr/>
    </dgm:pt>
    <dgm:pt modelId="{31C9C887-CE54-4B9E-B5DF-E875F33F7F0B}" type="pres">
      <dgm:prSet presAssocID="{19E62A02-D590-4B95-AA05-D49889D074F7}" presName="compositeB" presStyleCnt="0"/>
      <dgm:spPr/>
    </dgm:pt>
    <dgm:pt modelId="{F268C761-9846-4527-AEEA-785C8F0D1B65}" type="pres">
      <dgm:prSet presAssocID="{19E62A02-D590-4B95-AA05-D49889D074F7}" presName="textB" presStyleLbl="revTx" presStyleIdx="1" presStyleCnt="3">
        <dgm:presLayoutVars>
          <dgm:bulletEnabled val="1"/>
        </dgm:presLayoutVars>
      </dgm:prSet>
      <dgm:spPr/>
    </dgm:pt>
    <dgm:pt modelId="{41A7C1D5-995D-4DB9-8056-E73B6D55C658}" type="pres">
      <dgm:prSet presAssocID="{19E62A02-D590-4B95-AA05-D49889D074F7}" presName="circleB" presStyleLbl="node1" presStyleIdx="1" presStyleCnt="3"/>
      <dgm:spPr/>
    </dgm:pt>
    <dgm:pt modelId="{41A3D1E9-48A9-4D69-AB00-62851121F28C}" type="pres">
      <dgm:prSet presAssocID="{19E62A02-D590-4B95-AA05-D49889D074F7}" presName="spaceB" presStyleCnt="0"/>
      <dgm:spPr/>
    </dgm:pt>
    <dgm:pt modelId="{E6FFEFBE-D280-42BE-8DDC-F8B70F7C80D8}" type="pres">
      <dgm:prSet presAssocID="{56D877C9-328E-4706-B9C6-C283819FA393}" presName="space" presStyleCnt="0"/>
      <dgm:spPr/>
    </dgm:pt>
    <dgm:pt modelId="{F27917B2-B9EC-48AE-801C-B785693A3A47}" type="pres">
      <dgm:prSet presAssocID="{B15EF66E-9282-4A0C-AD95-39EC4CD69C68}" presName="compositeA" presStyleCnt="0"/>
      <dgm:spPr/>
    </dgm:pt>
    <dgm:pt modelId="{B221DD51-9BC0-46A1-AFB2-BB306A020BFE}" type="pres">
      <dgm:prSet presAssocID="{B15EF66E-9282-4A0C-AD95-39EC4CD69C68}" presName="textA" presStyleLbl="revTx" presStyleIdx="2" presStyleCnt="3">
        <dgm:presLayoutVars>
          <dgm:bulletEnabled val="1"/>
        </dgm:presLayoutVars>
      </dgm:prSet>
      <dgm:spPr/>
    </dgm:pt>
    <dgm:pt modelId="{B62B3E46-0C4D-4165-933D-E2A6D5DA0022}" type="pres">
      <dgm:prSet presAssocID="{B15EF66E-9282-4A0C-AD95-39EC4CD69C68}" presName="circleA" presStyleLbl="node1" presStyleIdx="2" presStyleCnt="3"/>
      <dgm:spPr/>
    </dgm:pt>
    <dgm:pt modelId="{F05D7297-CC97-4473-9F7F-11B17AD480F6}" type="pres">
      <dgm:prSet presAssocID="{B15EF66E-9282-4A0C-AD95-39EC4CD69C68}" presName="spaceA" presStyleCnt="0"/>
      <dgm:spPr/>
    </dgm:pt>
  </dgm:ptLst>
  <dgm:cxnLst>
    <dgm:cxn modelId="{CE95BC1D-71FD-4063-B39E-97C6DD1C4A07}" srcId="{0CF542CC-298E-4978-881F-66E979298F62}" destId="{B15EF66E-9282-4A0C-AD95-39EC4CD69C68}" srcOrd="2" destOrd="0" parTransId="{B1D16489-7885-4F9E-8C3A-310B6A7D278A}" sibTransId="{B28C870A-1777-4087-B6C9-593A81ED2A67}"/>
    <dgm:cxn modelId="{6C5D0560-EF30-4F9F-B23C-577B48058D6F}" type="presOf" srcId="{B15EF66E-9282-4A0C-AD95-39EC4CD69C68}" destId="{B221DD51-9BC0-46A1-AFB2-BB306A020BFE}" srcOrd="0" destOrd="0" presId="urn:microsoft.com/office/officeart/2005/8/layout/hProcess11"/>
    <dgm:cxn modelId="{61F1C978-ACAA-4394-AA8C-94374768A8A1}" type="presOf" srcId="{41D58DFC-79E6-467D-BD01-6036901A52AF}" destId="{A90DE3BE-7393-40A1-847B-AF44A96532C5}" srcOrd="0" destOrd="0" presId="urn:microsoft.com/office/officeart/2005/8/layout/hProcess11"/>
    <dgm:cxn modelId="{DFB9E88F-B243-4762-9109-22C49F842F79}" srcId="{0CF542CC-298E-4978-881F-66E979298F62}" destId="{19E62A02-D590-4B95-AA05-D49889D074F7}" srcOrd="1" destOrd="0" parTransId="{985C711D-2B0F-45A6-8115-F4AD25662E86}" sibTransId="{56D877C9-328E-4706-B9C6-C283819FA393}"/>
    <dgm:cxn modelId="{4648B995-2D07-44CC-806C-F03EB3B031C4}" type="presOf" srcId="{0CF542CC-298E-4978-881F-66E979298F62}" destId="{55C9F7E2-FE08-41E6-999B-119E97A67E62}" srcOrd="0" destOrd="0" presId="urn:microsoft.com/office/officeart/2005/8/layout/hProcess11"/>
    <dgm:cxn modelId="{26A391D1-F017-4E32-A523-05CBAEBE867B}" srcId="{0CF542CC-298E-4978-881F-66E979298F62}" destId="{41D58DFC-79E6-467D-BD01-6036901A52AF}" srcOrd="0" destOrd="0" parTransId="{DFECC282-2201-433F-91F5-7ED6B7596CFD}" sibTransId="{569D805F-8F62-48C0-AEDE-22C48FD1119F}"/>
    <dgm:cxn modelId="{1E4356E3-8FE8-4D12-8471-8D7B06EFE80D}" type="presOf" srcId="{19E62A02-D590-4B95-AA05-D49889D074F7}" destId="{F268C761-9846-4527-AEEA-785C8F0D1B65}" srcOrd="0" destOrd="0" presId="urn:microsoft.com/office/officeart/2005/8/layout/hProcess11"/>
    <dgm:cxn modelId="{992D87CC-0E37-47EF-A6CF-E2BD9AEFB260}" type="presParOf" srcId="{55C9F7E2-FE08-41E6-999B-119E97A67E62}" destId="{A9031E11-B2FF-4050-A6A7-60BC2C4C8429}" srcOrd="0" destOrd="0" presId="urn:microsoft.com/office/officeart/2005/8/layout/hProcess11"/>
    <dgm:cxn modelId="{B878884B-BD51-43D8-8060-BD5B6513DF5C}" type="presParOf" srcId="{55C9F7E2-FE08-41E6-999B-119E97A67E62}" destId="{3AD58F86-3FA4-4424-8372-745EB47DAE7A}" srcOrd="1" destOrd="0" presId="urn:microsoft.com/office/officeart/2005/8/layout/hProcess11"/>
    <dgm:cxn modelId="{4A81575A-2955-481C-B1E6-43141F0B0FF9}" type="presParOf" srcId="{3AD58F86-3FA4-4424-8372-745EB47DAE7A}" destId="{26746C8C-B288-4616-9DE8-7EBD0E4927D7}" srcOrd="0" destOrd="0" presId="urn:microsoft.com/office/officeart/2005/8/layout/hProcess11"/>
    <dgm:cxn modelId="{BA28D063-30E3-4DEA-B7CF-1956EB1B570F}" type="presParOf" srcId="{26746C8C-B288-4616-9DE8-7EBD0E4927D7}" destId="{A90DE3BE-7393-40A1-847B-AF44A96532C5}" srcOrd="0" destOrd="0" presId="urn:microsoft.com/office/officeart/2005/8/layout/hProcess11"/>
    <dgm:cxn modelId="{6D29A7D8-071A-4782-B36A-0FF32E187E9F}" type="presParOf" srcId="{26746C8C-B288-4616-9DE8-7EBD0E4927D7}" destId="{3231F5E7-39C3-4E59-8130-74C2D1A48AAB}" srcOrd="1" destOrd="0" presId="urn:microsoft.com/office/officeart/2005/8/layout/hProcess11"/>
    <dgm:cxn modelId="{ADC31C6B-56A0-4511-AC8C-4E90BA74D119}" type="presParOf" srcId="{26746C8C-B288-4616-9DE8-7EBD0E4927D7}" destId="{40596BC4-276D-4B75-96C1-C7F479B70094}" srcOrd="2" destOrd="0" presId="urn:microsoft.com/office/officeart/2005/8/layout/hProcess11"/>
    <dgm:cxn modelId="{B1176CAF-6627-4D00-AF46-06DB0DC2E4AF}" type="presParOf" srcId="{3AD58F86-3FA4-4424-8372-745EB47DAE7A}" destId="{25EF4FCD-E597-4B5E-A80E-672B3D40FF46}" srcOrd="1" destOrd="0" presId="urn:microsoft.com/office/officeart/2005/8/layout/hProcess11"/>
    <dgm:cxn modelId="{8E6FB20E-B017-48FA-9C35-8F524108C3FE}" type="presParOf" srcId="{3AD58F86-3FA4-4424-8372-745EB47DAE7A}" destId="{31C9C887-CE54-4B9E-B5DF-E875F33F7F0B}" srcOrd="2" destOrd="0" presId="urn:microsoft.com/office/officeart/2005/8/layout/hProcess11"/>
    <dgm:cxn modelId="{338F239C-E10D-4951-B890-597FD08BAEE2}" type="presParOf" srcId="{31C9C887-CE54-4B9E-B5DF-E875F33F7F0B}" destId="{F268C761-9846-4527-AEEA-785C8F0D1B65}" srcOrd="0" destOrd="0" presId="urn:microsoft.com/office/officeart/2005/8/layout/hProcess11"/>
    <dgm:cxn modelId="{6484C8E4-A7E7-4452-9E28-22750F59E48A}" type="presParOf" srcId="{31C9C887-CE54-4B9E-B5DF-E875F33F7F0B}" destId="{41A7C1D5-995D-4DB9-8056-E73B6D55C658}" srcOrd="1" destOrd="0" presId="urn:microsoft.com/office/officeart/2005/8/layout/hProcess11"/>
    <dgm:cxn modelId="{C6731BEC-47F9-4110-9807-2634C319DFC3}" type="presParOf" srcId="{31C9C887-CE54-4B9E-B5DF-E875F33F7F0B}" destId="{41A3D1E9-48A9-4D69-AB00-62851121F28C}" srcOrd="2" destOrd="0" presId="urn:microsoft.com/office/officeart/2005/8/layout/hProcess11"/>
    <dgm:cxn modelId="{166BE4F4-E6B4-467E-A671-F9E60D185F80}" type="presParOf" srcId="{3AD58F86-3FA4-4424-8372-745EB47DAE7A}" destId="{E6FFEFBE-D280-42BE-8DDC-F8B70F7C80D8}" srcOrd="3" destOrd="0" presId="urn:microsoft.com/office/officeart/2005/8/layout/hProcess11"/>
    <dgm:cxn modelId="{251C30B7-AEB7-4DA0-9736-0291BD66C720}" type="presParOf" srcId="{3AD58F86-3FA4-4424-8372-745EB47DAE7A}" destId="{F27917B2-B9EC-48AE-801C-B785693A3A47}" srcOrd="4" destOrd="0" presId="urn:microsoft.com/office/officeart/2005/8/layout/hProcess11"/>
    <dgm:cxn modelId="{A5F07EAC-4AFA-422E-9CDB-8736B8DCE17F}" type="presParOf" srcId="{F27917B2-B9EC-48AE-801C-B785693A3A47}" destId="{B221DD51-9BC0-46A1-AFB2-BB306A020BFE}" srcOrd="0" destOrd="0" presId="urn:microsoft.com/office/officeart/2005/8/layout/hProcess11"/>
    <dgm:cxn modelId="{2A5844FB-0CBC-4BE4-9DF8-C4CC0174A2F9}" type="presParOf" srcId="{F27917B2-B9EC-48AE-801C-B785693A3A47}" destId="{B62B3E46-0C4D-4165-933D-E2A6D5DA0022}" srcOrd="1" destOrd="0" presId="urn:microsoft.com/office/officeart/2005/8/layout/hProcess11"/>
    <dgm:cxn modelId="{5DACDBCD-9228-4C76-A0BA-49E1D09CE7FC}" type="presParOf" srcId="{F27917B2-B9EC-48AE-801C-B785693A3A47}" destId="{F05D7297-CC97-4473-9F7F-11B17AD480F6}"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F542CC-298E-4978-881F-66E979298F62}"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nl-BE"/>
        </a:p>
      </dgm:t>
    </dgm:pt>
    <dgm:pt modelId="{41D58DFC-79E6-467D-BD01-6036901A52AF}">
      <dgm:prSet phldrT="[Tekst]"/>
      <dgm:spPr/>
      <dgm:t>
        <a:bodyPr/>
        <a:lstStyle/>
        <a:p>
          <a:r>
            <a:rPr lang="nl-BE" dirty="0"/>
            <a:t>JUNI 24</a:t>
          </a:r>
        </a:p>
        <a:p>
          <a:r>
            <a:rPr lang="nl-BE" dirty="0"/>
            <a:t>Goedkeuring rekening 23</a:t>
          </a:r>
        </a:p>
      </dgm:t>
    </dgm:pt>
    <dgm:pt modelId="{DFECC282-2201-433F-91F5-7ED6B7596CFD}" type="parTrans" cxnId="{26A391D1-F017-4E32-A523-05CBAEBE867B}">
      <dgm:prSet/>
      <dgm:spPr/>
      <dgm:t>
        <a:bodyPr/>
        <a:lstStyle/>
        <a:p>
          <a:endParaRPr lang="nl-BE"/>
        </a:p>
      </dgm:t>
    </dgm:pt>
    <dgm:pt modelId="{569D805F-8F62-48C0-AEDE-22C48FD1119F}" type="sibTrans" cxnId="{26A391D1-F017-4E32-A523-05CBAEBE867B}">
      <dgm:prSet/>
      <dgm:spPr/>
      <dgm:t>
        <a:bodyPr/>
        <a:lstStyle/>
        <a:p>
          <a:endParaRPr lang="nl-BE"/>
        </a:p>
      </dgm:t>
    </dgm:pt>
    <dgm:pt modelId="{19E62A02-D590-4B95-AA05-D49889D074F7}">
      <dgm:prSet phldrT="[Tekst]"/>
      <dgm:spPr/>
      <dgm:t>
        <a:bodyPr/>
        <a:lstStyle/>
        <a:p>
          <a:r>
            <a:rPr lang="nl-BE" dirty="0"/>
            <a:t>SEP-NOV 24</a:t>
          </a:r>
        </a:p>
        <a:p>
          <a:r>
            <a:rPr lang="nl-BE" strike="sngStrike" dirty="0"/>
            <a:t>Voorbereiding aanpassing MJP</a:t>
          </a:r>
        </a:p>
      </dgm:t>
    </dgm:pt>
    <dgm:pt modelId="{985C711D-2B0F-45A6-8115-F4AD25662E86}" type="parTrans" cxnId="{DFB9E88F-B243-4762-9109-22C49F842F79}">
      <dgm:prSet/>
      <dgm:spPr/>
      <dgm:t>
        <a:bodyPr/>
        <a:lstStyle/>
        <a:p>
          <a:endParaRPr lang="nl-BE"/>
        </a:p>
      </dgm:t>
    </dgm:pt>
    <dgm:pt modelId="{56D877C9-328E-4706-B9C6-C283819FA393}" type="sibTrans" cxnId="{DFB9E88F-B243-4762-9109-22C49F842F79}">
      <dgm:prSet/>
      <dgm:spPr/>
      <dgm:t>
        <a:bodyPr/>
        <a:lstStyle/>
        <a:p>
          <a:endParaRPr lang="nl-BE"/>
        </a:p>
      </dgm:t>
    </dgm:pt>
    <dgm:pt modelId="{B15EF66E-9282-4A0C-AD95-39EC4CD69C68}">
      <dgm:prSet phldrT="[Tekst]"/>
      <dgm:spPr/>
      <dgm:t>
        <a:bodyPr/>
        <a:lstStyle/>
        <a:p>
          <a:r>
            <a:rPr lang="nl-BE" dirty="0"/>
            <a:t>DEC 24</a:t>
          </a:r>
        </a:p>
        <a:p>
          <a:r>
            <a:rPr lang="nl-BE" strike="sngStrike" dirty="0"/>
            <a:t>Goedkeuring MJP</a:t>
          </a:r>
        </a:p>
      </dgm:t>
    </dgm:pt>
    <dgm:pt modelId="{B1D16489-7885-4F9E-8C3A-310B6A7D278A}" type="parTrans" cxnId="{CE95BC1D-71FD-4063-B39E-97C6DD1C4A07}">
      <dgm:prSet/>
      <dgm:spPr/>
      <dgm:t>
        <a:bodyPr/>
        <a:lstStyle/>
        <a:p>
          <a:endParaRPr lang="nl-BE"/>
        </a:p>
      </dgm:t>
    </dgm:pt>
    <dgm:pt modelId="{B28C870A-1777-4087-B6C9-593A81ED2A67}" type="sibTrans" cxnId="{CE95BC1D-71FD-4063-B39E-97C6DD1C4A07}">
      <dgm:prSet/>
      <dgm:spPr/>
      <dgm:t>
        <a:bodyPr/>
        <a:lstStyle/>
        <a:p>
          <a:endParaRPr lang="nl-BE"/>
        </a:p>
      </dgm:t>
    </dgm:pt>
    <dgm:pt modelId="{3770B38E-D673-4B62-8565-6DDF67A856E7}">
      <dgm:prSet phldrT="[Tekst]"/>
      <dgm:spPr/>
      <dgm:t>
        <a:bodyPr/>
        <a:lstStyle/>
        <a:p>
          <a:r>
            <a:rPr lang="nl-BE" strike="noStrike" dirty="0"/>
            <a:t>FEB – APRIL 25</a:t>
          </a:r>
        </a:p>
        <a:p>
          <a:r>
            <a:rPr lang="nl-BE" strike="noStrike" dirty="0"/>
            <a:t>Voorbereiding aanpassing MJP</a:t>
          </a:r>
        </a:p>
      </dgm:t>
    </dgm:pt>
    <dgm:pt modelId="{BC00C6F2-6AE3-430F-8493-F2E3BA418FFA}" type="parTrans" cxnId="{D393F5F3-92D7-4D02-A50C-B7F08DA2263D}">
      <dgm:prSet/>
      <dgm:spPr/>
      <dgm:t>
        <a:bodyPr/>
        <a:lstStyle/>
        <a:p>
          <a:endParaRPr lang="nl-BE"/>
        </a:p>
      </dgm:t>
    </dgm:pt>
    <dgm:pt modelId="{CB1D63E7-57A9-4FFF-9575-79A5E2FCACB9}" type="sibTrans" cxnId="{D393F5F3-92D7-4D02-A50C-B7F08DA2263D}">
      <dgm:prSet/>
      <dgm:spPr/>
      <dgm:t>
        <a:bodyPr/>
        <a:lstStyle/>
        <a:p>
          <a:endParaRPr lang="nl-BE"/>
        </a:p>
      </dgm:t>
    </dgm:pt>
    <dgm:pt modelId="{6FCA1088-B4B9-460B-AD86-0FA2B255BDAC}">
      <dgm:prSet phldrT="[Tekst]"/>
      <dgm:spPr/>
      <dgm:t>
        <a:bodyPr/>
        <a:lstStyle/>
        <a:p>
          <a:r>
            <a:rPr lang="nl-BE" strike="noStrike" dirty="0"/>
            <a:t>APRIL 25</a:t>
          </a:r>
        </a:p>
        <a:p>
          <a:r>
            <a:rPr lang="nl-BE" strike="noStrike" dirty="0"/>
            <a:t>Goedkeuring MJP</a:t>
          </a:r>
        </a:p>
      </dgm:t>
    </dgm:pt>
    <dgm:pt modelId="{3DF76B5F-F9C1-4AC5-AA11-9CAC695681A6}" type="parTrans" cxnId="{4223D107-2B71-4B8C-9B0E-331932A3AFEF}">
      <dgm:prSet/>
      <dgm:spPr/>
      <dgm:t>
        <a:bodyPr/>
        <a:lstStyle/>
        <a:p>
          <a:endParaRPr lang="nl-BE"/>
        </a:p>
      </dgm:t>
    </dgm:pt>
    <dgm:pt modelId="{C15487B8-FA18-4C07-92D0-227E73D5B22F}" type="sibTrans" cxnId="{4223D107-2B71-4B8C-9B0E-331932A3AFEF}">
      <dgm:prSet/>
      <dgm:spPr/>
      <dgm:t>
        <a:bodyPr/>
        <a:lstStyle/>
        <a:p>
          <a:endParaRPr lang="nl-BE"/>
        </a:p>
      </dgm:t>
    </dgm:pt>
    <dgm:pt modelId="{45142BC0-D09D-4B8C-8239-992C979EB206}">
      <dgm:prSet phldrT="[Tekst]"/>
      <dgm:spPr/>
      <dgm:t>
        <a:bodyPr/>
        <a:lstStyle/>
        <a:p>
          <a:r>
            <a:rPr lang="nl-BE" strike="noStrike" dirty="0"/>
            <a:t>JUNI 25</a:t>
          </a:r>
        </a:p>
        <a:p>
          <a:r>
            <a:rPr lang="nl-BE" strike="noStrike" dirty="0"/>
            <a:t>Goedkeuring rekening 2024</a:t>
          </a:r>
        </a:p>
      </dgm:t>
    </dgm:pt>
    <dgm:pt modelId="{3F724192-2B4D-4E25-AD59-976424FF8E03}" type="parTrans" cxnId="{41495B59-97B1-45F6-A20A-33293C6271B6}">
      <dgm:prSet/>
      <dgm:spPr/>
      <dgm:t>
        <a:bodyPr/>
        <a:lstStyle/>
        <a:p>
          <a:endParaRPr lang="nl-BE"/>
        </a:p>
      </dgm:t>
    </dgm:pt>
    <dgm:pt modelId="{6610E94B-F89B-4CAC-9DF9-6A8985E00BFD}" type="sibTrans" cxnId="{41495B59-97B1-45F6-A20A-33293C6271B6}">
      <dgm:prSet/>
      <dgm:spPr/>
      <dgm:t>
        <a:bodyPr/>
        <a:lstStyle/>
        <a:p>
          <a:endParaRPr lang="nl-BE"/>
        </a:p>
      </dgm:t>
    </dgm:pt>
    <dgm:pt modelId="{55C9F7E2-FE08-41E6-999B-119E97A67E62}" type="pres">
      <dgm:prSet presAssocID="{0CF542CC-298E-4978-881F-66E979298F62}" presName="Name0" presStyleCnt="0">
        <dgm:presLayoutVars>
          <dgm:dir/>
          <dgm:resizeHandles val="exact"/>
        </dgm:presLayoutVars>
      </dgm:prSet>
      <dgm:spPr/>
    </dgm:pt>
    <dgm:pt modelId="{A9031E11-B2FF-4050-A6A7-60BC2C4C8429}" type="pres">
      <dgm:prSet presAssocID="{0CF542CC-298E-4978-881F-66E979298F62}" presName="arrow" presStyleLbl="bgShp" presStyleIdx="0" presStyleCnt="1"/>
      <dgm:spPr/>
    </dgm:pt>
    <dgm:pt modelId="{3AD58F86-3FA4-4424-8372-745EB47DAE7A}" type="pres">
      <dgm:prSet presAssocID="{0CF542CC-298E-4978-881F-66E979298F62}" presName="points" presStyleCnt="0"/>
      <dgm:spPr/>
    </dgm:pt>
    <dgm:pt modelId="{26746C8C-B288-4616-9DE8-7EBD0E4927D7}" type="pres">
      <dgm:prSet presAssocID="{41D58DFC-79E6-467D-BD01-6036901A52AF}" presName="compositeA" presStyleCnt="0"/>
      <dgm:spPr/>
    </dgm:pt>
    <dgm:pt modelId="{A90DE3BE-7393-40A1-847B-AF44A96532C5}" type="pres">
      <dgm:prSet presAssocID="{41D58DFC-79E6-467D-BD01-6036901A52AF}" presName="textA" presStyleLbl="revTx" presStyleIdx="0" presStyleCnt="6">
        <dgm:presLayoutVars>
          <dgm:bulletEnabled val="1"/>
        </dgm:presLayoutVars>
      </dgm:prSet>
      <dgm:spPr/>
    </dgm:pt>
    <dgm:pt modelId="{3231F5E7-39C3-4E59-8130-74C2D1A48AAB}" type="pres">
      <dgm:prSet presAssocID="{41D58DFC-79E6-467D-BD01-6036901A52AF}" presName="circleA" presStyleLbl="node1" presStyleIdx="0" presStyleCnt="6"/>
      <dgm:spPr/>
    </dgm:pt>
    <dgm:pt modelId="{40596BC4-276D-4B75-96C1-C7F479B70094}" type="pres">
      <dgm:prSet presAssocID="{41D58DFC-79E6-467D-BD01-6036901A52AF}" presName="spaceA" presStyleCnt="0"/>
      <dgm:spPr/>
    </dgm:pt>
    <dgm:pt modelId="{25EF4FCD-E597-4B5E-A80E-672B3D40FF46}" type="pres">
      <dgm:prSet presAssocID="{569D805F-8F62-48C0-AEDE-22C48FD1119F}" presName="space" presStyleCnt="0"/>
      <dgm:spPr/>
    </dgm:pt>
    <dgm:pt modelId="{31C9C887-CE54-4B9E-B5DF-E875F33F7F0B}" type="pres">
      <dgm:prSet presAssocID="{19E62A02-D590-4B95-AA05-D49889D074F7}" presName="compositeB" presStyleCnt="0"/>
      <dgm:spPr/>
    </dgm:pt>
    <dgm:pt modelId="{F268C761-9846-4527-AEEA-785C8F0D1B65}" type="pres">
      <dgm:prSet presAssocID="{19E62A02-D590-4B95-AA05-D49889D074F7}" presName="textB" presStyleLbl="revTx" presStyleIdx="1" presStyleCnt="6">
        <dgm:presLayoutVars>
          <dgm:bulletEnabled val="1"/>
        </dgm:presLayoutVars>
      </dgm:prSet>
      <dgm:spPr/>
    </dgm:pt>
    <dgm:pt modelId="{41A7C1D5-995D-4DB9-8056-E73B6D55C658}" type="pres">
      <dgm:prSet presAssocID="{19E62A02-D590-4B95-AA05-D49889D074F7}" presName="circleB" presStyleLbl="node1" presStyleIdx="1" presStyleCnt="6"/>
      <dgm:spPr/>
    </dgm:pt>
    <dgm:pt modelId="{41A3D1E9-48A9-4D69-AB00-62851121F28C}" type="pres">
      <dgm:prSet presAssocID="{19E62A02-D590-4B95-AA05-D49889D074F7}" presName="spaceB" presStyleCnt="0"/>
      <dgm:spPr/>
    </dgm:pt>
    <dgm:pt modelId="{E6FFEFBE-D280-42BE-8DDC-F8B70F7C80D8}" type="pres">
      <dgm:prSet presAssocID="{56D877C9-328E-4706-B9C6-C283819FA393}" presName="space" presStyleCnt="0"/>
      <dgm:spPr/>
    </dgm:pt>
    <dgm:pt modelId="{F27917B2-B9EC-48AE-801C-B785693A3A47}" type="pres">
      <dgm:prSet presAssocID="{B15EF66E-9282-4A0C-AD95-39EC4CD69C68}" presName="compositeA" presStyleCnt="0"/>
      <dgm:spPr/>
    </dgm:pt>
    <dgm:pt modelId="{B221DD51-9BC0-46A1-AFB2-BB306A020BFE}" type="pres">
      <dgm:prSet presAssocID="{B15EF66E-9282-4A0C-AD95-39EC4CD69C68}" presName="textA" presStyleLbl="revTx" presStyleIdx="2" presStyleCnt="6">
        <dgm:presLayoutVars>
          <dgm:bulletEnabled val="1"/>
        </dgm:presLayoutVars>
      </dgm:prSet>
      <dgm:spPr/>
    </dgm:pt>
    <dgm:pt modelId="{B62B3E46-0C4D-4165-933D-E2A6D5DA0022}" type="pres">
      <dgm:prSet presAssocID="{B15EF66E-9282-4A0C-AD95-39EC4CD69C68}" presName="circleA" presStyleLbl="node1" presStyleIdx="2" presStyleCnt="6"/>
      <dgm:spPr/>
    </dgm:pt>
    <dgm:pt modelId="{F05D7297-CC97-4473-9F7F-11B17AD480F6}" type="pres">
      <dgm:prSet presAssocID="{B15EF66E-9282-4A0C-AD95-39EC4CD69C68}" presName="spaceA" presStyleCnt="0"/>
      <dgm:spPr/>
    </dgm:pt>
    <dgm:pt modelId="{D5FEE6BA-542B-4C64-96A5-4BBFA284ADF3}" type="pres">
      <dgm:prSet presAssocID="{B28C870A-1777-4087-B6C9-593A81ED2A67}" presName="space" presStyleCnt="0"/>
      <dgm:spPr/>
    </dgm:pt>
    <dgm:pt modelId="{09E4027D-11B2-450B-8CA7-86BF009B8380}" type="pres">
      <dgm:prSet presAssocID="{3770B38E-D673-4B62-8565-6DDF67A856E7}" presName="compositeB" presStyleCnt="0"/>
      <dgm:spPr/>
    </dgm:pt>
    <dgm:pt modelId="{B1AA5402-8D60-45CF-9297-AE3577372723}" type="pres">
      <dgm:prSet presAssocID="{3770B38E-D673-4B62-8565-6DDF67A856E7}" presName="textB" presStyleLbl="revTx" presStyleIdx="3" presStyleCnt="6">
        <dgm:presLayoutVars>
          <dgm:bulletEnabled val="1"/>
        </dgm:presLayoutVars>
      </dgm:prSet>
      <dgm:spPr/>
    </dgm:pt>
    <dgm:pt modelId="{E8B8A09C-D454-4853-8415-55D7657080DE}" type="pres">
      <dgm:prSet presAssocID="{3770B38E-D673-4B62-8565-6DDF67A856E7}" presName="circleB" presStyleLbl="node1" presStyleIdx="3" presStyleCnt="6"/>
      <dgm:spPr/>
    </dgm:pt>
    <dgm:pt modelId="{B5F789D9-FDB2-492F-8CA3-DE44A8E7C619}" type="pres">
      <dgm:prSet presAssocID="{3770B38E-D673-4B62-8565-6DDF67A856E7}" presName="spaceB" presStyleCnt="0"/>
      <dgm:spPr/>
    </dgm:pt>
    <dgm:pt modelId="{BF2B3895-4CCE-4448-A930-9E670698768F}" type="pres">
      <dgm:prSet presAssocID="{CB1D63E7-57A9-4FFF-9575-79A5E2FCACB9}" presName="space" presStyleCnt="0"/>
      <dgm:spPr/>
    </dgm:pt>
    <dgm:pt modelId="{BE4CF817-E26D-4075-AF1B-5087C57E2C4F}" type="pres">
      <dgm:prSet presAssocID="{6FCA1088-B4B9-460B-AD86-0FA2B255BDAC}" presName="compositeA" presStyleCnt="0"/>
      <dgm:spPr/>
    </dgm:pt>
    <dgm:pt modelId="{6863C71C-8A83-4B70-BC7C-50F8E62FA783}" type="pres">
      <dgm:prSet presAssocID="{6FCA1088-B4B9-460B-AD86-0FA2B255BDAC}" presName="textA" presStyleLbl="revTx" presStyleIdx="4" presStyleCnt="6">
        <dgm:presLayoutVars>
          <dgm:bulletEnabled val="1"/>
        </dgm:presLayoutVars>
      </dgm:prSet>
      <dgm:spPr/>
    </dgm:pt>
    <dgm:pt modelId="{2FB848DA-A116-4E3C-9262-67158D4B39B4}" type="pres">
      <dgm:prSet presAssocID="{6FCA1088-B4B9-460B-AD86-0FA2B255BDAC}" presName="circleA" presStyleLbl="node1" presStyleIdx="4" presStyleCnt="6"/>
      <dgm:spPr/>
    </dgm:pt>
    <dgm:pt modelId="{42B18AA5-89A0-40EE-B908-1BB0ED9F9AA1}" type="pres">
      <dgm:prSet presAssocID="{6FCA1088-B4B9-460B-AD86-0FA2B255BDAC}" presName="spaceA" presStyleCnt="0"/>
      <dgm:spPr/>
    </dgm:pt>
    <dgm:pt modelId="{EEAA68D0-7BB6-422F-8239-5261A38F39C1}" type="pres">
      <dgm:prSet presAssocID="{C15487B8-FA18-4C07-92D0-227E73D5B22F}" presName="space" presStyleCnt="0"/>
      <dgm:spPr/>
    </dgm:pt>
    <dgm:pt modelId="{3B57261B-DA4B-4CE8-9EDE-E700BD1C1E6C}" type="pres">
      <dgm:prSet presAssocID="{45142BC0-D09D-4B8C-8239-992C979EB206}" presName="compositeB" presStyleCnt="0"/>
      <dgm:spPr/>
    </dgm:pt>
    <dgm:pt modelId="{2D820200-3925-4E47-AA0C-02EE88990202}" type="pres">
      <dgm:prSet presAssocID="{45142BC0-D09D-4B8C-8239-992C979EB206}" presName="textB" presStyleLbl="revTx" presStyleIdx="5" presStyleCnt="6">
        <dgm:presLayoutVars>
          <dgm:bulletEnabled val="1"/>
        </dgm:presLayoutVars>
      </dgm:prSet>
      <dgm:spPr/>
    </dgm:pt>
    <dgm:pt modelId="{63902DC6-0B6A-4C46-B69D-926AEC8C9B5C}" type="pres">
      <dgm:prSet presAssocID="{45142BC0-D09D-4B8C-8239-992C979EB206}" presName="circleB" presStyleLbl="node1" presStyleIdx="5" presStyleCnt="6"/>
      <dgm:spPr/>
    </dgm:pt>
    <dgm:pt modelId="{CA1AC8CA-1205-4E5A-BB4A-EB8137D4EF7C}" type="pres">
      <dgm:prSet presAssocID="{45142BC0-D09D-4B8C-8239-992C979EB206}" presName="spaceB" presStyleCnt="0"/>
      <dgm:spPr/>
    </dgm:pt>
  </dgm:ptLst>
  <dgm:cxnLst>
    <dgm:cxn modelId="{4223D107-2B71-4B8C-9B0E-331932A3AFEF}" srcId="{0CF542CC-298E-4978-881F-66E979298F62}" destId="{6FCA1088-B4B9-460B-AD86-0FA2B255BDAC}" srcOrd="4" destOrd="0" parTransId="{3DF76B5F-F9C1-4AC5-AA11-9CAC695681A6}" sibTransId="{C15487B8-FA18-4C07-92D0-227E73D5B22F}"/>
    <dgm:cxn modelId="{CE95BC1D-71FD-4063-B39E-97C6DD1C4A07}" srcId="{0CF542CC-298E-4978-881F-66E979298F62}" destId="{B15EF66E-9282-4A0C-AD95-39EC4CD69C68}" srcOrd="2" destOrd="0" parTransId="{B1D16489-7885-4F9E-8C3A-310B6A7D278A}" sibTransId="{B28C870A-1777-4087-B6C9-593A81ED2A67}"/>
    <dgm:cxn modelId="{6C5D0560-EF30-4F9F-B23C-577B48058D6F}" type="presOf" srcId="{B15EF66E-9282-4A0C-AD95-39EC4CD69C68}" destId="{B221DD51-9BC0-46A1-AFB2-BB306A020BFE}" srcOrd="0" destOrd="0" presId="urn:microsoft.com/office/officeart/2005/8/layout/hProcess11"/>
    <dgm:cxn modelId="{61F1C978-ACAA-4394-AA8C-94374768A8A1}" type="presOf" srcId="{41D58DFC-79E6-467D-BD01-6036901A52AF}" destId="{A90DE3BE-7393-40A1-847B-AF44A96532C5}" srcOrd="0" destOrd="0" presId="urn:microsoft.com/office/officeart/2005/8/layout/hProcess11"/>
    <dgm:cxn modelId="{41495B59-97B1-45F6-A20A-33293C6271B6}" srcId="{0CF542CC-298E-4978-881F-66E979298F62}" destId="{45142BC0-D09D-4B8C-8239-992C979EB206}" srcOrd="5" destOrd="0" parTransId="{3F724192-2B4D-4E25-AD59-976424FF8E03}" sibTransId="{6610E94B-F89B-4CAC-9DF9-6A8985E00BFD}"/>
    <dgm:cxn modelId="{04689E7C-C853-49CD-98E3-745619A521ED}" type="presOf" srcId="{45142BC0-D09D-4B8C-8239-992C979EB206}" destId="{2D820200-3925-4E47-AA0C-02EE88990202}" srcOrd="0" destOrd="0" presId="urn:microsoft.com/office/officeart/2005/8/layout/hProcess11"/>
    <dgm:cxn modelId="{DFB9E88F-B243-4762-9109-22C49F842F79}" srcId="{0CF542CC-298E-4978-881F-66E979298F62}" destId="{19E62A02-D590-4B95-AA05-D49889D074F7}" srcOrd="1" destOrd="0" parTransId="{985C711D-2B0F-45A6-8115-F4AD25662E86}" sibTransId="{56D877C9-328E-4706-B9C6-C283819FA393}"/>
    <dgm:cxn modelId="{4648B995-2D07-44CC-806C-F03EB3B031C4}" type="presOf" srcId="{0CF542CC-298E-4978-881F-66E979298F62}" destId="{55C9F7E2-FE08-41E6-999B-119E97A67E62}" srcOrd="0" destOrd="0" presId="urn:microsoft.com/office/officeart/2005/8/layout/hProcess11"/>
    <dgm:cxn modelId="{8D8AA6A3-E3AD-4C6D-AE52-DEA823631F45}" type="presOf" srcId="{6FCA1088-B4B9-460B-AD86-0FA2B255BDAC}" destId="{6863C71C-8A83-4B70-BC7C-50F8E62FA783}" srcOrd="0" destOrd="0" presId="urn:microsoft.com/office/officeart/2005/8/layout/hProcess11"/>
    <dgm:cxn modelId="{26A391D1-F017-4E32-A523-05CBAEBE867B}" srcId="{0CF542CC-298E-4978-881F-66E979298F62}" destId="{41D58DFC-79E6-467D-BD01-6036901A52AF}" srcOrd="0" destOrd="0" parTransId="{DFECC282-2201-433F-91F5-7ED6B7596CFD}" sibTransId="{569D805F-8F62-48C0-AEDE-22C48FD1119F}"/>
    <dgm:cxn modelId="{C6093FD8-5992-4CED-8AF4-003CA13C71AC}" type="presOf" srcId="{3770B38E-D673-4B62-8565-6DDF67A856E7}" destId="{B1AA5402-8D60-45CF-9297-AE3577372723}" srcOrd="0" destOrd="0" presId="urn:microsoft.com/office/officeart/2005/8/layout/hProcess11"/>
    <dgm:cxn modelId="{1E4356E3-8FE8-4D12-8471-8D7B06EFE80D}" type="presOf" srcId="{19E62A02-D590-4B95-AA05-D49889D074F7}" destId="{F268C761-9846-4527-AEEA-785C8F0D1B65}" srcOrd="0" destOrd="0" presId="urn:microsoft.com/office/officeart/2005/8/layout/hProcess11"/>
    <dgm:cxn modelId="{D393F5F3-92D7-4D02-A50C-B7F08DA2263D}" srcId="{0CF542CC-298E-4978-881F-66E979298F62}" destId="{3770B38E-D673-4B62-8565-6DDF67A856E7}" srcOrd="3" destOrd="0" parTransId="{BC00C6F2-6AE3-430F-8493-F2E3BA418FFA}" sibTransId="{CB1D63E7-57A9-4FFF-9575-79A5E2FCACB9}"/>
    <dgm:cxn modelId="{992D87CC-0E37-47EF-A6CF-E2BD9AEFB260}" type="presParOf" srcId="{55C9F7E2-FE08-41E6-999B-119E97A67E62}" destId="{A9031E11-B2FF-4050-A6A7-60BC2C4C8429}" srcOrd="0" destOrd="0" presId="urn:microsoft.com/office/officeart/2005/8/layout/hProcess11"/>
    <dgm:cxn modelId="{B878884B-BD51-43D8-8060-BD5B6513DF5C}" type="presParOf" srcId="{55C9F7E2-FE08-41E6-999B-119E97A67E62}" destId="{3AD58F86-3FA4-4424-8372-745EB47DAE7A}" srcOrd="1" destOrd="0" presId="urn:microsoft.com/office/officeart/2005/8/layout/hProcess11"/>
    <dgm:cxn modelId="{4A81575A-2955-481C-B1E6-43141F0B0FF9}" type="presParOf" srcId="{3AD58F86-3FA4-4424-8372-745EB47DAE7A}" destId="{26746C8C-B288-4616-9DE8-7EBD0E4927D7}" srcOrd="0" destOrd="0" presId="urn:microsoft.com/office/officeart/2005/8/layout/hProcess11"/>
    <dgm:cxn modelId="{BA28D063-30E3-4DEA-B7CF-1956EB1B570F}" type="presParOf" srcId="{26746C8C-B288-4616-9DE8-7EBD0E4927D7}" destId="{A90DE3BE-7393-40A1-847B-AF44A96532C5}" srcOrd="0" destOrd="0" presId="urn:microsoft.com/office/officeart/2005/8/layout/hProcess11"/>
    <dgm:cxn modelId="{6D29A7D8-071A-4782-B36A-0FF32E187E9F}" type="presParOf" srcId="{26746C8C-B288-4616-9DE8-7EBD0E4927D7}" destId="{3231F5E7-39C3-4E59-8130-74C2D1A48AAB}" srcOrd="1" destOrd="0" presId="urn:microsoft.com/office/officeart/2005/8/layout/hProcess11"/>
    <dgm:cxn modelId="{ADC31C6B-56A0-4511-AC8C-4E90BA74D119}" type="presParOf" srcId="{26746C8C-B288-4616-9DE8-7EBD0E4927D7}" destId="{40596BC4-276D-4B75-96C1-C7F479B70094}" srcOrd="2" destOrd="0" presId="urn:microsoft.com/office/officeart/2005/8/layout/hProcess11"/>
    <dgm:cxn modelId="{B1176CAF-6627-4D00-AF46-06DB0DC2E4AF}" type="presParOf" srcId="{3AD58F86-3FA4-4424-8372-745EB47DAE7A}" destId="{25EF4FCD-E597-4B5E-A80E-672B3D40FF46}" srcOrd="1" destOrd="0" presId="urn:microsoft.com/office/officeart/2005/8/layout/hProcess11"/>
    <dgm:cxn modelId="{8E6FB20E-B017-48FA-9C35-8F524108C3FE}" type="presParOf" srcId="{3AD58F86-3FA4-4424-8372-745EB47DAE7A}" destId="{31C9C887-CE54-4B9E-B5DF-E875F33F7F0B}" srcOrd="2" destOrd="0" presId="urn:microsoft.com/office/officeart/2005/8/layout/hProcess11"/>
    <dgm:cxn modelId="{338F239C-E10D-4951-B890-597FD08BAEE2}" type="presParOf" srcId="{31C9C887-CE54-4B9E-B5DF-E875F33F7F0B}" destId="{F268C761-9846-4527-AEEA-785C8F0D1B65}" srcOrd="0" destOrd="0" presId="urn:microsoft.com/office/officeart/2005/8/layout/hProcess11"/>
    <dgm:cxn modelId="{6484C8E4-A7E7-4452-9E28-22750F59E48A}" type="presParOf" srcId="{31C9C887-CE54-4B9E-B5DF-E875F33F7F0B}" destId="{41A7C1D5-995D-4DB9-8056-E73B6D55C658}" srcOrd="1" destOrd="0" presId="urn:microsoft.com/office/officeart/2005/8/layout/hProcess11"/>
    <dgm:cxn modelId="{C6731BEC-47F9-4110-9807-2634C319DFC3}" type="presParOf" srcId="{31C9C887-CE54-4B9E-B5DF-E875F33F7F0B}" destId="{41A3D1E9-48A9-4D69-AB00-62851121F28C}" srcOrd="2" destOrd="0" presId="urn:microsoft.com/office/officeart/2005/8/layout/hProcess11"/>
    <dgm:cxn modelId="{166BE4F4-E6B4-467E-A671-F9E60D185F80}" type="presParOf" srcId="{3AD58F86-3FA4-4424-8372-745EB47DAE7A}" destId="{E6FFEFBE-D280-42BE-8DDC-F8B70F7C80D8}" srcOrd="3" destOrd="0" presId="urn:microsoft.com/office/officeart/2005/8/layout/hProcess11"/>
    <dgm:cxn modelId="{251C30B7-AEB7-4DA0-9736-0291BD66C720}" type="presParOf" srcId="{3AD58F86-3FA4-4424-8372-745EB47DAE7A}" destId="{F27917B2-B9EC-48AE-801C-B785693A3A47}" srcOrd="4" destOrd="0" presId="urn:microsoft.com/office/officeart/2005/8/layout/hProcess11"/>
    <dgm:cxn modelId="{A5F07EAC-4AFA-422E-9CDB-8736B8DCE17F}" type="presParOf" srcId="{F27917B2-B9EC-48AE-801C-B785693A3A47}" destId="{B221DD51-9BC0-46A1-AFB2-BB306A020BFE}" srcOrd="0" destOrd="0" presId="urn:microsoft.com/office/officeart/2005/8/layout/hProcess11"/>
    <dgm:cxn modelId="{2A5844FB-0CBC-4BE4-9DF8-C4CC0174A2F9}" type="presParOf" srcId="{F27917B2-B9EC-48AE-801C-B785693A3A47}" destId="{B62B3E46-0C4D-4165-933D-E2A6D5DA0022}" srcOrd="1" destOrd="0" presId="urn:microsoft.com/office/officeart/2005/8/layout/hProcess11"/>
    <dgm:cxn modelId="{5DACDBCD-9228-4C76-A0BA-49E1D09CE7FC}" type="presParOf" srcId="{F27917B2-B9EC-48AE-801C-B785693A3A47}" destId="{F05D7297-CC97-4473-9F7F-11B17AD480F6}" srcOrd="2" destOrd="0" presId="urn:microsoft.com/office/officeart/2005/8/layout/hProcess11"/>
    <dgm:cxn modelId="{F48066BF-E933-4C93-AF19-F5BEADA3ED63}" type="presParOf" srcId="{3AD58F86-3FA4-4424-8372-745EB47DAE7A}" destId="{D5FEE6BA-542B-4C64-96A5-4BBFA284ADF3}" srcOrd="5" destOrd="0" presId="urn:microsoft.com/office/officeart/2005/8/layout/hProcess11"/>
    <dgm:cxn modelId="{61D28F87-11DB-4D49-ADDA-12B15CB396A7}" type="presParOf" srcId="{3AD58F86-3FA4-4424-8372-745EB47DAE7A}" destId="{09E4027D-11B2-450B-8CA7-86BF009B8380}" srcOrd="6" destOrd="0" presId="urn:microsoft.com/office/officeart/2005/8/layout/hProcess11"/>
    <dgm:cxn modelId="{75E39CED-7C42-4BAA-9D1F-F4D614F4F41E}" type="presParOf" srcId="{09E4027D-11B2-450B-8CA7-86BF009B8380}" destId="{B1AA5402-8D60-45CF-9297-AE3577372723}" srcOrd="0" destOrd="0" presId="urn:microsoft.com/office/officeart/2005/8/layout/hProcess11"/>
    <dgm:cxn modelId="{D0F3DAD5-8976-4E23-ACD7-3E6D910E4E3D}" type="presParOf" srcId="{09E4027D-11B2-450B-8CA7-86BF009B8380}" destId="{E8B8A09C-D454-4853-8415-55D7657080DE}" srcOrd="1" destOrd="0" presId="urn:microsoft.com/office/officeart/2005/8/layout/hProcess11"/>
    <dgm:cxn modelId="{51E29319-B4AA-4F58-8441-E6A3D09041C1}" type="presParOf" srcId="{09E4027D-11B2-450B-8CA7-86BF009B8380}" destId="{B5F789D9-FDB2-492F-8CA3-DE44A8E7C619}" srcOrd="2" destOrd="0" presId="urn:microsoft.com/office/officeart/2005/8/layout/hProcess11"/>
    <dgm:cxn modelId="{C1F4AA3A-B69D-460A-B973-46FAE615227C}" type="presParOf" srcId="{3AD58F86-3FA4-4424-8372-745EB47DAE7A}" destId="{BF2B3895-4CCE-4448-A930-9E670698768F}" srcOrd="7" destOrd="0" presId="urn:microsoft.com/office/officeart/2005/8/layout/hProcess11"/>
    <dgm:cxn modelId="{59C7C899-6DF5-4E5D-BB49-46AE631D824B}" type="presParOf" srcId="{3AD58F86-3FA4-4424-8372-745EB47DAE7A}" destId="{BE4CF817-E26D-4075-AF1B-5087C57E2C4F}" srcOrd="8" destOrd="0" presId="urn:microsoft.com/office/officeart/2005/8/layout/hProcess11"/>
    <dgm:cxn modelId="{EB971AFC-CA48-441E-856B-0B374244854B}" type="presParOf" srcId="{BE4CF817-E26D-4075-AF1B-5087C57E2C4F}" destId="{6863C71C-8A83-4B70-BC7C-50F8E62FA783}" srcOrd="0" destOrd="0" presId="urn:microsoft.com/office/officeart/2005/8/layout/hProcess11"/>
    <dgm:cxn modelId="{B0B3871C-CC50-4EED-9385-20101C590628}" type="presParOf" srcId="{BE4CF817-E26D-4075-AF1B-5087C57E2C4F}" destId="{2FB848DA-A116-4E3C-9262-67158D4B39B4}" srcOrd="1" destOrd="0" presId="urn:microsoft.com/office/officeart/2005/8/layout/hProcess11"/>
    <dgm:cxn modelId="{F89352F0-8676-4E96-AD77-AC410740D448}" type="presParOf" srcId="{BE4CF817-E26D-4075-AF1B-5087C57E2C4F}" destId="{42B18AA5-89A0-40EE-B908-1BB0ED9F9AA1}" srcOrd="2" destOrd="0" presId="urn:microsoft.com/office/officeart/2005/8/layout/hProcess11"/>
    <dgm:cxn modelId="{48B24BA2-3E17-4765-9224-ECE108C417F6}" type="presParOf" srcId="{3AD58F86-3FA4-4424-8372-745EB47DAE7A}" destId="{EEAA68D0-7BB6-422F-8239-5261A38F39C1}" srcOrd="9" destOrd="0" presId="urn:microsoft.com/office/officeart/2005/8/layout/hProcess11"/>
    <dgm:cxn modelId="{A58BB3C0-DAB3-4E02-BE28-F00886C0E023}" type="presParOf" srcId="{3AD58F86-3FA4-4424-8372-745EB47DAE7A}" destId="{3B57261B-DA4B-4CE8-9EDE-E700BD1C1E6C}" srcOrd="10" destOrd="0" presId="urn:microsoft.com/office/officeart/2005/8/layout/hProcess11"/>
    <dgm:cxn modelId="{893C2572-8BF3-4D02-91FC-D8193DF48B24}" type="presParOf" srcId="{3B57261B-DA4B-4CE8-9EDE-E700BD1C1E6C}" destId="{2D820200-3925-4E47-AA0C-02EE88990202}" srcOrd="0" destOrd="0" presId="urn:microsoft.com/office/officeart/2005/8/layout/hProcess11"/>
    <dgm:cxn modelId="{EDC7DC0F-132A-4D47-AAFF-B4C55C2C8C0F}" type="presParOf" srcId="{3B57261B-DA4B-4CE8-9EDE-E700BD1C1E6C}" destId="{63902DC6-0B6A-4C46-B69D-926AEC8C9B5C}" srcOrd="1" destOrd="0" presId="urn:microsoft.com/office/officeart/2005/8/layout/hProcess11"/>
    <dgm:cxn modelId="{9A2ACE8A-9B2A-4322-ADD9-B7F7781295D3}" type="presParOf" srcId="{3B57261B-DA4B-4CE8-9EDE-E700BD1C1E6C}" destId="{CA1AC8CA-1205-4E5A-BB4A-EB8137D4EF7C}"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031E11-B2FF-4050-A6A7-60BC2C4C8429}">
      <dsp:nvSpPr>
        <dsp:cNvPr id="0" name=""/>
        <dsp:cNvSpPr/>
      </dsp:nvSpPr>
      <dsp:spPr>
        <a:xfrm>
          <a:off x="0" y="1164431"/>
          <a:ext cx="8596312" cy="1552574"/>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0DE3BE-7393-40A1-847B-AF44A96532C5}">
      <dsp:nvSpPr>
        <dsp:cNvPr id="0" name=""/>
        <dsp:cNvSpPr/>
      </dsp:nvSpPr>
      <dsp:spPr>
        <a:xfrm>
          <a:off x="3777" y="0"/>
          <a:ext cx="2493266"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b" anchorCtr="0">
          <a:noAutofit/>
        </a:bodyPr>
        <a:lstStyle/>
        <a:p>
          <a:pPr marL="0" lvl="0" indent="0" algn="ctr" defTabSz="1066800">
            <a:lnSpc>
              <a:spcPct val="90000"/>
            </a:lnSpc>
            <a:spcBef>
              <a:spcPct val="0"/>
            </a:spcBef>
            <a:spcAft>
              <a:spcPct val="35000"/>
            </a:spcAft>
            <a:buNone/>
          </a:pPr>
          <a:r>
            <a:rPr lang="nl-BE" sz="2400" kern="1200" dirty="0"/>
            <a:t>JUNI 24</a:t>
          </a:r>
        </a:p>
        <a:p>
          <a:pPr marL="0" lvl="0" indent="0" algn="ctr" defTabSz="1066800">
            <a:lnSpc>
              <a:spcPct val="90000"/>
            </a:lnSpc>
            <a:spcBef>
              <a:spcPct val="0"/>
            </a:spcBef>
            <a:spcAft>
              <a:spcPct val="35000"/>
            </a:spcAft>
            <a:buNone/>
          </a:pPr>
          <a:r>
            <a:rPr lang="nl-BE" sz="2400" kern="1200" dirty="0"/>
            <a:t>Goedkeuring rekening 23</a:t>
          </a:r>
        </a:p>
      </dsp:txBody>
      <dsp:txXfrm>
        <a:off x="3777" y="0"/>
        <a:ext cx="2493266" cy="1552574"/>
      </dsp:txXfrm>
    </dsp:sp>
    <dsp:sp modelId="{3231F5E7-39C3-4E59-8130-74C2D1A48AAB}">
      <dsp:nvSpPr>
        <dsp:cNvPr id="0" name=""/>
        <dsp:cNvSpPr/>
      </dsp:nvSpPr>
      <dsp:spPr>
        <a:xfrm>
          <a:off x="1056338"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268C761-9846-4527-AEEA-785C8F0D1B65}">
      <dsp:nvSpPr>
        <dsp:cNvPr id="0" name=""/>
        <dsp:cNvSpPr/>
      </dsp:nvSpPr>
      <dsp:spPr>
        <a:xfrm>
          <a:off x="2621707" y="2328862"/>
          <a:ext cx="2493266"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nl-BE" sz="2400" kern="1200" dirty="0"/>
            <a:t>SEP-NOV 24</a:t>
          </a:r>
        </a:p>
        <a:p>
          <a:pPr marL="0" lvl="0" indent="0" algn="ctr" defTabSz="1066800">
            <a:lnSpc>
              <a:spcPct val="90000"/>
            </a:lnSpc>
            <a:spcBef>
              <a:spcPct val="0"/>
            </a:spcBef>
            <a:spcAft>
              <a:spcPct val="35000"/>
            </a:spcAft>
            <a:buNone/>
          </a:pPr>
          <a:r>
            <a:rPr lang="nl-BE" sz="2400" kern="1200" dirty="0"/>
            <a:t>Voorbereiding aanpassing MJP</a:t>
          </a:r>
        </a:p>
      </dsp:txBody>
      <dsp:txXfrm>
        <a:off x="2621707" y="2328862"/>
        <a:ext cx="2493266" cy="1552574"/>
      </dsp:txXfrm>
    </dsp:sp>
    <dsp:sp modelId="{41A7C1D5-995D-4DB9-8056-E73B6D55C658}">
      <dsp:nvSpPr>
        <dsp:cNvPr id="0" name=""/>
        <dsp:cNvSpPr/>
      </dsp:nvSpPr>
      <dsp:spPr>
        <a:xfrm>
          <a:off x="3674268"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21DD51-9BC0-46A1-AFB2-BB306A020BFE}">
      <dsp:nvSpPr>
        <dsp:cNvPr id="0" name=""/>
        <dsp:cNvSpPr/>
      </dsp:nvSpPr>
      <dsp:spPr>
        <a:xfrm>
          <a:off x="5239636" y="0"/>
          <a:ext cx="2493266"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b" anchorCtr="0">
          <a:noAutofit/>
        </a:bodyPr>
        <a:lstStyle/>
        <a:p>
          <a:pPr marL="0" lvl="0" indent="0" algn="ctr" defTabSz="1066800">
            <a:lnSpc>
              <a:spcPct val="90000"/>
            </a:lnSpc>
            <a:spcBef>
              <a:spcPct val="0"/>
            </a:spcBef>
            <a:spcAft>
              <a:spcPct val="35000"/>
            </a:spcAft>
            <a:buNone/>
          </a:pPr>
          <a:r>
            <a:rPr lang="nl-BE" sz="2400" kern="1200" dirty="0"/>
            <a:t>DEC 24</a:t>
          </a:r>
        </a:p>
        <a:p>
          <a:pPr marL="0" lvl="0" indent="0" algn="ctr" defTabSz="1066800">
            <a:lnSpc>
              <a:spcPct val="90000"/>
            </a:lnSpc>
            <a:spcBef>
              <a:spcPct val="0"/>
            </a:spcBef>
            <a:spcAft>
              <a:spcPct val="35000"/>
            </a:spcAft>
            <a:buNone/>
          </a:pPr>
          <a:r>
            <a:rPr lang="nl-BE" sz="2400" kern="1200" dirty="0"/>
            <a:t>Goedkeuring MJP</a:t>
          </a:r>
        </a:p>
      </dsp:txBody>
      <dsp:txXfrm>
        <a:off x="5239636" y="0"/>
        <a:ext cx="2493266" cy="1552574"/>
      </dsp:txXfrm>
    </dsp:sp>
    <dsp:sp modelId="{B62B3E46-0C4D-4165-933D-E2A6D5DA0022}">
      <dsp:nvSpPr>
        <dsp:cNvPr id="0" name=""/>
        <dsp:cNvSpPr/>
      </dsp:nvSpPr>
      <dsp:spPr>
        <a:xfrm>
          <a:off x="6292198"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031E11-B2FF-4050-A6A7-60BC2C4C8429}">
      <dsp:nvSpPr>
        <dsp:cNvPr id="0" name=""/>
        <dsp:cNvSpPr/>
      </dsp:nvSpPr>
      <dsp:spPr>
        <a:xfrm>
          <a:off x="0" y="1164431"/>
          <a:ext cx="8596312" cy="1552574"/>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0DE3BE-7393-40A1-847B-AF44A96532C5}">
      <dsp:nvSpPr>
        <dsp:cNvPr id="0" name=""/>
        <dsp:cNvSpPr/>
      </dsp:nvSpPr>
      <dsp:spPr>
        <a:xfrm>
          <a:off x="2124" y="0"/>
          <a:ext cx="1237188"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56" tIns="92456" rIns="92456" bIns="92456" numCol="1" spcCol="1270" anchor="b" anchorCtr="0">
          <a:noAutofit/>
        </a:bodyPr>
        <a:lstStyle/>
        <a:p>
          <a:pPr marL="0" lvl="0" indent="0" algn="ctr" defTabSz="577850">
            <a:lnSpc>
              <a:spcPct val="90000"/>
            </a:lnSpc>
            <a:spcBef>
              <a:spcPct val="0"/>
            </a:spcBef>
            <a:spcAft>
              <a:spcPct val="35000"/>
            </a:spcAft>
            <a:buNone/>
          </a:pPr>
          <a:r>
            <a:rPr lang="nl-BE" sz="1300" kern="1200" dirty="0"/>
            <a:t>JUNI 24</a:t>
          </a:r>
        </a:p>
        <a:p>
          <a:pPr marL="0" lvl="0" indent="0" algn="ctr" defTabSz="577850">
            <a:lnSpc>
              <a:spcPct val="90000"/>
            </a:lnSpc>
            <a:spcBef>
              <a:spcPct val="0"/>
            </a:spcBef>
            <a:spcAft>
              <a:spcPct val="35000"/>
            </a:spcAft>
            <a:buNone/>
          </a:pPr>
          <a:r>
            <a:rPr lang="nl-BE" sz="1300" kern="1200" dirty="0"/>
            <a:t>Goedkeuring rekening 23</a:t>
          </a:r>
        </a:p>
      </dsp:txBody>
      <dsp:txXfrm>
        <a:off x="2124" y="0"/>
        <a:ext cx="1237188" cy="1552574"/>
      </dsp:txXfrm>
    </dsp:sp>
    <dsp:sp modelId="{3231F5E7-39C3-4E59-8130-74C2D1A48AAB}">
      <dsp:nvSpPr>
        <dsp:cNvPr id="0" name=""/>
        <dsp:cNvSpPr/>
      </dsp:nvSpPr>
      <dsp:spPr>
        <a:xfrm>
          <a:off x="426647"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268C761-9846-4527-AEEA-785C8F0D1B65}">
      <dsp:nvSpPr>
        <dsp:cNvPr id="0" name=""/>
        <dsp:cNvSpPr/>
      </dsp:nvSpPr>
      <dsp:spPr>
        <a:xfrm>
          <a:off x="1301173" y="2328862"/>
          <a:ext cx="1237188"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56" tIns="92456" rIns="92456" bIns="92456" numCol="1" spcCol="1270" anchor="t" anchorCtr="0">
          <a:noAutofit/>
        </a:bodyPr>
        <a:lstStyle/>
        <a:p>
          <a:pPr marL="0" lvl="0" indent="0" algn="ctr" defTabSz="577850">
            <a:lnSpc>
              <a:spcPct val="90000"/>
            </a:lnSpc>
            <a:spcBef>
              <a:spcPct val="0"/>
            </a:spcBef>
            <a:spcAft>
              <a:spcPct val="35000"/>
            </a:spcAft>
            <a:buNone/>
          </a:pPr>
          <a:r>
            <a:rPr lang="nl-BE" sz="1300" kern="1200" dirty="0"/>
            <a:t>SEP-NOV 24</a:t>
          </a:r>
        </a:p>
        <a:p>
          <a:pPr marL="0" lvl="0" indent="0" algn="ctr" defTabSz="577850">
            <a:lnSpc>
              <a:spcPct val="90000"/>
            </a:lnSpc>
            <a:spcBef>
              <a:spcPct val="0"/>
            </a:spcBef>
            <a:spcAft>
              <a:spcPct val="35000"/>
            </a:spcAft>
            <a:buNone/>
          </a:pPr>
          <a:r>
            <a:rPr lang="nl-BE" sz="1300" strike="sngStrike" kern="1200" dirty="0"/>
            <a:t>Voorbereiding aanpassing MJP</a:t>
          </a:r>
        </a:p>
      </dsp:txBody>
      <dsp:txXfrm>
        <a:off x="1301173" y="2328862"/>
        <a:ext cx="1237188" cy="1552574"/>
      </dsp:txXfrm>
    </dsp:sp>
    <dsp:sp modelId="{41A7C1D5-995D-4DB9-8056-E73B6D55C658}">
      <dsp:nvSpPr>
        <dsp:cNvPr id="0" name=""/>
        <dsp:cNvSpPr/>
      </dsp:nvSpPr>
      <dsp:spPr>
        <a:xfrm>
          <a:off x="1725695"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21DD51-9BC0-46A1-AFB2-BB306A020BFE}">
      <dsp:nvSpPr>
        <dsp:cNvPr id="0" name=""/>
        <dsp:cNvSpPr/>
      </dsp:nvSpPr>
      <dsp:spPr>
        <a:xfrm>
          <a:off x="2600221" y="0"/>
          <a:ext cx="1237188"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56" tIns="92456" rIns="92456" bIns="92456" numCol="1" spcCol="1270" anchor="b" anchorCtr="0">
          <a:noAutofit/>
        </a:bodyPr>
        <a:lstStyle/>
        <a:p>
          <a:pPr marL="0" lvl="0" indent="0" algn="ctr" defTabSz="577850">
            <a:lnSpc>
              <a:spcPct val="90000"/>
            </a:lnSpc>
            <a:spcBef>
              <a:spcPct val="0"/>
            </a:spcBef>
            <a:spcAft>
              <a:spcPct val="35000"/>
            </a:spcAft>
            <a:buNone/>
          </a:pPr>
          <a:r>
            <a:rPr lang="nl-BE" sz="1300" kern="1200" dirty="0"/>
            <a:t>DEC 24</a:t>
          </a:r>
        </a:p>
        <a:p>
          <a:pPr marL="0" lvl="0" indent="0" algn="ctr" defTabSz="577850">
            <a:lnSpc>
              <a:spcPct val="90000"/>
            </a:lnSpc>
            <a:spcBef>
              <a:spcPct val="0"/>
            </a:spcBef>
            <a:spcAft>
              <a:spcPct val="35000"/>
            </a:spcAft>
            <a:buNone/>
          </a:pPr>
          <a:r>
            <a:rPr lang="nl-BE" sz="1300" strike="sngStrike" kern="1200" dirty="0"/>
            <a:t>Goedkeuring MJP</a:t>
          </a:r>
        </a:p>
      </dsp:txBody>
      <dsp:txXfrm>
        <a:off x="2600221" y="0"/>
        <a:ext cx="1237188" cy="1552574"/>
      </dsp:txXfrm>
    </dsp:sp>
    <dsp:sp modelId="{B62B3E46-0C4D-4165-933D-E2A6D5DA0022}">
      <dsp:nvSpPr>
        <dsp:cNvPr id="0" name=""/>
        <dsp:cNvSpPr/>
      </dsp:nvSpPr>
      <dsp:spPr>
        <a:xfrm>
          <a:off x="3024744"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AA5402-8D60-45CF-9297-AE3577372723}">
      <dsp:nvSpPr>
        <dsp:cNvPr id="0" name=""/>
        <dsp:cNvSpPr/>
      </dsp:nvSpPr>
      <dsp:spPr>
        <a:xfrm>
          <a:off x="3899270" y="2328862"/>
          <a:ext cx="1237188"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56" tIns="92456" rIns="92456" bIns="92456" numCol="1" spcCol="1270" anchor="t" anchorCtr="0">
          <a:noAutofit/>
        </a:bodyPr>
        <a:lstStyle/>
        <a:p>
          <a:pPr marL="0" lvl="0" indent="0" algn="ctr" defTabSz="577850">
            <a:lnSpc>
              <a:spcPct val="90000"/>
            </a:lnSpc>
            <a:spcBef>
              <a:spcPct val="0"/>
            </a:spcBef>
            <a:spcAft>
              <a:spcPct val="35000"/>
            </a:spcAft>
            <a:buNone/>
          </a:pPr>
          <a:r>
            <a:rPr lang="nl-BE" sz="1300" strike="noStrike" kern="1200" dirty="0"/>
            <a:t>FEB – APRIL 25</a:t>
          </a:r>
        </a:p>
        <a:p>
          <a:pPr marL="0" lvl="0" indent="0" algn="ctr" defTabSz="577850">
            <a:lnSpc>
              <a:spcPct val="90000"/>
            </a:lnSpc>
            <a:spcBef>
              <a:spcPct val="0"/>
            </a:spcBef>
            <a:spcAft>
              <a:spcPct val="35000"/>
            </a:spcAft>
            <a:buNone/>
          </a:pPr>
          <a:r>
            <a:rPr lang="nl-BE" sz="1300" strike="noStrike" kern="1200" dirty="0"/>
            <a:t>Voorbereiding aanpassing MJP</a:t>
          </a:r>
        </a:p>
      </dsp:txBody>
      <dsp:txXfrm>
        <a:off x="3899270" y="2328862"/>
        <a:ext cx="1237188" cy="1552574"/>
      </dsp:txXfrm>
    </dsp:sp>
    <dsp:sp modelId="{E8B8A09C-D454-4853-8415-55D7657080DE}">
      <dsp:nvSpPr>
        <dsp:cNvPr id="0" name=""/>
        <dsp:cNvSpPr/>
      </dsp:nvSpPr>
      <dsp:spPr>
        <a:xfrm>
          <a:off x="4323792"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63C71C-8A83-4B70-BC7C-50F8E62FA783}">
      <dsp:nvSpPr>
        <dsp:cNvPr id="0" name=""/>
        <dsp:cNvSpPr/>
      </dsp:nvSpPr>
      <dsp:spPr>
        <a:xfrm>
          <a:off x="5198318" y="0"/>
          <a:ext cx="1237188"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56" tIns="92456" rIns="92456" bIns="92456" numCol="1" spcCol="1270" anchor="b" anchorCtr="0">
          <a:noAutofit/>
        </a:bodyPr>
        <a:lstStyle/>
        <a:p>
          <a:pPr marL="0" lvl="0" indent="0" algn="ctr" defTabSz="577850">
            <a:lnSpc>
              <a:spcPct val="90000"/>
            </a:lnSpc>
            <a:spcBef>
              <a:spcPct val="0"/>
            </a:spcBef>
            <a:spcAft>
              <a:spcPct val="35000"/>
            </a:spcAft>
            <a:buNone/>
          </a:pPr>
          <a:r>
            <a:rPr lang="nl-BE" sz="1300" strike="noStrike" kern="1200" dirty="0"/>
            <a:t>APRIL 25</a:t>
          </a:r>
        </a:p>
        <a:p>
          <a:pPr marL="0" lvl="0" indent="0" algn="ctr" defTabSz="577850">
            <a:lnSpc>
              <a:spcPct val="90000"/>
            </a:lnSpc>
            <a:spcBef>
              <a:spcPct val="0"/>
            </a:spcBef>
            <a:spcAft>
              <a:spcPct val="35000"/>
            </a:spcAft>
            <a:buNone/>
          </a:pPr>
          <a:r>
            <a:rPr lang="nl-BE" sz="1300" strike="noStrike" kern="1200" dirty="0"/>
            <a:t>Goedkeuring MJP</a:t>
          </a:r>
        </a:p>
      </dsp:txBody>
      <dsp:txXfrm>
        <a:off x="5198318" y="0"/>
        <a:ext cx="1237188" cy="1552574"/>
      </dsp:txXfrm>
    </dsp:sp>
    <dsp:sp modelId="{2FB848DA-A116-4E3C-9262-67158D4B39B4}">
      <dsp:nvSpPr>
        <dsp:cNvPr id="0" name=""/>
        <dsp:cNvSpPr/>
      </dsp:nvSpPr>
      <dsp:spPr>
        <a:xfrm>
          <a:off x="5622841"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D820200-3925-4E47-AA0C-02EE88990202}">
      <dsp:nvSpPr>
        <dsp:cNvPr id="0" name=""/>
        <dsp:cNvSpPr/>
      </dsp:nvSpPr>
      <dsp:spPr>
        <a:xfrm>
          <a:off x="6497366" y="2328862"/>
          <a:ext cx="1237188"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56" tIns="92456" rIns="92456" bIns="92456" numCol="1" spcCol="1270" anchor="t" anchorCtr="0">
          <a:noAutofit/>
        </a:bodyPr>
        <a:lstStyle/>
        <a:p>
          <a:pPr marL="0" lvl="0" indent="0" algn="ctr" defTabSz="577850">
            <a:lnSpc>
              <a:spcPct val="90000"/>
            </a:lnSpc>
            <a:spcBef>
              <a:spcPct val="0"/>
            </a:spcBef>
            <a:spcAft>
              <a:spcPct val="35000"/>
            </a:spcAft>
            <a:buNone/>
          </a:pPr>
          <a:r>
            <a:rPr lang="nl-BE" sz="1300" strike="noStrike" kern="1200" dirty="0"/>
            <a:t>JUNI 25</a:t>
          </a:r>
        </a:p>
        <a:p>
          <a:pPr marL="0" lvl="0" indent="0" algn="ctr" defTabSz="577850">
            <a:lnSpc>
              <a:spcPct val="90000"/>
            </a:lnSpc>
            <a:spcBef>
              <a:spcPct val="0"/>
            </a:spcBef>
            <a:spcAft>
              <a:spcPct val="35000"/>
            </a:spcAft>
            <a:buNone/>
          </a:pPr>
          <a:r>
            <a:rPr lang="nl-BE" sz="1300" strike="noStrike" kern="1200" dirty="0"/>
            <a:t>Goedkeuring rekening 2024</a:t>
          </a:r>
        </a:p>
      </dsp:txBody>
      <dsp:txXfrm>
        <a:off x="6497366" y="2328862"/>
        <a:ext cx="1237188" cy="1552574"/>
      </dsp:txXfrm>
    </dsp:sp>
    <dsp:sp modelId="{63902DC6-0B6A-4C46-B69D-926AEC8C9B5C}">
      <dsp:nvSpPr>
        <dsp:cNvPr id="0" name=""/>
        <dsp:cNvSpPr/>
      </dsp:nvSpPr>
      <dsp:spPr>
        <a:xfrm>
          <a:off x="6921889"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FABBDEC6-D0D7-4F7D-B132-28740E31374B}" type="datetimeFigureOut">
              <a:rPr lang="nl-BE" smtClean="0"/>
              <a:t>22/04/2025</a:t>
            </a:fld>
            <a:endParaRPr lang="nl-BE"/>
          </a:p>
        </p:txBody>
      </p:sp>
      <p:sp>
        <p:nvSpPr>
          <p:cNvPr id="4" name="Tijdelijke aanduiding voor voettekst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nl-BE"/>
          </a:p>
        </p:txBody>
      </p:sp>
      <p:sp>
        <p:nvSpPr>
          <p:cNvPr id="5" name="Tijdelijke aanduiding voor dianumm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6A650B8-75A7-497C-99B1-A72951382121}" type="slidenum">
              <a:rPr lang="nl-BE" smtClean="0"/>
              <a:t>‹nr.›</a:t>
            </a:fld>
            <a:endParaRPr lang="nl-BE"/>
          </a:p>
        </p:txBody>
      </p:sp>
    </p:spTree>
    <p:extLst>
      <p:ext uri="{BB962C8B-B14F-4D97-AF65-F5344CB8AC3E}">
        <p14:creationId xmlns:p14="http://schemas.microsoft.com/office/powerpoint/2010/main" val="40867511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7D5ABB0-E9F7-4611-B5CF-A65516EB48C8}" type="datetimeFigureOut">
              <a:rPr lang="nl-BE" smtClean="0"/>
              <a:t>22/04/2025</a:t>
            </a:fld>
            <a:endParaRPr lang="nl-BE"/>
          </a:p>
        </p:txBody>
      </p:sp>
      <p:sp>
        <p:nvSpPr>
          <p:cNvPr id="4" name="Tijdelijke aanduiding voor dia-afbeelding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6D3591E-ABED-4771-A540-C660D629D4A1}" type="slidenum">
              <a:rPr lang="nl-BE" smtClean="0"/>
              <a:t>‹nr.›</a:t>
            </a:fld>
            <a:endParaRPr lang="nl-BE"/>
          </a:p>
        </p:txBody>
      </p:sp>
    </p:spTree>
    <p:extLst>
      <p:ext uri="{BB962C8B-B14F-4D97-AF65-F5344CB8AC3E}">
        <p14:creationId xmlns:p14="http://schemas.microsoft.com/office/powerpoint/2010/main" val="4267743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1</a:t>
            </a:fld>
            <a:endParaRPr lang="nl-BE"/>
          </a:p>
        </p:txBody>
      </p:sp>
    </p:spTree>
    <p:extLst>
      <p:ext uri="{BB962C8B-B14F-4D97-AF65-F5344CB8AC3E}">
        <p14:creationId xmlns:p14="http://schemas.microsoft.com/office/powerpoint/2010/main" val="20395274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2</a:t>
            </a:fld>
            <a:endParaRPr lang="nl-BE"/>
          </a:p>
        </p:txBody>
      </p:sp>
    </p:spTree>
    <p:extLst>
      <p:ext uri="{BB962C8B-B14F-4D97-AF65-F5344CB8AC3E}">
        <p14:creationId xmlns:p14="http://schemas.microsoft.com/office/powerpoint/2010/main" val="22649524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fontAlgn="t">
              <a:buFont typeface="Arial" panose="020B0604020202020204" pitchFamily="34" charset="0"/>
              <a:buChar char="•"/>
            </a:pPr>
            <a:r>
              <a:rPr lang="nl-BE" sz="1200" b="0" i="0" kern="1200" dirty="0">
                <a:solidFill>
                  <a:schemeClr val="tx1"/>
                </a:solidFill>
                <a:effectLst/>
                <a:latin typeface="+mn-lt"/>
                <a:ea typeface="+mn-ea"/>
                <a:cs typeface="+mn-cs"/>
              </a:rPr>
              <a:t>de gecorrigeerde autofinancieringsmarge, dat het structureel evenwicht weergeeft zonder dat de door het bestuur gekozen financieringswijze een rol speelt; </a:t>
            </a:r>
          </a:p>
          <a:p>
            <a:pPr marL="171450" indent="-171450" fontAlgn="t">
              <a:buFont typeface="Arial" panose="020B0604020202020204" pitchFamily="34" charset="0"/>
              <a:buChar char="•"/>
            </a:pPr>
            <a:r>
              <a:rPr lang="nl-BE" sz="1200" b="0" i="0" kern="1200" dirty="0">
                <a:solidFill>
                  <a:schemeClr val="tx1"/>
                </a:solidFill>
                <a:effectLst/>
                <a:latin typeface="+mn-lt"/>
                <a:ea typeface="+mn-ea"/>
                <a:cs typeface="+mn-cs"/>
              </a:rPr>
              <a:t>8% van de totale uitstaande financiële</a:t>
            </a:r>
            <a:r>
              <a:rPr lang="nl-BE" sz="1200" b="0" i="0" kern="1200" baseline="0" dirty="0">
                <a:solidFill>
                  <a:schemeClr val="tx1"/>
                </a:solidFill>
                <a:effectLst/>
                <a:latin typeface="+mn-lt"/>
                <a:ea typeface="+mn-ea"/>
                <a:cs typeface="+mn-cs"/>
              </a:rPr>
              <a:t> schulden van per 31/12/X-1 </a:t>
            </a:r>
            <a:r>
              <a:rPr lang="nl-BE" sz="1200" b="0" i="0" kern="1200" baseline="0" dirty="0">
                <a:solidFill>
                  <a:schemeClr val="tx1"/>
                </a:solidFill>
                <a:effectLst/>
                <a:latin typeface="+mn-lt"/>
                <a:ea typeface="+mn-ea"/>
                <a:cs typeface="+mn-cs"/>
                <a:sym typeface="Wingdings" panose="05000000000000000000" pitchFamily="2" charset="2"/>
              </a:rPr>
              <a:t> anders gezegd, de aflossingen worden berekend dat de lening een gemiddelde looptijd heeft van 12 jaar</a:t>
            </a:r>
          </a:p>
          <a:p>
            <a:pPr marL="628650" lvl="1" indent="-171450" fontAlgn="t">
              <a:buFont typeface="Arial" panose="020B0604020202020204" pitchFamily="34" charset="0"/>
              <a:buChar char="•"/>
            </a:pPr>
            <a:r>
              <a:rPr lang="nl-BE" sz="1200" b="0" i="0" kern="1200" baseline="0" dirty="0">
                <a:solidFill>
                  <a:schemeClr val="tx1"/>
                </a:solidFill>
                <a:effectLst/>
                <a:latin typeface="+mn-lt"/>
                <a:ea typeface="+mn-ea"/>
                <a:cs typeface="+mn-cs"/>
                <a:sym typeface="Wingdings" panose="05000000000000000000" pitchFamily="2" charset="2"/>
              </a:rPr>
              <a:t>Is vooral interessant voor gemeenten die werken met </a:t>
            </a:r>
            <a:r>
              <a:rPr lang="nl-BE" sz="1200" b="0" i="0" kern="1200" baseline="0" dirty="0" err="1">
                <a:solidFill>
                  <a:schemeClr val="tx1"/>
                </a:solidFill>
                <a:effectLst/>
                <a:latin typeface="+mn-lt"/>
                <a:ea typeface="+mn-ea"/>
                <a:cs typeface="+mn-cs"/>
                <a:sym typeface="Wingdings" panose="05000000000000000000" pitchFamily="2" charset="2"/>
              </a:rPr>
              <a:t>bulletleningen</a:t>
            </a:r>
            <a:r>
              <a:rPr lang="nl-BE" sz="1200" b="0" i="0" kern="1200" baseline="0" dirty="0">
                <a:solidFill>
                  <a:schemeClr val="tx1"/>
                </a:solidFill>
                <a:effectLst/>
                <a:latin typeface="+mn-lt"/>
                <a:ea typeface="+mn-ea"/>
                <a:cs typeface="+mn-cs"/>
                <a:sym typeface="Wingdings" panose="05000000000000000000" pitchFamily="2" charset="2"/>
              </a:rPr>
              <a:t> waarbij enkel interesten worden afbetaald maar de lening zelf op het einde van de looptijd dient terugbetaald te worden</a:t>
            </a:r>
          </a:p>
          <a:p>
            <a:pPr marL="628650" lvl="1" indent="-171450" fontAlgn="t">
              <a:buFont typeface="Arial" panose="020B0604020202020204" pitchFamily="34" charset="0"/>
              <a:buChar char="•"/>
            </a:pPr>
            <a:r>
              <a:rPr lang="nl-BE" sz="1200" b="0" i="0" kern="1200" baseline="0" dirty="0">
                <a:solidFill>
                  <a:schemeClr val="tx1"/>
                </a:solidFill>
                <a:effectLst/>
                <a:latin typeface="+mn-lt"/>
                <a:ea typeface="+mn-ea"/>
                <a:cs typeface="+mn-cs"/>
                <a:sym typeface="Wingdings" panose="05000000000000000000" pitchFamily="2" charset="2"/>
              </a:rPr>
              <a:t>Gemeente Bonheiden heeft zo geen leningen</a:t>
            </a:r>
            <a:endParaRPr lang="nl-BE" sz="1200" b="0" i="0" kern="1200" dirty="0">
              <a:solidFill>
                <a:schemeClr val="tx1"/>
              </a:solidFill>
              <a:effectLst/>
              <a:latin typeface="+mn-lt"/>
              <a:ea typeface="+mn-ea"/>
              <a:cs typeface="+mn-cs"/>
            </a:endParaRPr>
          </a:p>
        </p:txBody>
      </p:sp>
      <p:sp>
        <p:nvSpPr>
          <p:cNvPr id="4" name="Tijdelijke aanduiding voor dianummer 3"/>
          <p:cNvSpPr>
            <a:spLocks noGrp="1"/>
          </p:cNvSpPr>
          <p:nvPr>
            <p:ph type="sldNum" sz="quarter" idx="10"/>
          </p:nvPr>
        </p:nvSpPr>
        <p:spPr/>
        <p:txBody>
          <a:bodyPr/>
          <a:lstStyle/>
          <a:p>
            <a:fld id="{66D3591E-ABED-4771-A540-C660D629D4A1}" type="slidenum">
              <a:rPr lang="nl-BE" smtClean="0"/>
              <a:t>3</a:t>
            </a:fld>
            <a:endParaRPr lang="nl-BE"/>
          </a:p>
        </p:txBody>
      </p:sp>
    </p:spTree>
    <p:extLst>
      <p:ext uri="{BB962C8B-B14F-4D97-AF65-F5344CB8AC3E}">
        <p14:creationId xmlns:p14="http://schemas.microsoft.com/office/powerpoint/2010/main" val="3812005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fontAlgn="t">
              <a:buFont typeface="Arial" panose="020B0604020202020204" pitchFamily="34" charset="0"/>
              <a:buChar char="•"/>
            </a:pPr>
            <a:r>
              <a:rPr lang="nl-BE" sz="1200" b="0" i="0" kern="1200" dirty="0">
                <a:solidFill>
                  <a:schemeClr val="tx1"/>
                </a:solidFill>
                <a:effectLst/>
                <a:latin typeface="+mn-lt"/>
                <a:ea typeface="+mn-ea"/>
                <a:cs typeface="+mn-cs"/>
              </a:rPr>
              <a:t>de geconsolideerde autofinancieringsmarge, dat de autofinancieringsmarge van de gemeente/OCMW aanvult met de autofinancieringsmarge van de autonome gemeentebedrijven</a:t>
            </a:r>
            <a:endParaRPr lang="nl-BE" dirty="0"/>
          </a:p>
          <a:p>
            <a:pPr marL="0" indent="0">
              <a:buFont typeface="Arial" panose="020B0604020202020204" pitchFamily="34" charset="0"/>
              <a:buNone/>
            </a:pPr>
            <a:endParaRPr lang="nl-BE" dirty="0"/>
          </a:p>
        </p:txBody>
      </p:sp>
      <p:sp>
        <p:nvSpPr>
          <p:cNvPr id="4" name="Tijdelijke aanduiding voor dianummer 3"/>
          <p:cNvSpPr>
            <a:spLocks noGrp="1"/>
          </p:cNvSpPr>
          <p:nvPr>
            <p:ph type="sldNum" sz="quarter" idx="10"/>
          </p:nvPr>
        </p:nvSpPr>
        <p:spPr/>
        <p:txBody>
          <a:bodyPr/>
          <a:lstStyle/>
          <a:p>
            <a:fld id="{66D3591E-ABED-4771-A540-C660D629D4A1}" type="slidenum">
              <a:rPr lang="nl-BE" smtClean="0"/>
              <a:t>4</a:t>
            </a:fld>
            <a:endParaRPr lang="nl-BE"/>
          </a:p>
        </p:txBody>
      </p:sp>
    </p:spTree>
    <p:extLst>
      <p:ext uri="{BB962C8B-B14F-4D97-AF65-F5344CB8AC3E}">
        <p14:creationId xmlns:p14="http://schemas.microsoft.com/office/powerpoint/2010/main" val="9965498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De motivering van de wijzigingen </a:t>
            </a:r>
          </a:p>
          <a:p>
            <a:r>
              <a:rPr lang="nl-NL" dirty="0"/>
              <a:t> </a:t>
            </a:r>
          </a:p>
          <a:p>
            <a:r>
              <a:rPr lang="nl-NL" dirty="0"/>
              <a:t>- Exploitatie/financiering &gt; € 25.000, investeringen &gt; € 100.000</a:t>
            </a:r>
          </a:p>
          <a:p>
            <a:r>
              <a:rPr lang="nl-NL" dirty="0"/>
              <a:t>- In doelstellingen vertaald beleid 111</a:t>
            </a:r>
          </a:p>
          <a:p>
            <a:r>
              <a:rPr lang="nl-NL" dirty="0"/>
              <a:t>- Niet in doelstellingen vertaald beleid 121</a:t>
            </a:r>
          </a:p>
          <a:p>
            <a:r>
              <a:rPr lang="nl-NL" dirty="0"/>
              <a:t>De aangepaste toelichting 133</a:t>
            </a:r>
          </a:p>
          <a:p>
            <a:r>
              <a:rPr lang="nl-NL" dirty="0"/>
              <a:t>- Toelichting m.b.t. de gekozen grondslagen en assumpties voor de opmaak van het beleidsrapport 134</a:t>
            </a:r>
          </a:p>
          <a:p>
            <a:r>
              <a:rPr lang="nl-NL" dirty="0"/>
              <a:t>- Overzicht van de financiële risico’s 148</a:t>
            </a:r>
          </a:p>
          <a:p>
            <a:r>
              <a:rPr lang="nl-NL" dirty="0"/>
              <a:t>- Overzicht van de ontvangsten/uitgaven naar functionele aard (schema T1) 159</a:t>
            </a:r>
          </a:p>
          <a:p>
            <a:r>
              <a:rPr lang="nl-NL" dirty="0"/>
              <a:t>- Overzicht van de ontvangsten/uitgaven naar economische aard (schema T2) 163</a:t>
            </a:r>
          </a:p>
          <a:p>
            <a:r>
              <a:rPr lang="nl-NL" dirty="0"/>
              <a:t>- Overzicht van de investeringsprojecten (schema T3) 170</a:t>
            </a:r>
          </a:p>
          <a:p>
            <a:r>
              <a:rPr lang="nl-NL" dirty="0"/>
              <a:t>- Overzicht van de evolutie van de financiële schulden (schema T4) 250</a:t>
            </a:r>
            <a:endParaRPr lang="nl-BE" dirty="0"/>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5</a:t>
            </a:fld>
            <a:endParaRPr lang="nl-BE"/>
          </a:p>
        </p:txBody>
      </p:sp>
    </p:spTree>
    <p:extLst>
      <p:ext uri="{BB962C8B-B14F-4D97-AF65-F5344CB8AC3E}">
        <p14:creationId xmlns:p14="http://schemas.microsoft.com/office/powerpoint/2010/main" val="912106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Verloop tot aanpassing meerjarenplan</a:t>
            </a:r>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6</a:t>
            </a:fld>
            <a:endParaRPr lang="nl-BE"/>
          </a:p>
        </p:txBody>
      </p:sp>
    </p:spTree>
    <p:extLst>
      <p:ext uri="{BB962C8B-B14F-4D97-AF65-F5344CB8AC3E}">
        <p14:creationId xmlns:p14="http://schemas.microsoft.com/office/powerpoint/2010/main" val="8245596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C1F6A-1240-02EA-5423-F505E1A38D9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D07EE9D-8630-F859-E613-BDE0DEB69DF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EBBD9E9E-58EA-1D7B-9D31-9027679C8D0C}"/>
              </a:ext>
            </a:extLst>
          </p:cNvPr>
          <p:cNvSpPr>
            <a:spLocks noGrp="1"/>
          </p:cNvSpPr>
          <p:nvPr>
            <p:ph type="body" idx="1"/>
          </p:nvPr>
        </p:nvSpPr>
        <p:spPr/>
        <p:txBody>
          <a:bodyPr/>
          <a:lstStyle/>
          <a:p>
            <a:endParaRPr lang="nl-BE" dirty="0"/>
          </a:p>
        </p:txBody>
      </p:sp>
      <p:sp>
        <p:nvSpPr>
          <p:cNvPr id="4" name="Tijdelijke aanduiding voor dianummer 3">
            <a:extLst>
              <a:ext uri="{FF2B5EF4-FFF2-40B4-BE49-F238E27FC236}">
                <a16:creationId xmlns:a16="http://schemas.microsoft.com/office/drawing/2014/main" id="{39607CA8-F5FB-DFEA-A4E9-DBA53AFF277F}"/>
              </a:ext>
            </a:extLst>
          </p:cNvPr>
          <p:cNvSpPr>
            <a:spLocks noGrp="1"/>
          </p:cNvSpPr>
          <p:nvPr>
            <p:ph type="sldNum" sz="quarter" idx="5"/>
          </p:nvPr>
        </p:nvSpPr>
        <p:spPr/>
        <p:txBody>
          <a:bodyPr/>
          <a:lstStyle/>
          <a:p>
            <a:fld id="{66D3591E-ABED-4771-A540-C660D629D4A1}" type="slidenum">
              <a:rPr lang="nl-BE" smtClean="0"/>
              <a:t>7</a:t>
            </a:fld>
            <a:endParaRPr lang="nl-BE"/>
          </a:p>
        </p:txBody>
      </p:sp>
    </p:spTree>
    <p:extLst>
      <p:ext uri="{BB962C8B-B14F-4D97-AF65-F5344CB8AC3E}">
        <p14:creationId xmlns:p14="http://schemas.microsoft.com/office/powerpoint/2010/main" val="32150803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8</a:t>
            </a:fld>
            <a:endParaRPr lang="nl-BE"/>
          </a:p>
        </p:txBody>
      </p:sp>
    </p:spTree>
    <p:extLst>
      <p:ext uri="{BB962C8B-B14F-4D97-AF65-F5344CB8AC3E}">
        <p14:creationId xmlns:p14="http://schemas.microsoft.com/office/powerpoint/2010/main" val="23788516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Normaal gezien krijgen de gemeente vanuit ABB een omzendbrief met richtlijnen voor de bijsturing van het meerjarenplan, maar dit is dit jaar niet gebeurd.</a:t>
            </a:r>
          </a:p>
        </p:txBody>
      </p:sp>
      <p:sp>
        <p:nvSpPr>
          <p:cNvPr id="4" name="Tijdelijke aanduiding voor dianummer 3"/>
          <p:cNvSpPr>
            <a:spLocks noGrp="1"/>
          </p:cNvSpPr>
          <p:nvPr>
            <p:ph type="sldNum" sz="quarter" idx="10"/>
          </p:nvPr>
        </p:nvSpPr>
        <p:spPr/>
        <p:txBody>
          <a:bodyPr/>
          <a:lstStyle/>
          <a:p>
            <a:fld id="{66D3591E-ABED-4771-A540-C660D629D4A1}" type="slidenum">
              <a:rPr lang="nl-BE" smtClean="0"/>
              <a:t>9</a:t>
            </a:fld>
            <a:endParaRPr lang="nl-BE"/>
          </a:p>
        </p:txBody>
      </p:sp>
    </p:spTree>
    <p:extLst>
      <p:ext uri="{BB962C8B-B14F-4D97-AF65-F5344CB8AC3E}">
        <p14:creationId xmlns:p14="http://schemas.microsoft.com/office/powerpoint/2010/main" val="26395064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10</a:t>
            </a:fld>
            <a:endParaRPr lang="nl-BE"/>
          </a:p>
        </p:txBody>
      </p:sp>
    </p:spTree>
    <p:extLst>
      <p:ext uri="{BB962C8B-B14F-4D97-AF65-F5344CB8AC3E}">
        <p14:creationId xmlns:p14="http://schemas.microsoft.com/office/powerpoint/2010/main" val="3304696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11</a:t>
            </a:fld>
            <a:endParaRPr lang="nl-BE"/>
          </a:p>
        </p:txBody>
      </p:sp>
    </p:spTree>
    <p:extLst>
      <p:ext uri="{BB962C8B-B14F-4D97-AF65-F5344CB8AC3E}">
        <p14:creationId xmlns:p14="http://schemas.microsoft.com/office/powerpoint/2010/main" val="41887488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Evenwichtsvereiste is dubbel, nl.</a:t>
            </a:r>
          </a:p>
          <a:p>
            <a:pPr marL="171450" indent="-171450">
              <a:buFont typeface="Arial" panose="020B0604020202020204" pitchFamily="34" charset="0"/>
              <a:buChar char="•"/>
            </a:pPr>
            <a:r>
              <a:rPr lang="nl-BE" dirty="0"/>
              <a:t>Beschikbaar budgettair resultaat is ieder jaar &gt; 0 (dit doe je door leningen in te schrijven)</a:t>
            </a:r>
          </a:p>
          <a:p>
            <a:pPr marL="171450" indent="-171450">
              <a:buFont typeface="Arial" panose="020B0604020202020204" pitchFamily="34" charset="0"/>
              <a:buChar char="•"/>
            </a:pPr>
            <a:r>
              <a:rPr lang="nl-BE" dirty="0"/>
              <a:t>Autofinancieringsmarge</a:t>
            </a:r>
            <a:r>
              <a:rPr lang="nl-BE" baseline="0" dirty="0"/>
              <a:t> is positief op het einde van het meerjarenplan (2025)</a:t>
            </a:r>
          </a:p>
          <a:p>
            <a:pPr marL="0" indent="0">
              <a:buFont typeface="Arial" panose="020B0604020202020204" pitchFamily="34" charset="0"/>
              <a:buNone/>
            </a:pPr>
            <a:r>
              <a:rPr lang="nl-BE" baseline="0" dirty="0"/>
              <a:t>	</a:t>
            </a:r>
            <a:endParaRPr lang="nl-BE" baseline="0" dirty="0">
              <a:sym typeface="Wingdings" panose="05000000000000000000" pitchFamily="2" charset="2"/>
            </a:endParaRPr>
          </a:p>
          <a:p>
            <a:pPr marL="171450" indent="-171450">
              <a:buFont typeface="Arial" panose="020B0604020202020204" pitchFamily="34" charset="0"/>
              <a:buChar char="•"/>
            </a:pPr>
            <a:r>
              <a:rPr lang="nl-BE" baseline="0" dirty="0">
                <a:sym typeface="Wingdings" panose="05000000000000000000" pitchFamily="2" charset="2"/>
              </a:rPr>
              <a:t>Verloop van de investeringen  zwaartepunt verschuift naar 2023</a:t>
            </a:r>
            <a:endParaRPr lang="nl-BE" dirty="0"/>
          </a:p>
          <a:p>
            <a:endParaRPr lang="nl-BE" dirty="0"/>
          </a:p>
        </p:txBody>
      </p:sp>
      <p:sp>
        <p:nvSpPr>
          <p:cNvPr id="4" name="Tijdelijke aanduiding voor dianummer 3"/>
          <p:cNvSpPr>
            <a:spLocks noGrp="1"/>
          </p:cNvSpPr>
          <p:nvPr>
            <p:ph type="sldNum" sz="quarter" idx="10"/>
          </p:nvPr>
        </p:nvSpPr>
        <p:spPr/>
        <p:txBody>
          <a:bodyPr/>
          <a:lstStyle/>
          <a:p>
            <a:fld id="{66D3591E-ABED-4771-A540-C660D629D4A1}" type="slidenum">
              <a:rPr lang="nl-BE" smtClean="0"/>
              <a:t>12</a:t>
            </a:fld>
            <a:endParaRPr lang="nl-BE"/>
          </a:p>
        </p:txBody>
      </p:sp>
    </p:spTree>
    <p:extLst>
      <p:ext uri="{BB962C8B-B14F-4D97-AF65-F5344CB8AC3E}">
        <p14:creationId xmlns:p14="http://schemas.microsoft.com/office/powerpoint/2010/main" val="40883882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13</a:t>
            </a:fld>
            <a:endParaRPr lang="nl-BE"/>
          </a:p>
        </p:txBody>
      </p:sp>
    </p:spTree>
    <p:extLst>
      <p:ext uri="{BB962C8B-B14F-4D97-AF65-F5344CB8AC3E}">
        <p14:creationId xmlns:p14="http://schemas.microsoft.com/office/powerpoint/2010/main" val="12618163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14</a:t>
            </a:fld>
            <a:endParaRPr lang="nl-BE"/>
          </a:p>
        </p:txBody>
      </p:sp>
    </p:spTree>
    <p:extLst>
      <p:ext uri="{BB962C8B-B14F-4D97-AF65-F5344CB8AC3E}">
        <p14:creationId xmlns:p14="http://schemas.microsoft.com/office/powerpoint/2010/main" val="12816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b="0" i="0" u="none" strike="noStrike" baseline="0" dirty="0">
                <a:solidFill>
                  <a:srgbClr val="000000"/>
                </a:solidFill>
                <a:latin typeface="Calibri" panose="020F0502020204030204" pitchFamily="34" charset="0"/>
              </a:rPr>
              <a:t>In deze toelichting wordt stilgestaan bij de wijzigingen waarvan het bedrag gedurende de looptijd van het meerjarenplan wijzigt met </a:t>
            </a:r>
          </a:p>
          <a:p>
            <a:r>
              <a:rPr lang="nl-NL" sz="1200" b="0" i="0" u="none" strike="noStrike" baseline="0" dirty="0">
                <a:solidFill>
                  <a:srgbClr val="000000"/>
                </a:solidFill>
                <a:latin typeface="Calibri" panose="020F0502020204030204" pitchFamily="34" charset="0"/>
              </a:rPr>
              <a:t>• € 25.000 voor wat betreft de exploitatie </a:t>
            </a:r>
          </a:p>
          <a:p>
            <a:r>
              <a:rPr lang="nl-NL" sz="1200" b="0" i="0" u="none" strike="noStrike" baseline="0" dirty="0">
                <a:solidFill>
                  <a:srgbClr val="000000"/>
                </a:solidFill>
                <a:latin typeface="Calibri" panose="020F0502020204030204" pitchFamily="34" charset="0"/>
              </a:rPr>
              <a:t>• € 100.000 voor wat betreft de investeringen </a:t>
            </a:r>
          </a:p>
          <a:p>
            <a:r>
              <a:rPr lang="nl-BE" sz="1200" b="0" i="0" u="none" strike="noStrike" baseline="0" dirty="0">
                <a:solidFill>
                  <a:srgbClr val="000000"/>
                </a:solidFill>
                <a:latin typeface="Calibri" panose="020F0502020204030204" pitchFamily="34" charset="0"/>
              </a:rPr>
              <a:t>• Nieuwe initiatieven </a:t>
            </a:r>
          </a:p>
          <a:p>
            <a:endParaRPr lang="nl-BE" sz="1200" b="0" i="0" u="none" strike="noStrike" baseline="0" dirty="0">
              <a:solidFill>
                <a:srgbClr val="000000"/>
              </a:solidFill>
              <a:latin typeface="Calibri" panose="020F0502020204030204" pitchFamily="34" charset="0"/>
            </a:endParaRPr>
          </a:p>
          <a:p>
            <a:r>
              <a:rPr lang="nl-NL" sz="1200" b="0" i="0" u="none" strike="noStrike" baseline="0" dirty="0">
                <a:solidFill>
                  <a:srgbClr val="000000"/>
                </a:solidFill>
                <a:latin typeface="Calibri" panose="020F0502020204030204" pitchFamily="34" charset="0"/>
              </a:rPr>
              <a:t>Let wel, gezien de wetgeving bepaalt dat een meerjarenplan minstens 3 jaar moet lopen, is dit met 2 jaar verlengd, nl. tot 2028. De kredieten in 2027-2028 zijn nieuw toegevoegd en worden dus niet mee genomen in het bepalen van het bedrag van de wijzigingen. </a:t>
            </a:r>
          </a:p>
          <a:p>
            <a:r>
              <a:rPr lang="nl-NL" sz="1200" b="0" i="0" u="none" strike="noStrike" baseline="0" dirty="0">
                <a:solidFill>
                  <a:srgbClr val="000000"/>
                </a:solidFill>
                <a:latin typeface="Calibri" panose="020F0502020204030204" pitchFamily="34" charset="0"/>
              </a:rPr>
              <a:t>Loutere wijzigingen in de uitvoeringstrend (dus verschuivingen tussen de verschillende dienstjaren) worden hier niet weergegeven. </a:t>
            </a:r>
            <a:endParaRPr lang="nl-BE" sz="1200" dirty="0"/>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15</a:t>
            </a:fld>
            <a:endParaRPr lang="nl-BE"/>
          </a:p>
        </p:txBody>
      </p:sp>
    </p:spTree>
    <p:extLst>
      <p:ext uri="{BB962C8B-B14F-4D97-AF65-F5344CB8AC3E}">
        <p14:creationId xmlns:p14="http://schemas.microsoft.com/office/powerpoint/2010/main" val="10115000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Enkel stilstaan</a:t>
            </a:r>
            <a:r>
              <a:rPr lang="nl-BE" baseline="0" dirty="0"/>
              <a:t> bij </a:t>
            </a:r>
          </a:p>
          <a:p>
            <a:pPr marL="171450" indent="-171450">
              <a:buFontTx/>
              <a:buChar char="-"/>
            </a:pPr>
            <a:r>
              <a:rPr lang="nl-BE" baseline="0" dirty="0"/>
              <a:t>Nieuwe acties</a:t>
            </a:r>
          </a:p>
          <a:p>
            <a:pPr marL="171450" indent="-171450">
              <a:buFontTx/>
              <a:buChar char="-"/>
            </a:pPr>
            <a:r>
              <a:rPr lang="nl-BE" baseline="0" dirty="0"/>
              <a:t>Belangrijkste wijzigingen</a:t>
            </a:r>
          </a:p>
          <a:p>
            <a:pPr marL="628650" lvl="1" indent="-171450">
              <a:buFontTx/>
              <a:buChar char="-"/>
            </a:pPr>
            <a:r>
              <a:rPr lang="nl-BE" baseline="0" dirty="0"/>
              <a:t>€25,000 exploitatie</a:t>
            </a:r>
          </a:p>
          <a:p>
            <a:pPr marL="628650" lvl="1" indent="-171450">
              <a:buFontTx/>
              <a:buChar char="-"/>
            </a:pPr>
            <a:r>
              <a:rPr lang="nl-BE" baseline="0" dirty="0"/>
              <a:t>€100,000 investeringen</a:t>
            </a:r>
          </a:p>
          <a:p>
            <a:pPr marL="171450" indent="-171450">
              <a:buFontTx/>
              <a:buChar char="-"/>
            </a:pPr>
            <a:endParaRPr lang="nl-BE" dirty="0"/>
          </a:p>
        </p:txBody>
      </p:sp>
      <p:sp>
        <p:nvSpPr>
          <p:cNvPr id="4" name="Tijdelijke aanduiding voor dianummer 3"/>
          <p:cNvSpPr>
            <a:spLocks noGrp="1"/>
          </p:cNvSpPr>
          <p:nvPr>
            <p:ph type="sldNum" sz="quarter" idx="10"/>
          </p:nvPr>
        </p:nvSpPr>
        <p:spPr/>
        <p:txBody>
          <a:bodyPr/>
          <a:lstStyle/>
          <a:p>
            <a:fld id="{66D3591E-ABED-4771-A540-C660D629D4A1}" type="slidenum">
              <a:rPr lang="nl-BE" smtClean="0"/>
              <a:t>16</a:t>
            </a:fld>
            <a:endParaRPr lang="nl-BE"/>
          </a:p>
        </p:txBody>
      </p:sp>
    </p:spTree>
    <p:extLst>
      <p:ext uri="{BB962C8B-B14F-4D97-AF65-F5344CB8AC3E}">
        <p14:creationId xmlns:p14="http://schemas.microsoft.com/office/powerpoint/2010/main" val="26104572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7000"/>
              </a:lnSpc>
              <a:spcAft>
                <a:spcPts val="800"/>
              </a:spcAft>
              <a:buNone/>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a:t>
            </a:r>
            <a:r>
              <a:rPr lang="nl-BE" sz="1100" dirty="0">
                <a:effectLst/>
                <a:latin typeface="Calibri" panose="020F0502020204030204" pitchFamily="34" charset="0"/>
                <a:ea typeface="Calibri" panose="020F0502020204030204" pitchFamily="34" charset="0"/>
                <a:cs typeface="Times New Roman" panose="02020603050405020304" pitchFamily="18" charset="0"/>
              </a:rPr>
              <a:t> De wet van 26/05/2002 m.b.t. toekenning leefloon bestaat uit budgetten opgedeeld in verschillende categorieën ( o.a. leefloon, personen niet ingeschreven in het rijksregister, bestaansminimum dakloze, … ) met elk hun eigen subsidiepercentage.</a:t>
            </a:r>
          </a:p>
          <a:p>
            <a:pPr>
              <a:lnSpc>
                <a:spcPct val="107000"/>
              </a:lnSpc>
              <a:spcAft>
                <a:spcPts val="800"/>
              </a:spcAft>
            </a:pPr>
            <a:r>
              <a:rPr lang="nl-BE" sz="1100" dirty="0">
                <a:effectLst/>
                <a:latin typeface="Calibri" panose="020F0502020204030204" pitchFamily="34" charset="0"/>
                <a:ea typeface="Calibri" panose="020F0502020204030204" pitchFamily="34" charset="0"/>
                <a:cs typeface="Times New Roman" panose="02020603050405020304" pitchFamily="18" charset="0"/>
              </a:rPr>
              <a:t>De aanvragen van cliënten variëren jaarlijks binnen deze categorieën van soorten leefloon. Bovendien stijgt jaar na jaar het aantal leefloongerechtigden.</a:t>
            </a:r>
          </a:p>
          <a:p>
            <a:pPr lvl="1"/>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17</a:t>
            </a:fld>
            <a:endParaRPr lang="nl-BE"/>
          </a:p>
        </p:txBody>
      </p:sp>
    </p:spTree>
    <p:extLst>
      <p:ext uri="{BB962C8B-B14F-4D97-AF65-F5344CB8AC3E}">
        <p14:creationId xmlns:p14="http://schemas.microsoft.com/office/powerpoint/2010/main" val="4177431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7000"/>
              </a:lnSpc>
              <a:spcAft>
                <a:spcPts val="800"/>
              </a:spcAft>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In 2024 verhoogde subsidie van +/- € 80.000 maar onzeker of dit behouden blijft.</a:t>
            </a:r>
          </a:p>
          <a:p>
            <a:pPr>
              <a:lnSpc>
                <a:spcPct val="107000"/>
              </a:lnSpc>
              <a:spcAft>
                <a:spcPts val="800"/>
              </a:spcAft>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nl-BE" sz="1100" dirty="0">
                <a:effectLst/>
                <a:latin typeface="Calibri" panose="020F0502020204030204" pitchFamily="34" charset="0"/>
                <a:ea typeface="Calibri" panose="020F0502020204030204" pitchFamily="34" charset="0"/>
                <a:cs typeface="Times New Roman" panose="02020603050405020304" pitchFamily="18" charset="0"/>
              </a:rPr>
              <a:t>De Federale Regering wil de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OCMW’s</a:t>
            </a:r>
            <a:r>
              <a:rPr lang="nl-BE" sz="1100" dirty="0">
                <a:effectLst/>
                <a:latin typeface="Calibri" panose="020F0502020204030204" pitchFamily="34" charset="0"/>
                <a:ea typeface="Calibri" panose="020F0502020204030204" pitchFamily="34" charset="0"/>
                <a:cs typeface="Times New Roman" panose="02020603050405020304" pitchFamily="18" charset="0"/>
              </a:rPr>
              <a:t> stimuleren om op basis van het REMI-systeem, zoals ontwikkeld door het centrum voor budgetadvies en -onderzoek (CEBUD), aanvullende financiële steun te voorzien voor huishoudens die over een ontoereikend inkomen beschikken, of dat nu gaat over een inkomen uit bijstand, uitkering of arbeid. De aanvullende financiële steun veronderstelt het meewerken aan een activeringstraject op maat (al dan niet via het bestaande GPMI).</a:t>
            </a:r>
          </a:p>
          <a:p>
            <a:pPr>
              <a:lnSpc>
                <a:spcPct val="107000"/>
              </a:lnSpc>
              <a:spcAft>
                <a:spcPts val="800"/>
              </a:spcAft>
              <a:buNone/>
            </a:pPr>
            <a:r>
              <a:rPr lang="nl-BE" sz="1100" dirty="0">
                <a:effectLst/>
                <a:latin typeface="Calibri" panose="020F0502020204030204" pitchFamily="34" charset="0"/>
                <a:ea typeface="Calibri" panose="020F0502020204030204" pitchFamily="34" charset="0"/>
                <a:cs typeface="Times New Roman" panose="02020603050405020304" pitchFamily="18" charset="0"/>
              </a:rPr>
              <a:t>REMI is een online tool die op maat van ieder gezin vaststelt in welke mate het gezinsinkomen toereikend is om menswaardig te kunnen leven. </a:t>
            </a:r>
          </a:p>
          <a:p>
            <a:pPr>
              <a:lnSpc>
                <a:spcPct val="107000"/>
              </a:lnSpc>
              <a:spcAft>
                <a:spcPts val="800"/>
              </a:spcAft>
            </a:pPr>
            <a:r>
              <a:rPr lang="nl-BE" sz="1100" dirty="0">
                <a:effectLst/>
                <a:latin typeface="Calibri" panose="020F0502020204030204" pitchFamily="34" charset="0"/>
                <a:ea typeface="Calibri" panose="020F0502020204030204" pitchFamily="34" charset="0"/>
                <a:cs typeface="Times New Roman" panose="02020603050405020304" pitchFamily="18" charset="0"/>
              </a:rPr>
              <a:t>Deze tool wordt als zeer positief ervaren, vandaar ook dat dit initiatief wordt verder gezet naar 2025 en verder.</a:t>
            </a:r>
          </a:p>
          <a:p>
            <a:pPr>
              <a:lnSpc>
                <a:spcPct val="107000"/>
              </a:lnSpc>
              <a:spcAft>
                <a:spcPts val="800"/>
              </a:spcAft>
            </a:pPr>
            <a:endParaRPr lang="nl-BE"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18</a:t>
            </a:fld>
            <a:endParaRPr lang="nl-BE"/>
          </a:p>
        </p:txBody>
      </p:sp>
    </p:spTree>
    <p:extLst>
      <p:ext uri="{BB962C8B-B14F-4D97-AF65-F5344CB8AC3E}">
        <p14:creationId xmlns:p14="http://schemas.microsoft.com/office/powerpoint/2010/main" val="12318777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lvl="1"/>
            <a:r>
              <a:rPr lang="nl-NL" sz="1100" dirty="0">
                <a:effectLst/>
                <a:latin typeface="Calibri" panose="020F0502020204030204" pitchFamily="34" charset="0"/>
                <a:ea typeface="Calibri" panose="020F0502020204030204" pitchFamily="34" charset="0"/>
                <a:cs typeface="Times New Roman" panose="02020603050405020304" pitchFamily="18" charset="0"/>
              </a:rPr>
              <a:t>Opgroeien kent in 2025 en 2026 een tijdelijke subsidie toe aan alle lokale besturen, om zich voor te bereiden op de volgende fase van het decreet en maximaal toe te werken naar extra kwalitatief aanbod dat afgestemd is op de buurt en de andere lokale partners. </a:t>
            </a:r>
          </a:p>
          <a:p>
            <a:pPr lvl="1"/>
            <a:r>
              <a:rPr lang="nl-NL" sz="1100" dirty="0">
                <a:effectLst/>
                <a:latin typeface="Calibri" panose="020F0502020204030204" pitchFamily="34" charset="0"/>
                <a:ea typeface="Calibri" panose="020F0502020204030204" pitchFamily="34" charset="0"/>
                <a:cs typeface="Times New Roman" panose="02020603050405020304" pitchFamily="18" charset="0"/>
              </a:rPr>
              <a:t>•	In 2025 een forfaitair startbedrag van 60.000 euro + 82,42 euro per kind</a:t>
            </a:r>
          </a:p>
          <a:p>
            <a:pPr lvl="1"/>
            <a:r>
              <a:rPr lang="nl-NL" sz="1100" dirty="0">
                <a:effectLst/>
                <a:latin typeface="Calibri" panose="020F0502020204030204" pitchFamily="34" charset="0"/>
                <a:ea typeface="Calibri" panose="020F0502020204030204" pitchFamily="34" charset="0"/>
                <a:cs typeface="Times New Roman" panose="02020603050405020304" pitchFamily="18" charset="0"/>
              </a:rPr>
              <a:t>•	In 2026 (tot 01/09/2026) een forfaitair startbedrag van 39.945,21 euro + 34,03 euro per kind</a:t>
            </a:r>
          </a:p>
          <a:p>
            <a:pPr lvl="1"/>
            <a:r>
              <a:rPr lang="nl-NL" sz="1100" dirty="0">
                <a:effectLst/>
                <a:latin typeface="Calibri" panose="020F0502020204030204" pitchFamily="34" charset="0"/>
                <a:ea typeface="Calibri" panose="020F0502020204030204" pitchFamily="34" charset="0"/>
                <a:cs typeface="Times New Roman" panose="02020603050405020304" pitchFamily="18" charset="0"/>
              </a:rPr>
              <a:t>De BOOST-subsidie ondersteunt het lokaal bestuur en lokale aanbieders bij:</a:t>
            </a:r>
          </a:p>
          <a:p>
            <a:pPr lvl="1"/>
            <a:r>
              <a:rPr lang="nl-NL" sz="1100" dirty="0">
                <a:effectLst/>
                <a:latin typeface="Calibri" panose="020F0502020204030204" pitchFamily="34" charset="0"/>
                <a:ea typeface="Calibri" panose="020F0502020204030204" pitchFamily="34" charset="0"/>
                <a:cs typeface="Times New Roman" panose="02020603050405020304" pitchFamily="18" charset="0"/>
              </a:rPr>
              <a:t>•	het organisatorische aspect: procesbegeleiding, een coördinatiefunctie (regie, kwaliteit, innovatie, …), participatietraject met het samenwerkingsverband, extra aanbod, ...</a:t>
            </a:r>
          </a:p>
          <a:p>
            <a:pPr lvl="1"/>
            <a:r>
              <a:rPr lang="nl-NL" sz="1100" dirty="0">
                <a:effectLst/>
                <a:latin typeface="Calibri" panose="020F0502020204030204" pitchFamily="34" charset="0"/>
                <a:ea typeface="Calibri" panose="020F0502020204030204" pitchFamily="34" charset="0"/>
                <a:cs typeface="Times New Roman" panose="02020603050405020304" pitchFamily="18" charset="0"/>
              </a:rPr>
              <a:t>•	investering in infrastructuur: multifunctioneel gebruik van infrastructuur, </a:t>
            </a:r>
            <a:r>
              <a:rPr lang="nl-NL" sz="1100" dirty="0" err="1">
                <a:effectLst/>
                <a:latin typeface="Calibri" panose="020F0502020204030204" pitchFamily="34" charset="0"/>
                <a:ea typeface="Calibri" panose="020F0502020204030204" pitchFamily="34" charset="0"/>
                <a:cs typeface="Times New Roman" panose="02020603050405020304" pitchFamily="18" charset="0"/>
              </a:rPr>
              <a:t>vergroenen</a:t>
            </a:r>
            <a:r>
              <a:rPr lang="nl-NL" sz="1100" dirty="0">
                <a:effectLst/>
                <a:latin typeface="Calibri" panose="020F0502020204030204" pitchFamily="34" charset="0"/>
                <a:ea typeface="Calibri" panose="020F0502020204030204" pitchFamily="34" charset="0"/>
                <a:cs typeface="Times New Roman" panose="02020603050405020304" pitchFamily="18" charset="0"/>
              </a:rPr>
              <a:t> van buitenruimtes, kwaliteitsvol speelmateriaal, … </a:t>
            </a:r>
          </a:p>
          <a:p>
            <a:pPr lvl="1"/>
            <a:r>
              <a:rPr lang="nl-NL" sz="1100" dirty="0">
                <a:effectLst/>
                <a:latin typeface="Calibri" panose="020F0502020204030204" pitchFamily="34" charset="0"/>
                <a:ea typeface="Calibri" panose="020F0502020204030204" pitchFamily="34" charset="0"/>
                <a:cs typeface="Times New Roman" panose="02020603050405020304" pitchFamily="18" charset="0"/>
              </a:rPr>
              <a:t>Deze subsidies kunnen ook als reserve dienen. Het blijven echter middelen die enkel in BOA geïnvesteerd mogen worden.</a:t>
            </a:r>
          </a:p>
          <a:p>
            <a:pPr lvl="1"/>
            <a:endParaRPr lang="nl-BE"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19</a:t>
            </a:fld>
            <a:endParaRPr lang="nl-BE"/>
          </a:p>
        </p:txBody>
      </p:sp>
    </p:spTree>
    <p:extLst>
      <p:ext uri="{BB962C8B-B14F-4D97-AF65-F5344CB8AC3E}">
        <p14:creationId xmlns:p14="http://schemas.microsoft.com/office/powerpoint/2010/main" val="12957755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Ondanks de samensmelting van de sportdienst en de jeugddienst sinds januari 2021, en de vele inspanningen om de vakantiewerking van sport en jeugd gelijk te trekken blijft dit alles op financieel gebied tot op heden strikt gescheiden. Om te komen tot een efficiënte, tijdbesparende en transparante werking te evolueren worden de budgetten van de vakantiewerking jeugd (saldo uitgaven – ontvangsten) overgeheveld naar vzw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Berentrode</a:t>
            </a:r>
            <a:r>
              <a:rPr lang="nl-BE" sz="1100" dirty="0">
                <a:effectLst/>
                <a:latin typeface="Calibri" panose="020F0502020204030204" pitchFamily="34" charset="0"/>
                <a:ea typeface="Calibri" panose="020F0502020204030204" pitchFamily="34" charset="0"/>
                <a:cs typeface="Times New Roman" panose="02020603050405020304" pitchFamily="18" charset="0"/>
              </a:rPr>
              <a:t> en dit via A13.6.5. VZW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Berentrode</a:t>
            </a:r>
            <a:r>
              <a:rPr lang="nl-BE" sz="1100" dirty="0">
                <a:effectLst/>
                <a:latin typeface="Calibri" panose="020F0502020204030204" pitchFamily="34" charset="0"/>
                <a:ea typeface="Calibri" panose="020F0502020204030204" pitchFamily="34" charset="0"/>
                <a:cs typeface="Times New Roman" panose="02020603050405020304" pitchFamily="18" charset="0"/>
              </a:rPr>
              <a:t>: werkingstoelage vakantiewerking.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In kader van de uitrol van het beleidsplan toerisme wordt een promotiefilm ‘Het verhaal van Bonheiden &amp;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Rijmenam</a:t>
            </a:r>
            <a:r>
              <a:rPr lang="nl-BE" sz="1100" dirty="0">
                <a:effectLst/>
                <a:latin typeface="Calibri" panose="020F0502020204030204" pitchFamily="34" charset="0"/>
                <a:ea typeface="Calibri" panose="020F0502020204030204" pitchFamily="34" charset="0"/>
                <a:cs typeface="Times New Roman" panose="02020603050405020304" pitchFamily="18" charset="0"/>
              </a:rPr>
              <a:t>’ gemaakt. Deze zal gepromoot worden via RTV. Kredieten hiervoor zijn deels nieuw en worden deels verschoven van andere acties waaronder A2.4.1 Erfgoedwerking en monumentenzorg (€ 10.000) en A4.2.7 Feestelijke openingen (€ 4.235) en A2.2.3 Organiseren van occasionele gemeentelijke culturele activiteiten (€ 3.500).</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nl-BE" dirty="0"/>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20</a:t>
            </a:fld>
            <a:endParaRPr lang="nl-BE"/>
          </a:p>
        </p:txBody>
      </p:sp>
    </p:spTree>
    <p:extLst>
      <p:ext uri="{BB962C8B-B14F-4D97-AF65-F5344CB8AC3E}">
        <p14:creationId xmlns:p14="http://schemas.microsoft.com/office/powerpoint/2010/main" val="32589245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66D3591E-ABED-4771-A540-C660D629D4A1}" type="slidenum">
              <a:rPr lang="nl-BE" smtClean="0"/>
              <a:t>21</a:t>
            </a:fld>
            <a:endParaRPr lang="nl-BE"/>
          </a:p>
        </p:txBody>
      </p:sp>
    </p:spTree>
    <p:extLst>
      <p:ext uri="{BB962C8B-B14F-4D97-AF65-F5344CB8AC3E}">
        <p14:creationId xmlns:p14="http://schemas.microsoft.com/office/powerpoint/2010/main" val="36618299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NIEUW </a:t>
            </a:r>
            <a:r>
              <a:rPr lang="nl-BE" sz="1100" dirty="0">
                <a:effectLst/>
                <a:latin typeface="Calibri" panose="020F0502020204030204" pitchFamily="34" charset="0"/>
                <a:ea typeface="Calibri" panose="020F0502020204030204" pitchFamily="34" charset="0"/>
                <a:cs typeface="Times New Roman" panose="02020603050405020304" pitchFamily="18" charset="0"/>
              </a:rPr>
              <a:t>Onze gemeentescholen zitten samen met deze van Duffel en Sint-Katelijne-Waver in scholengemeenschap Het Anker. Deze stop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mid</a:t>
            </a:r>
            <a:r>
              <a:rPr lang="nl-BE" sz="1100" dirty="0">
                <a:effectLst/>
                <a:latin typeface="Calibri" panose="020F0502020204030204" pitchFamily="34" charset="0"/>
                <a:ea typeface="Calibri" panose="020F0502020204030204" pitchFamily="34" charset="0"/>
                <a:cs typeface="Times New Roman" panose="02020603050405020304" pitchFamily="18" charset="0"/>
              </a:rPr>
              <a:t> 2026. De idee is om lid te worden van een grotere scholengemeenschap zodat we genoeg stimulipunten hebben om een coördinerend directeur aan te stellen. Om dit traject naar een grotere scholengemeenschap te begeleiden zouden de gemeente beroep doen op de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onderwijshub</a:t>
            </a:r>
            <a:r>
              <a:rPr lang="nl-BE" sz="1100" dirty="0">
                <a:effectLst/>
                <a:latin typeface="Calibri" panose="020F0502020204030204" pitchFamily="34" charset="0"/>
                <a:ea typeface="Calibri" panose="020F0502020204030204" pitchFamily="34" charset="0"/>
                <a:cs typeface="Times New Roman" panose="02020603050405020304" pitchFamily="18" charset="0"/>
              </a:rPr>
              <a:t> van OVSG.  D.w.z. OVSG stelt iemand aan die ons helpt voor een jaar en de kosten worden verdeeld over de huidige deelnemers in de scholengemeenschap.</a:t>
            </a:r>
          </a:p>
          <a:p>
            <a:endParaRPr lang="nl-BE" sz="1100" dirty="0"/>
          </a:p>
          <a:p>
            <a:endParaRPr lang="nl-BE" dirty="0"/>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22</a:t>
            </a:fld>
            <a:endParaRPr lang="nl-BE"/>
          </a:p>
        </p:txBody>
      </p:sp>
    </p:spTree>
    <p:extLst>
      <p:ext uri="{BB962C8B-B14F-4D97-AF65-F5344CB8AC3E}">
        <p14:creationId xmlns:p14="http://schemas.microsoft.com/office/powerpoint/2010/main" val="15254879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100" dirty="0"/>
              <a:t>Motivering van de wijziging: De ontvangsten uit GAS5-overtredingen zijn hoger dan initieel ingeschat. In de assumpties wordt er wel vanuit gegaan dat door gewenning deze ontvangsten jaarlijks met 10% zullen dalen.</a:t>
            </a:r>
            <a:endParaRPr lang="nl-BE" sz="1100" dirty="0"/>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23</a:t>
            </a:fld>
            <a:endParaRPr lang="nl-BE"/>
          </a:p>
        </p:txBody>
      </p:sp>
    </p:spTree>
    <p:extLst>
      <p:ext uri="{BB962C8B-B14F-4D97-AF65-F5344CB8AC3E}">
        <p14:creationId xmlns:p14="http://schemas.microsoft.com/office/powerpoint/2010/main" val="31174515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9159A4-E6F9-30D3-CC1D-7447CA94B01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B07F466-2A0E-A4B5-46CC-485F0FE9853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E1797E82-55D4-2E90-7FFC-11553AA35468}"/>
              </a:ext>
            </a:extLst>
          </p:cNvPr>
          <p:cNvSpPr>
            <a:spLocks noGrp="1"/>
          </p:cNvSpPr>
          <p:nvPr>
            <p:ph type="body" idx="1"/>
          </p:nvPr>
        </p:nvSpPr>
        <p:spPr/>
        <p:txBody>
          <a:bodyPr/>
          <a:lstStyle/>
          <a:p>
            <a:r>
              <a:rPr lang="nl-BE" sz="1100" dirty="0"/>
              <a:t>Motivering van de wijziging: Verhoging wegens beslissing politiezone BODUKAP dat ook de onderhoudskosten van de bestaande trajectcontroles t.l.v. gemeente zijn (Onderhoudscontract OC </a:t>
            </a:r>
            <a:r>
              <a:rPr lang="nl-BE" sz="1100" dirty="0" err="1"/>
              <a:t>Smartville</a:t>
            </a:r>
            <a:r>
              <a:rPr lang="nl-BE" sz="1100" dirty="0"/>
              <a:t> € 42.000 + OH </a:t>
            </a:r>
            <a:r>
              <a:rPr lang="nl-BE" sz="1100" dirty="0" err="1"/>
              <a:t>Proximus</a:t>
            </a:r>
            <a:r>
              <a:rPr lang="nl-BE" sz="1100" dirty="0"/>
              <a:t> € 11.000 + Doorrekenen kosten </a:t>
            </a:r>
            <a:r>
              <a:rPr lang="nl-BE" sz="1100" dirty="0" err="1"/>
              <a:t>Bodukap</a:t>
            </a:r>
            <a:r>
              <a:rPr lang="nl-BE" sz="1100" dirty="0"/>
              <a:t> € 60.000 + saldo voor kleine herstellingen).</a:t>
            </a:r>
          </a:p>
          <a:p>
            <a:endParaRPr lang="nl-BE"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Tweejaarlijks dienen de trajectcontroles herijkt te worden. In 2025 zijn zowel de nieuwe trajectcontroles als twee van de ‘oude’ aan de beurt. Echter, als een paal wordt aangereden moet er ook opnieuw een herijking gebeuren. Hiervoor worden extra kredieten gevraagd in de even jaren.</a:t>
            </a:r>
          </a:p>
          <a:p>
            <a:endParaRPr lang="nl-BE" dirty="0"/>
          </a:p>
          <a:p>
            <a:endParaRPr lang="nl-BE" dirty="0"/>
          </a:p>
        </p:txBody>
      </p:sp>
      <p:sp>
        <p:nvSpPr>
          <p:cNvPr id="4" name="Tijdelijke aanduiding voor dianummer 3">
            <a:extLst>
              <a:ext uri="{FF2B5EF4-FFF2-40B4-BE49-F238E27FC236}">
                <a16:creationId xmlns:a16="http://schemas.microsoft.com/office/drawing/2014/main" id="{ECE5A9C9-57C2-D44F-3D08-B0AF9C1ADBD7}"/>
              </a:ext>
            </a:extLst>
          </p:cNvPr>
          <p:cNvSpPr>
            <a:spLocks noGrp="1"/>
          </p:cNvSpPr>
          <p:nvPr>
            <p:ph type="sldNum" sz="quarter" idx="5"/>
          </p:nvPr>
        </p:nvSpPr>
        <p:spPr/>
        <p:txBody>
          <a:bodyPr/>
          <a:lstStyle/>
          <a:p>
            <a:fld id="{66D3591E-ABED-4771-A540-C660D629D4A1}" type="slidenum">
              <a:rPr lang="nl-BE" smtClean="0"/>
              <a:t>24</a:t>
            </a:fld>
            <a:endParaRPr lang="nl-BE"/>
          </a:p>
        </p:txBody>
      </p:sp>
    </p:spTree>
    <p:extLst>
      <p:ext uri="{BB962C8B-B14F-4D97-AF65-F5344CB8AC3E}">
        <p14:creationId xmlns:p14="http://schemas.microsoft.com/office/powerpoint/2010/main" val="27697636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In deze actie waren de kredieten opgenomen voor de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heraanleg</a:t>
            </a:r>
            <a:r>
              <a:rPr lang="nl-BE" sz="1100" dirty="0">
                <a:effectLst/>
                <a:latin typeface="Calibri" panose="020F0502020204030204" pitchFamily="34" charset="0"/>
                <a:ea typeface="Calibri" panose="020F0502020204030204" pitchFamily="34" charset="0"/>
                <a:cs typeface="Times New Roman" panose="02020603050405020304" pitchFamily="18" charset="0"/>
              </a:rPr>
              <a:t> van de Muizensteenweg. Om de transparantie van de opvolging te verhogen werd voor de werken aan de Muizensteenweg een nieuwe actie aangemaakt, nl. A10.2.17 Muizensteenweg, Populierenlaan en Korte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Schommenstraat</a:t>
            </a:r>
            <a:r>
              <a:rPr lang="nl-BE" sz="1100" dirty="0">
                <a:effectLst/>
                <a:latin typeface="Calibri" panose="020F0502020204030204" pitchFamily="34" charset="0"/>
                <a:ea typeface="Calibri" panose="020F0502020204030204" pitchFamily="34" charset="0"/>
                <a:cs typeface="Times New Roman" panose="02020603050405020304" pitchFamily="18" charset="0"/>
              </a:rPr>
              <a:t>.</a:t>
            </a: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endParaRPr lang="nl-BE" sz="11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endParaRPr lang="nl-BE" sz="11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Het voorziene bedrag van 40.000 is om het bomenbeheerplan uit te voeren. De bijkomende 13.150 euro waren bomen die door verandering in omgevingsfactoren een gevaar vormden of die tijdens de opmaak van het beheerplan nog geen risico vormden. Vermoedelijk zal dit in de toekomst blijven voorvallen omdat de gevolgen van het achterstallig beheer in combinatie met extremer weer niet altijd in te schatten zijn. Er komt ook nieuwe aanplant bij die de eerste 15 jaar onderhouden moet worden.</a:t>
            </a:r>
          </a:p>
          <a:p>
            <a:pPr marL="0" lvl="0" indent="0">
              <a:lnSpc>
                <a:spcPct val="107000"/>
              </a:lnSpc>
              <a:spcAft>
                <a:spcPts val="800"/>
              </a:spcAft>
              <a:buFont typeface="Symbol" panose="05050102010706020507" pitchFamily="18" charset="2"/>
              <a:buNone/>
            </a:pPr>
            <a:endParaRPr lang="nl-BE"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jdelijke aanduiding voor dianummer 3"/>
          <p:cNvSpPr>
            <a:spLocks noGrp="1"/>
          </p:cNvSpPr>
          <p:nvPr>
            <p:ph type="sldNum" sz="quarter" idx="10"/>
          </p:nvPr>
        </p:nvSpPr>
        <p:spPr/>
        <p:txBody>
          <a:bodyPr/>
          <a:lstStyle/>
          <a:p>
            <a:fld id="{66D3591E-ABED-4771-A540-C660D629D4A1}" type="slidenum">
              <a:rPr lang="nl-BE" smtClean="0"/>
              <a:t>25</a:t>
            </a:fld>
            <a:endParaRPr lang="nl-BE"/>
          </a:p>
        </p:txBody>
      </p:sp>
    </p:spTree>
    <p:extLst>
      <p:ext uri="{BB962C8B-B14F-4D97-AF65-F5344CB8AC3E}">
        <p14:creationId xmlns:p14="http://schemas.microsoft.com/office/powerpoint/2010/main" val="29470171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deze verhoging wordt deels gecompenseerd door verschuivingen van andere acties, nl. € 11.600 wordt verschoven van A7.10.2, € 56.000 wordt verschoven van A13.14.2. Echter dient het krediet ook verhoogd te worden voor hagen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Weynesbaan</a:t>
            </a:r>
            <a:r>
              <a:rPr lang="nl-BE" sz="1100" dirty="0">
                <a:effectLst/>
                <a:latin typeface="Calibri" panose="020F0502020204030204" pitchFamily="34" charset="0"/>
                <a:ea typeface="Calibri" panose="020F0502020204030204" pitchFamily="34" charset="0"/>
                <a:cs typeface="Times New Roman" panose="02020603050405020304" pitchFamily="18" charset="0"/>
              </a:rPr>
              <a:t> komen erbij (€ 25.000), onderhoud groendaken (€ 16.000), onderhoud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Ovonde</a:t>
            </a:r>
            <a:r>
              <a:rPr lang="nl-BE" sz="1100" dirty="0">
                <a:effectLst/>
                <a:latin typeface="Calibri" panose="020F0502020204030204" pitchFamily="34" charset="0"/>
                <a:ea typeface="Calibri" panose="020F0502020204030204" pitchFamily="34" charset="0"/>
                <a:cs typeface="Times New Roman" panose="02020603050405020304" pitchFamily="18" charset="0"/>
              </a:rPr>
              <a:t> en Kloosterplein (31.400).</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Bedragen 2025 en 2026 zijn conform het schrijven dd. 05/02/2025 echter zijn er geen kredieten meer subsidieontvangsten voor de uitvoering van het lokaal energie- en klimaatpact meer voorzien vanaf 2027 en dit als gevolg van het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vlaamse</a:t>
            </a:r>
            <a:r>
              <a:rPr lang="nl-BE" sz="1100" dirty="0">
                <a:effectLst/>
                <a:latin typeface="Calibri" panose="020F0502020204030204" pitchFamily="34" charset="0"/>
                <a:ea typeface="Calibri" panose="020F0502020204030204" pitchFamily="34" charset="0"/>
                <a:cs typeface="Times New Roman" panose="02020603050405020304" pitchFamily="18" charset="0"/>
              </a:rPr>
              <a:t> regeerakkoord.</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Wordt in 2025 uitgevoerd, eventueel om dak loods te vernieuwen met recuperatiemateriaal van dak Splinter.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nl-BE" dirty="0"/>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26</a:t>
            </a:fld>
            <a:endParaRPr lang="nl-BE"/>
          </a:p>
        </p:txBody>
      </p:sp>
    </p:spTree>
    <p:extLst>
      <p:ext uri="{BB962C8B-B14F-4D97-AF65-F5344CB8AC3E}">
        <p14:creationId xmlns:p14="http://schemas.microsoft.com/office/powerpoint/2010/main" val="16920609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7000"/>
              </a:lnSpc>
              <a:spcAft>
                <a:spcPts val="800"/>
              </a:spcAft>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Een Strategisch Vastgoedplan (SVP) creëert een overzicht van welke gebouwen er op langere termijn worden behouden/afgestoten en welke renovaties ze wanneer en met welke financiële middelen moeten ondergaan.</a:t>
            </a:r>
          </a:p>
          <a:p>
            <a:pPr marL="0" lvl="0" indent="0">
              <a:lnSpc>
                <a:spcPct val="107000"/>
              </a:lnSpc>
              <a:spcAft>
                <a:spcPts val="800"/>
              </a:spcAft>
              <a:buFont typeface="Symbol" panose="05050102010706020507" pitchFamily="18" charset="2"/>
              <a:buNone/>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Subsidie 60.000 euro, in 2024 reeds 39.000 euro ontvangen.</a:t>
            </a:r>
          </a:p>
          <a:p>
            <a:pPr marL="0" lvl="0" indent="0">
              <a:lnSpc>
                <a:spcPct val="107000"/>
              </a:lnSpc>
              <a:spcAft>
                <a:spcPts val="800"/>
              </a:spcAft>
              <a:buFont typeface="Symbol" panose="05050102010706020507" pitchFamily="18" charset="2"/>
              <a:buNone/>
            </a:pPr>
            <a:endParaRPr lang="nl-BE"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jdelijke aanduiding voor dianummer 3"/>
          <p:cNvSpPr>
            <a:spLocks noGrp="1"/>
          </p:cNvSpPr>
          <p:nvPr>
            <p:ph type="sldNum" sz="quarter" idx="10"/>
          </p:nvPr>
        </p:nvSpPr>
        <p:spPr/>
        <p:txBody>
          <a:bodyPr/>
          <a:lstStyle/>
          <a:p>
            <a:fld id="{66D3591E-ABED-4771-A540-C660D629D4A1}" type="slidenum">
              <a:rPr lang="nl-BE" smtClean="0"/>
              <a:t>27</a:t>
            </a:fld>
            <a:endParaRPr lang="nl-BE"/>
          </a:p>
        </p:txBody>
      </p:sp>
    </p:spTree>
    <p:extLst>
      <p:ext uri="{BB962C8B-B14F-4D97-AF65-F5344CB8AC3E}">
        <p14:creationId xmlns:p14="http://schemas.microsoft.com/office/powerpoint/2010/main" val="11807310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a:t>
            </a:r>
            <a:r>
              <a:rPr lang="nl-BE" sz="1100" dirty="0">
                <a:effectLst/>
                <a:latin typeface="Calibri" panose="020F0502020204030204" pitchFamily="34" charset="0"/>
                <a:ea typeface="Calibri" panose="020F0502020204030204" pitchFamily="34" charset="0"/>
                <a:cs typeface="Times New Roman" panose="02020603050405020304" pitchFamily="18" charset="0"/>
              </a:rPr>
              <a:t> begeleiding migratie. Deze exploitatiekredieten zijn niet gebruikt in 2024 en worden overgezet naar 2025.</a:t>
            </a:r>
          </a:p>
          <a:p>
            <a:endParaRPr lang="nl-BE" dirty="0"/>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28</a:t>
            </a:fld>
            <a:endParaRPr lang="nl-BE"/>
          </a:p>
        </p:txBody>
      </p:sp>
    </p:spTree>
    <p:extLst>
      <p:ext uri="{BB962C8B-B14F-4D97-AF65-F5344CB8AC3E}">
        <p14:creationId xmlns:p14="http://schemas.microsoft.com/office/powerpoint/2010/main" val="32561879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7000"/>
              </a:lnSpc>
              <a:spcAft>
                <a:spcPts val="800"/>
              </a:spcAft>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verhoging wegens studiekost + werftoezicht</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nl-BE" sz="11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deels een verschuiving van A7.3.5 Bonheiden werkt het netwerk van veilige en comfortabele fietsroutes verder uit., deels verhoging</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a:t>
            </a:r>
            <a:r>
              <a:rPr lang="nl-BE" sz="1100" dirty="0">
                <a:effectLst/>
                <a:latin typeface="Calibri" panose="020F0502020204030204" pitchFamily="34" charset="0"/>
                <a:ea typeface="Calibri" panose="020F0502020204030204" pitchFamily="34" charset="0"/>
                <a:cs typeface="Times New Roman" panose="02020603050405020304" pitchFamily="18" charset="0"/>
              </a:rPr>
              <a:t> Kopenhagenfonds – verschuiving van A10.2.6 Oude Baan en de Bruinbeekstraat.</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nl-B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BE" b="1" dirty="0"/>
          </a:p>
          <a:p>
            <a:endParaRPr lang="nl-BE" b="1" dirty="0"/>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29</a:t>
            </a:fld>
            <a:endParaRPr lang="nl-BE"/>
          </a:p>
        </p:txBody>
      </p:sp>
    </p:spTree>
    <p:extLst>
      <p:ext uri="{BB962C8B-B14F-4D97-AF65-F5344CB8AC3E}">
        <p14:creationId xmlns:p14="http://schemas.microsoft.com/office/powerpoint/2010/main" val="1406641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7000"/>
              </a:lnSpc>
              <a:spcAft>
                <a:spcPts val="800"/>
              </a:spcAft>
            </a:pPr>
            <a:endParaRPr lang="nl-BE" b="1" dirty="0"/>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30</a:t>
            </a:fld>
            <a:endParaRPr lang="nl-BE"/>
          </a:p>
        </p:txBody>
      </p:sp>
    </p:spTree>
    <p:extLst>
      <p:ext uri="{BB962C8B-B14F-4D97-AF65-F5344CB8AC3E}">
        <p14:creationId xmlns:p14="http://schemas.microsoft.com/office/powerpoint/2010/main" val="28572303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verhoging budget o.b.v. eerdere aanbesteding voor renovatie toren kerk St Martinus.</a:t>
            </a:r>
            <a:endParaRPr lang="nl-BE" sz="1100" dirty="0"/>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31</a:t>
            </a:fld>
            <a:endParaRPr lang="nl-BE"/>
          </a:p>
        </p:txBody>
      </p:sp>
    </p:spTree>
    <p:extLst>
      <p:ext uri="{BB962C8B-B14F-4D97-AF65-F5344CB8AC3E}">
        <p14:creationId xmlns:p14="http://schemas.microsoft.com/office/powerpoint/2010/main" val="2364314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b="1" dirty="0"/>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32</a:t>
            </a:fld>
            <a:endParaRPr lang="nl-BE"/>
          </a:p>
        </p:txBody>
      </p:sp>
    </p:spTree>
    <p:extLst>
      <p:ext uri="{BB962C8B-B14F-4D97-AF65-F5344CB8AC3E}">
        <p14:creationId xmlns:p14="http://schemas.microsoft.com/office/powerpoint/2010/main" val="38809464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08C616-079B-F764-8308-9F6A3AAFD88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7470DC5-F4FF-06BF-8789-02ACC20BE300}"/>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728A3F27-8786-339B-9A83-4EF66F41426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Zowel op dienst mobiliteit als op de technische dienst zijn er langdurig afwezigen (ziekte of aanwerving lopende). Gezien de cruciale functie van deze personen wordt voorgesteld om hiervoor extra ondersteuning te voorzien (ondersteuning mobiliteit: 3d/week voor 6 maand = € 90.000, technische dienst (2,5d/week t.e.m. 30/04 = € 35.000)</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De kostprijs van de frankeringskosten stijgt aanzienlijk wegens verschillende factoren, nl.</a:t>
            </a:r>
          </a:p>
          <a:p>
            <a:pPr marL="342900" lvl="0" indent="-342900">
              <a:lnSpc>
                <a:spcPct val="107000"/>
              </a:lnSpc>
              <a:buFont typeface="Calibri" panose="020F0502020204030204" pitchFamily="34" charset="0"/>
              <a:buChar char="-"/>
            </a:pPr>
            <a:r>
              <a:rPr lang="nl-BE" sz="1100" dirty="0">
                <a:effectLst/>
                <a:latin typeface="Calibri" panose="020F0502020204030204" pitchFamily="34" charset="0"/>
                <a:ea typeface="Calibri" panose="020F0502020204030204" pitchFamily="34" charset="0"/>
                <a:cs typeface="Times New Roman" panose="02020603050405020304" pitchFamily="18" charset="0"/>
              </a:rPr>
              <a:t>GAS-boetes worden niet meer door politiezone BODUKAP verstuurd maar via het MAGDA-platform (lees, gaat naar de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eBox</a:t>
            </a:r>
            <a:r>
              <a:rPr lang="nl-BE" sz="1100" dirty="0">
                <a:effectLst/>
                <a:latin typeface="Calibri" panose="020F0502020204030204" pitchFamily="34" charset="0"/>
                <a:ea typeface="Calibri" panose="020F0502020204030204" pitchFamily="34" charset="0"/>
                <a:cs typeface="Times New Roman" panose="02020603050405020304" pitchFamily="18" charset="0"/>
              </a:rPr>
              <a:t> voor diegene die een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eBox</a:t>
            </a:r>
            <a:r>
              <a:rPr lang="nl-BE" sz="1100" dirty="0">
                <a:effectLst/>
                <a:latin typeface="Calibri" panose="020F0502020204030204" pitchFamily="34" charset="0"/>
                <a:ea typeface="Calibri" panose="020F0502020204030204" pitchFamily="34" charset="0"/>
                <a:cs typeface="Times New Roman" panose="02020603050405020304" pitchFamily="18" charset="0"/>
              </a:rPr>
              <a:t> hebben, andere wordt door een printservice verstuurd waarvan de uiteindelijke factuur bij de gemeente terechtkomt)</a:t>
            </a:r>
          </a:p>
          <a:p>
            <a:pPr marL="342900" lvl="0" indent="-342900">
              <a:lnSpc>
                <a:spcPct val="107000"/>
              </a:lnSpc>
              <a:buFont typeface="Calibri" panose="020F0502020204030204" pitchFamily="34" charset="0"/>
              <a:buChar char="-"/>
            </a:pPr>
            <a:r>
              <a:rPr lang="nl-BE" sz="1100" dirty="0">
                <a:effectLst/>
                <a:latin typeface="Calibri" panose="020F0502020204030204" pitchFamily="34" charset="0"/>
                <a:ea typeface="Calibri" panose="020F0502020204030204" pitchFamily="34" charset="0"/>
                <a:cs typeface="Times New Roman" panose="02020603050405020304" pitchFamily="18" charset="0"/>
              </a:rPr>
              <a:t>Het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debiteurenbeheer</a:t>
            </a:r>
            <a:r>
              <a:rPr lang="nl-BE" sz="1100" dirty="0">
                <a:effectLst/>
                <a:latin typeface="Calibri" panose="020F0502020204030204" pitchFamily="34" charset="0"/>
                <a:ea typeface="Calibri" panose="020F0502020204030204" pitchFamily="34" charset="0"/>
                <a:cs typeface="Times New Roman" panose="02020603050405020304" pitchFamily="18" charset="0"/>
              </a:rPr>
              <a:t> van de GAS 5 boetes heeft een grote impact op de verzendingskosten. Waar in 2023 +/- 2.675 aanmaningen werden verstuurd was dit in 2024 +/- 11.750.</a:t>
            </a:r>
          </a:p>
          <a:p>
            <a:pPr marL="342900" lvl="0" indent="-342900">
              <a:lnSpc>
                <a:spcPct val="107000"/>
              </a:lnSpc>
              <a:spcAft>
                <a:spcPts val="800"/>
              </a:spcAft>
              <a:buFont typeface="Calibri" panose="020F0502020204030204" pitchFamily="34" charset="0"/>
              <a:buChar char="-"/>
            </a:pPr>
            <a:r>
              <a:rPr lang="nl-BE" sz="1100" dirty="0" err="1">
                <a:effectLst/>
                <a:latin typeface="Calibri" panose="020F0502020204030204" pitchFamily="34" charset="0"/>
                <a:ea typeface="Calibri" panose="020F0502020204030204" pitchFamily="34" charset="0"/>
                <a:cs typeface="Times New Roman" panose="02020603050405020304" pitchFamily="18" charset="0"/>
              </a:rPr>
              <a:t>Heraanbesteding</a:t>
            </a:r>
            <a:r>
              <a:rPr lang="nl-BE" sz="1100" dirty="0">
                <a:effectLst/>
                <a:latin typeface="Calibri" panose="020F0502020204030204" pitchFamily="34" charset="0"/>
                <a:ea typeface="Calibri" panose="020F0502020204030204" pitchFamily="34" charset="0"/>
                <a:cs typeface="Times New Roman" panose="02020603050405020304" pitchFamily="18" charset="0"/>
              </a:rPr>
              <a:t> van de postbedeling via opdrachtencentrale Creat: ter verhoging van de kostenefficiëntie werden de verzendingskosten van het OCMW bij het contract van de gemeente gevoegd</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nl-BE" b="1" dirty="0"/>
          </a:p>
        </p:txBody>
      </p:sp>
      <p:sp>
        <p:nvSpPr>
          <p:cNvPr id="4" name="Tijdelijke aanduiding voor dianummer 3">
            <a:extLst>
              <a:ext uri="{FF2B5EF4-FFF2-40B4-BE49-F238E27FC236}">
                <a16:creationId xmlns:a16="http://schemas.microsoft.com/office/drawing/2014/main" id="{C77A78BA-C397-4D4A-E551-2C2EA034BCC6}"/>
              </a:ext>
            </a:extLst>
          </p:cNvPr>
          <p:cNvSpPr>
            <a:spLocks noGrp="1"/>
          </p:cNvSpPr>
          <p:nvPr>
            <p:ph type="sldNum" sz="quarter" idx="5"/>
          </p:nvPr>
        </p:nvSpPr>
        <p:spPr/>
        <p:txBody>
          <a:bodyPr/>
          <a:lstStyle/>
          <a:p>
            <a:fld id="{66D3591E-ABED-4771-A540-C660D629D4A1}" type="slidenum">
              <a:rPr lang="nl-BE" smtClean="0"/>
              <a:t>33</a:t>
            </a:fld>
            <a:endParaRPr lang="nl-BE"/>
          </a:p>
        </p:txBody>
      </p:sp>
    </p:spTree>
    <p:extLst>
      <p:ext uri="{BB962C8B-B14F-4D97-AF65-F5344CB8AC3E}">
        <p14:creationId xmlns:p14="http://schemas.microsoft.com/office/powerpoint/2010/main" val="42812335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D330E2-212D-D0C2-DB7E-70F3AB4C47A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8AE9C9F-880D-A1D4-F341-ADE8EA29254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EF33CCE-91E1-79C7-3942-3A1F58A3A0A9}"/>
              </a:ext>
            </a:extLst>
          </p:cNvPr>
          <p:cNvSpPr>
            <a:spLocks noGrp="1"/>
          </p:cNvSpPr>
          <p:nvPr>
            <p:ph type="body" idx="1"/>
          </p:nvPr>
        </p:nvSpPr>
        <p:spPr/>
        <p:txBody>
          <a:bodyPr/>
          <a:lstStyle/>
          <a:p>
            <a:endParaRPr lang="nl-BE" b="1" dirty="0"/>
          </a:p>
        </p:txBody>
      </p:sp>
      <p:sp>
        <p:nvSpPr>
          <p:cNvPr id="4" name="Tijdelijke aanduiding voor dianummer 3">
            <a:extLst>
              <a:ext uri="{FF2B5EF4-FFF2-40B4-BE49-F238E27FC236}">
                <a16:creationId xmlns:a16="http://schemas.microsoft.com/office/drawing/2014/main" id="{90CD045F-9AF4-CAA1-3FD0-6A639343CF01}"/>
              </a:ext>
            </a:extLst>
          </p:cNvPr>
          <p:cNvSpPr>
            <a:spLocks noGrp="1"/>
          </p:cNvSpPr>
          <p:nvPr>
            <p:ph type="sldNum" sz="quarter" idx="5"/>
          </p:nvPr>
        </p:nvSpPr>
        <p:spPr/>
        <p:txBody>
          <a:bodyPr/>
          <a:lstStyle/>
          <a:p>
            <a:fld id="{66D3591E-ABED-4771-A540-C660D629D4A1}" type="slidenum">
              <a:rPr lang="nl-BE" smtClean="0"/>
              <a:t>34</a:t>
            </a:fld>
            <a:endParaRPr lang="nl-BE"/>
          </a:p>
        </p:txBody>
      </p:sp>
    </p:spTree>
    <p:extLst>
      <p:ext uri="{BB962C8B-B14F-4D97-AF65-F5344CB8AC3E}">
        <p14:creationId xmlns:p14="http://schemas.microsoft.com/office/powerpoint/2010/main" val="36700546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FAA8B8-3D4E-25E7-1F08-9D42F89D093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48DFD52-B88E-974D-F988-A55CB0FFBF2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3867B9E-1E24-2DAA-F541-EB374F6C288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Nodig om onvoorziene interventies en herstellingen van de onderhoudsfirma (VINCI) te dekken alsook de algemene werken, Elektriciteitswerken worden Q1 2025 uitgevoerd + Verlinden heeft heel aantal facturen bezorgd van 2022 en 2023 die van krediet 2025 zullen moeten worden betaald.</a:t>
            </a:r>
          </a:p>
          <a:p>
            <a:endParaRPr lang="nl-BE" b="1" dirty="0"/>
          </a:p>
        </p:txBody>
      </p:sp>
      <p:sp>
        <p:nvSpPr>
          <p:cNvPr id="4" name="Tijdelijke aanduiding voor dianummer 3">
            <a:extLst>
              <a:ext uri="{FF2B5EF4-FFF2-40B4-BE49-F238E27FC236}">
                <a16:creationId xmlns:a16="http://schemas.microsoft.com/office/drawing/2014/main" id="{C04009AB-E7CA-76DE-B4E1-74847CBAD5CD}"/>
              </a:ext>
            </a:extLst>
          </p:cNvPr>
          <p:cNvSpPr>
            <a:spLocks noGrp="1"/>
          </p:cNvSpPr>
          <p:nvPr>
            <p:ph type="sldNum" sz="quarter" idx="5"/>
          </p:nvPr>
        </p:nvSpPr>
        <p:spPr/>
        <p:txBody>
          <a:bodyPr/>
          <a:lstStyle/>
          <a:p>
            <a:fld id="{66D3591E-ABED-4771-A540-C660D629D4A1}" type="slidenum">
              <a:rPr lang="nl-BE" smtClean="0"/>
              <a:t>35</a:t>
            </a:fld>
            <a:endParaRPr lang="nl-BE"/>
          </a:p>
        </p:txBody>
      </p:sp>
    </p:spTree>
    <p:extLst>
      <p:ext uri="{BB962C8B-B14F-4D97-AF65-F5344CB8AC3E}">
        <p14:creationId xmlns:p14="http://schemas.microsoft.com/office/powerpoint/2010/main" val="1380005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83D21-F006-257D-FE66-C9F402A462A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FB573F54-5934-A642-7BE3-693173287EE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BEA440A-C2AD-E16F-E6F0-21B6B8767BD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Goedkeuring reglement mobiele toestellen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dd</a:t>
            </a:r>
            <a:r>
              <a:rPr lang="nl-BE" sz="1100" dirty="0">
                <a:effectLst/>
                <a:latin typeface="Calibri" panose="020F0502020204030204" pitchFamily="34" charset="0"/>
                <a:ea typeface="Calibri" panose="020F0502020204030204" pitchFamily="34" charset="0"/>
                <a:cs typeface="Times New Roman" panose="02020603050405020304" pitchFamily="18" charset="0"/>
              </a:rPr>
              <a:t>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cbs</a:t>
            </a:r>
            <a:r>
              <a:rPr lang="nl-BE" sz="1100" dirty="0">
                <a:effectLst/>
                <a:latin typeface="Calibri" panose="020F0502020204030204" pitchFamily="34" charset="0"/>
                <a:ea typeface="Calibri" panose="020F0502020204030204" pitchFamily="34" charset="0"/>
                <a:cs typeface="Times New Roman" panose="02020603050405020304" pitchFamily="18" charset="0"/>
              </a:rPr>
              <a:t> 17/12/2024 waarin o.m. wordt bepaald dat alle medewerkers met een O365-licentie een tussenkomst in aankoop smartphone kunnen aanvragen.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vergoeding inrichten examen voor drie departementshoofden (extern bureau)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I.h.k.v</a:t>
            </a:r>
            <a:r>
              <a:rPr lang="nl-BE" sz="1100" dirty="0">
                <a:effectLst/>
                <a:latin typeface="Calibri" panose="020F0502020204030204" pitchFamily="34" charset="0"/>
                <a:ea typeface="Calibri" panose="020F0502020204030204" pitchFamily="34" charset="0"/>
                <a:cs typeface="Times New Roman" panose="02020603050405020304" pitchFamily="18" charset="0"/>
              </a:rPr>
              <a:t>. begeleiding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Igemo</a:t>
            </a:r>
            <a:r>
              <a:rPr lang="nl-BE" sz="1100" dirty="0">
                <a:effectLst/>
                <a:latin typeface="Calibri" panose="020F0502020204030204" pitchFamily="34" charset="0"/>
                <a:ea typeface="Calibri" panose="020F0502020204030204" pitchFamily="34" charset="0"/>
                <a:cs typeface="Times New Roman" panose="02020603050405020304" pitchFamily="18" charset="0"/>
              </a:rPr>
              <a:t> bij uitwerking RPR Rivierenland en/of begeleiding bij aanpassing arbeidsreglement door externe consultancy.</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BE" b="1" dirty="0"/>
          </a:p>
        </p:txBody>
      </p:sp>
      <p:sp>
        <p:nvSpPr>
          <p:cNvPr id="4" name="Tijdelijke aanduiding voor dianummer 3">
            <a:extLst>
              <a:ext uri="{FF2B5EF4-FFF2-40B4-BE49-F238E27FC236}">
                <a16:creationId xmlns:a16="http://schemas.microsoft.com/office/drawing/2014/main" id="{C63707E9-4322-A8D9-518D-34A2C11F6C9F}"/>
              </a:ext>
            </a:extLst>
          </p:cNvPr>
          <p:cNvSpPr>
            <a:spLocks noGrp="1"/>
          </p:cNvSpPr>
          <p:nvPr>
            <p:ph type="sldNum" sz="quarter" idx="5"/>
          </p:nvPr>
        </p:nvSpPr>
        <p:spPr/>
        <p:txBody>
          <a:bodyPr/>
          <a:lstStyle/>
          <a:p>
            <a:fld id="{66D3591E-ABED-4771-A540-C660D629D4A1}" type="slidenum">
              <a:rPr lang="nl-BE" smtClean="0"/>
              <a:t>36</a:t>
            </a:fld>
            <a:endParaRPr lang="nl-BE"/>
          </a:p>
        </p:txBody>
      </p:sp>
    </p:spTree>
    <p:extLst>
      <p:ext uri="{BB962C8B-B14F-4D97-AF65-F5344CB8AC3E}">
        <p14:creationId xmlns:p14="http://schemas.microsoft.com/office/powerpoint/2010/main" val="8516376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34A6FA-3E98-9DDE-260E-E5E98FFB350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AD237A9-1670-A8BA-5F4F-39323BA14D4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DAA5D12-A960-90E0-9D1C-A6F1984D9A43}"/>
              </a:ext>
            </a:extLst>
          </p:cNvPr>
          <p:cNvSpPr>
            <a:spLocks noGrp="1"/>
          </p:cNvSpPr>
          <p:nvPr>
            <p:ph type="body" idx="1"/>
          </p:nvPr>
        </p:nvSpPr>
        <p:spPr/>
        <p:txBody>
          <a:bodyPr/>
          <a:lstStyle/>
          <a:p>
            <a:pPr>
              <a:lnSpc>
                <a:spcPct val="107000"/>
              </a:lnSpc>
              <a:spcAft>
                <a:spcPts val="800"/>
              </a:spcAft>
              <a:buNone/>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NIEUW </a:t>
            </a: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100" dirty="0">
                <a:effectLst/>
                <a:latin typeface="Calibri" panose="020F0502020204030204" pitchFamily="34" charset="0"/>
                <a:ea typeface="Calibri" panose="020F0502020204030204" pitchFamily="34" charset="0"/>
                <a:cs typeface="Times New Roman" panose="02020603050405020304" pitchFamily="18" charset="0"/>
              </a:rPr>
              <a:t>Personeelsleden kunnen sinds 2025 een fiets leasen. De kosten hiervoor worden verrekend met de eindejaarspremie en eventueel verlofdagen. Dit is budgettair neutraal voor de gemeente.</a:t>
            </a:r>
          </a:p>
          <a:p>
            <a:pPr>
              <a:lnSpc>
                <a:spcPct val="107000"/>
              </a:lnSpc>
              <a:spcAft>
                <a:spcPts val="800"/>
              </a:spcAft>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NIEUW</a:t>
            </a: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100" dirty="0">
                <a:effectLst/>
                <a:latin typeface="Calibri" panose="020F0502020204030204" pitchFamily="34" charset="0"/>
                <a:ea typeface="Calibri" panose="020F0502020204030204" pitchFamily="34" charset="0"/>
                <a:cs typeface="Times New Roman" panose="02020603050405020304" pitchFamily="18" charset="0"/>
              </a:rPr>
              <a:t>Volgens het decreet lokaal bestuur dient ieder lokaal bestuur een organisatiebeheersysteem te implementeren. Het is aangewezen dat hiervoor begeleiding wordt voorzien.</a:t>
            </a:r>
          </a:p>
          <a:p>
            <a:pPr>
              <a:lnSpc>
                <a:spcPct val="107000"/>
              </a:lnSpc>
              <a:spcAft>
                <a:spcPts val="800"/>
              </a:spcAft>
            </a:pPr>
            <a:endParaRPr lang="nl-B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BE" b="1" dirty="0"/>
          </a:p>
        </p:txBody>
      </p:sp>
      <p:sp>
        <p:nvSpPr>
          <p:cNvPr id="4" name="Tijdelijke aanduiding voor dianummer 3">
            <a:extLst>
              <a:ext uri="{FF2B5EF4-FFF2-40B4-BE49-F238E27FC236}">
                <a16:creationId xmlns:a16="http://schemas.microsoft.com/office/drawing/2014/main" id="{F4062C89-34E6-2607-56E5-7DB83BD9718D}"/>
              </a:ext>
            </a:extLst>
          </p:cNvPr>
          <p:cNvSpPr>
            <a:spLocks noGrp="1"/>
          </p:cNvSpPr>
          <p:nvPr>
            <p:ph type="sldNum" sz="quarter" idx="5"/>
          </p:nvPr>
        </p:nvSpPr>
        <p:spPr/>
        <p:txBody>
          <a:bodyPr/>
          <a:lstStyle/>
          <a:p>
            <a:fld id="{66D3591E-ABED-4771-A540-C660D629D4A1}" type="slidenum">
              <a:rPr lang="nl-BE" smtClean="0"/>
              <a:t>37</a:t>
            </a:fld>
            <a:endParaRPr lang="nl-BE"/>
          </a:p>
        </p:txBody>
      </p:sp>
    </p:spTree>
    <p:extLst>
      <p:ext uri="{BB962C8B-B14F-4D97-AF65-F5344CB8AC3E}">
        <p14:creationId xmlns:p14="http://schemas.microsoft.com/office/powerpoint/2010/main" val="18116789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A3E38-0AF2-AB9D-6184-0CE9419D96B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63F5DD6-AD36-C0A5-EE3A-5EB7AF62006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F2EDC61-CF98-7372-385A-620E9502DE6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cijfers aangeleverd door IVAREM. Hierin zit de mogelijke aanpassing van de tarieven nog niet in verwerkt.</a:t>
            </a:r>
          </a:p>
          <a:p>
            <a:endParaRPr lang="nl-BE" sz="11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a:t>
            </a:r>
            <a:r>
              <a:rPr lang="nl-BE" sz="1100" dirty="0">
                <a:effectLst/>
                <a:latin typeface="Calibri" panose="020F0502020204030204" pitchFamily="34" charset="0"/>
                <a:ea typeface="Calibri" panose="020F0502020204030204" pitchFamily="34" charset="0"/>
                <a:cs typeface="Times New Roman" panose="02020603050405020304" pitchFamily="18" charset="0"/>
              </a:rPr>
              <a:t>: ophalen GFT wordt later ingevoerd dan oorspronkelijk voorzien.</a:t>
            </a:r>
          </a:p>
          <a:p>
            <a:endParaRPr lang="nl-BE" sz="1100" b="1" dirty="0"/>
          </a:p>
          <a:p>
            <a:endParaRPr lang="nl-BE" b="1" dirty="0"/>
          </a:p>
        </p:txBody>
      </p:sp>
      <p:sp>
        <p:nvSpPr>
          <p:cNvPr id="4" name="Tijdelijke aanduiding voor dianummer 3">
            <a:extLst>
              <a:ext uri="{FF2B5EF4-FFF2-40B4-BE49-F238E27FC236}">
                <a16:creationId xmlns:a16="http://schemas.microsoft.com/office/drawing/2014/main" id="{47A50426-7CB2-FFF5-2C4F-D167330A1AE9}"/>
              </a:ext>
            </a:extLst>
          </p:cNvPr>
          <p:cNvSpPr>
            <a:spLocks noGrp="1"/>
          </p:cNvSpPr>
          <p:nvPr>
            <p:ph type="sldNum" sz="quarter" idx="5"/>
          </p:nvPr>
        </p:nvSpPr>
        <p:spPr/>
        <p:txBody>
          <a:bodyPr/>
          <a:lstStyle/>
          <a:p>
            <a:fld id="{66D3591E-ABED-4771-A540-C660D629D4A1}" type="slidenum">
              <a:rPr lang="nl-BE" smtClean="0"/>
              <a:t>38</a:t>
            </a:fld>
            <a:endParaRPr lang="nl-BE"/>
          </a:p>
        </p:txBody>
      </p:sp>
    </p:spTree>
    <p:extLst>
      <p:ext uri="{BB962C8B-B14F-4D97-AF65-F5344CB8AC3E}">
        <p14:creationId xmlns:p14="http://schemas.microsoft.com/office/powerpoint/2010/main" val="302949522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93C78-E9E2-C4B9-F6E2-F747A48A6D6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C183EED-FDA6-C261-F980-E2587301CF1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96359C0-F303-3CE1-5E90-59285747948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dossier dient nog afgewerkt te worden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a:t>
            </a:r>
            <a:r>
              <a:rPr lang="nl-BE" sz="1100" dirty="0">
                <a:effectLst/>
                <a:latin typeface="Calibri" panose="020F0502020204030204" pitchFamily="34" charset="0"/>
                <a:ea typeface="Calibri" panose="020F0502020204030204" pitchFamily="34" charset="0"/>
                <a:cs typeface="Times New Roman" panose="02020603050405020304" pitchFamily="18" charset="0"/>
              </a:rPr>
              <a:t> bekabeling gemeentehuis op vraag van ICT (€25.000)</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aanpassen aan de realiteit. Vergoeding die wij ontvangen voor injecteren van zonnestroom is zeer sterk verlaagd.</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BE" b="1" dirty="0"/>
          </a:p>
          <a:p>
            <a:endParaRPr lang="nl-BE" b="1" dirty="0"/>
          </a:p>
        </p:txBody>
      </p:sp>
      <p:sp>
        <p:nvSpPr>
          <p:cNvPr id="4" name="Tijdelijke aanduiding voor dianummer 3">
            <a:extLst>
              <a:ext uri="{FF2B5EF4-FFF2-40B4-BE49-F238E27FC236}">
                <a16:creationId xmlns:a16="http://schemas.microsoft.com/office/drawing/2014/main" id="{E3069AD9-5555-FD92-49D2-413C72EA065B}"/>
              </a:ext>
            </a:extLst>
          </p:cNvPr>
          <p:cNvSpPr>
            <a:spLocks noGrp="1"/>
          </p:cNvSpPr>
          <p:nvPr>
            <p:ph type="sldNum" sz="quarter" idx="5"/>
          </p:nvPr>
        </p:nvSpPr>
        <p:spPr/>
        <p:txBody>
          <a:bodyPr/>
          <a:lstStyle/>
          <a:p>
            <a:fld id="{66D3591E-ABED-4771-A540-C660D629D4A1}" type="slidenum">
              <a:rPr lang="nl-BE" smtClean="0"/>
              <a:t>39</a:t>
            </a:fld>
            <a:endParaRPr lang="nl-BE"/>
          </a:p>
        </p:txBody>
      </p:sp>
    </p:spTree>
    <p:extLst>
      <p:ext uri="{BB962C8B-B14F-4D97-AF65-F5344CB8AC3E}">
        <p14:creationId xmlns:p14="http://schemas.microsoft.com/office/powerpoint/2010/main" val="13484754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E9AF6-C768-D048-87C0-811751231F7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C5A0DC7-1463-730F-4FE9-A5DE6D041AA0}"/>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B733926-CEE0-A03F-C1CB-296E849E45A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dit zijn enkel de kosten voor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Klimaan</a:t>
            </a:r>
            <a:r>
              <a:rPr lang="nl-BE" sz="1100" dirty="0">
                <a:effectLst/>
                <a:latin typeface="Calibri" panose="020F0502020204030204" pitchFamily="34" charset="0"/>
                <a:ea typeface="Calibri" panose="020F0502020204030204" pitchFamily="34" charset="0"/>
                <a:cs typeface="Times New Roman" panose="02020603050405020304" pitchFamily="18" charset="0"/>
              </a:rPr>
              <a:t>. De kosten voor Zuidtrant worden op A18.4 geboekt.</a:t>
            </a:r>
          </a:p>
          <a:p>
            <a:endParaRPr lang="nl-BE" sz="1100" b="1" dirty="0"/>
          </a:p>
          <a:p>
            <a:pPr>
              <a:lnSpc>
                <a:spcPct val="107000"/>
              </a:lnSpc>
              <a:spcAft>
                <a:spcPts val="800"/>
              </a:spcAft>
              <a:buNone/>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a:t>
            </a:r>
            <a:r>
              <a:rPr lang="nl-BE" sz="1100" dirty="0">
                <a:effectLst/>
                <a:latin typeface="Calibri" panose="020F0502020204030204" pitchFamily="34" charset="0"/>
                <a:ea typeface="Calibri" panose="020F0502020204030204" pitchFamily="34" charset="0"/>
                <a:cs typeface="Times New Roman" panose="02020603050405020304" pitchFamily="18" charset="0"/>
              </a:rPr>
              <a:t> NIEUW</a:t>
            </a:r>
          </a:p>
          <a:p>
            <a:pPr>
              <a:lnSpc>
                <a:spcPct val="107000"/>
              </a:lnSpc>
              <a:spcAft>
                <a:spcPts val="800"/>
              </a:spcAft>
            </a:pPr>
            <a:r>
              <a:rPr lang="nl-BE" sz="1100" dirty="0">
                <a:effectLst/>
                <a:latin typeface="Calibri" panose="020F0502020204030204" pitchFamily="34" charset="0"/>
                <a:ea typeface="Calibri" panose="020F0502020204030204" pitchFamily="34" charset="0"/>
                <a:cs typeface="Times New Roman" panose="02020603050405020304" pitchFamily="18" charset="0"/>
              </a:rPr>
              <a:t>Zie ook personeelskosten: coördinator integrale veiligheid waarvan 1/4</a:t>
            </a:r>
            <a:r>
              <a:rPr lang="nl-BE" sz="1100" baseline="30000" dirty="0">
                <a:effectLst/>
                <a:latin typeface="Calibri" panose="020F0502020204030204" pitchFamily="34" charset="0"/>
                <a:ea typeface="Calibri" panose="020F0502020204030204" pitchFamily="34" charset="0"/>
                <a:cs typeface="Times New Roman" panose="02020603050405020304" pitchFamily="18" charset="0"/>
              </a:rPr>
              <a:t>de</a:t>
            </a:r>
            <a:r>
              <a:rPr lang="nl-BE" sz="1100" dirty="0">
                <a:effectLst/>
                <a:latin typeface="Calibri" panose="020F0502020204030204" pitchFamily="34" charset="0"/>
                <a:ea typeface="Calibri" panose="020F0502020204030204" pitchFamily="34" charset="0"/>
                <a:cs typeface="Times New Roman" panose="02020603050405020304" pitchFamily="18" charset="0"/>
              </a:rPr>
              <a:t> ten laste van Bonheiden. Medewerker die de link zal zijn tussen politiezone BODUKAP en de 4 gemeente. </a:t>
            </a:r>
          </a:p>
          <a:p>
            <a:endParaRPr lang="nl-BE" sz="11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a:t>
            </a:r>
            <a:r>
              <a:rPr lang="nl-BE" sz="1100" dirty="0">
                <a:effectLst/>
                <a:latin typeface="Calibri" panose="020F0502020204030204" pitchFamily="34" charset="0"/>
                <a:ea typeface="Calibri" panose="020F0502020204030204" pitchFamily="34" charset="0"/>
                <a:cs typeface="Times New Roman" panose="02020603050405020304" pitchFamily="18" charset="0"/>
              </a:rPr>
              <a:t> gezien er bij calamiteiten niet steeds een dader kan gevonden worden is het aan te raden om een extra verzekering aan te gaan voor de ANPR-camera’s gezien kosten voor herstelling snel hoog oplopen.</a:t>
            </a:r>
          </a:p>
          <a:p>
            <a:endParaRPr lang="nl-BE" b="1" dirty="0"/>
          </a:p>
        </p:txBody>
      </p:sp>
      <p:sp>
        <p:nvSpPr>
          <p:cNvPr id="4" name="Tijdelijke aanduiding voor dianummer 3">
            <a:extLst>
              <a:ext uri="{FF2B5EF4-FFF2-40B4-BE49-F238E27FC236}">
                <a16:creationId xmlns:a16="http://schemas.microsoft.com/office/drawing/2014/main" id="{532ABA32-9795-7E6F-F0B2-D28DCEE0B67A}"/>
              </a:ext>
            </a:extLst>
          </p:cNvPr>
          <p:cNvSpPr>
            <a:spLocks noGrp="1"/>
          </p:cNvSpPr>
          <p:nvPr>
            <p:ph type="sldNum" sz="quarter" idx="5"/>
          </p:nvPr>
        </p:nvSpPr>
        <p:spPr/>
        <p:txBody>
          <a:bodyPr/>
          <a:lstStyle/>
          <a:p>
            <a:fld id="{66D3591E-ABED-4771-A540-C660D629D4A1}" type="slidenum">
              <a:rPr lang="nl-BE" smtClean="0"/>
              <a:t>40</a:t>
            </a:fld>
            <a:endParaRPr lang="nl-BE"/>
          </a:p>
        </p:txBody>
      </p:sp>
    </p:spTree>
    <p:extLst>
      <p:ext uri="{BB962C8B-B14F-4D97-AF65-F5344CB8AC3E}">
        <p14:creationId xmlns:p14="http://schemas.microsoft.com/office/powerpoint/2010/main" val="24714485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C2577-B4E5-B483-8A34-01DF6B625C1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EA39365-4154-D6C9-28BA-7006AF36B13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9D6C0680-1D70-98CC-8D99-1C8D49DC858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solidFill>
                  <a:srgbClr val="000000"/>
                </a:solidFill>
                <a:effectLst/>
                <a:latin typeface="Aptos Narrow" panose="020B0004020202020204" pitchFamily="34" charset="0"/>
                <a:ea typeface="Times New Roman" panose="02020603050405020304" pitchFamily="18" charset="0"/>
                <a:cs typeface="Times New Roman" panose="02020603050405020304" pitchFamily="18" charset="0"/>
              </a:rPr>
              <a:t>In 2024 ongeveer 44,000 boetes. Veronderstelling daling met 10% per jaar. Kost per boete GAS 4-5 = € 6,9 + afhandeling GAS 1-3 +/- € 11,000</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wijzigingen: </a:t>
            </a:r>
            <a:r>
              <a:rPr lang="nl-BE" sz="1100" dirty="0">
                <a:effectLst/>
                <a:latin typeface="Calibri" panose="020F0502020204030204" pitchFamily="34" charset="0"/>
                <a:ea typeface="Calibri" panose="020F0502020204030204" pitchFamily="34" charset="0"/>
                <a:cs typeface="Times New Roman" panose="02020603050405020304" pitchFamily="18" charset="0"/>
              </a:rPr>
              <a:t>cijfers aangeleverd door politiezone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Bodukap</a:t>
            </a: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a:t>
            </a:r>
            <a:r>
              <a:rPr lang="nl-BE" sz="1100" dirty="0">
                <a:effectLst/>
                <a:latin typeface="Calibri" panose="020F0502020204030204" pitchFamily="34" charset="0"/>
                <a:ea typeface="Calibri" panose="020F0502020204030204" pitchFamily="34" charset="0"/>
                <a:cs typeface="Times New Roman" panose="02020603050405020304" pitchFamily="18" charset="0"/>
              </a:rPr>
              <a:t> Schrijven Fluvius dat door onzekerheid in MJP slechts beperkt dividend mag ingeschreven worden. Veronderstelling 60% van dividend 2024.</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nl-BE" sz="1100" b="1" dirty="0"/>
          </a:p>
          <a:p>
            <a:endParaRPr lang="nl-BE" b="1" dirty="0"/>
          </a:p>
        </p:txBody>
      </p:sp>
      <p:sp>
        <p:nvSpPr>
          <p:cNvPr id="4" name="Tijdelijke aanduiding voor dianummer 3">
            <a:extLst>
              <a:ext uri="{FF2B5EF4-FFF2-40B4-BE49-F238E27FC236}">
                <a16:creationId xmlns:a16="http://schemas.microsoft.com/office/drawing/2014/main" id="{21B828E0-7DB4-08B3-B0BF-6FC3222507EE}"/>
              </a:ext>
            </a:extLst>
          </p:cNvPr>
          <p:cNvSpPr>
            <a:spLocks noGrp="1"/>
          </p:cNvSpPr>
          <p:nvPr>
            <p:ph type="sldNum" sz="quarter" idx="5"/>
          </p:nvPr>
        </p:nvSpPr>
        <p:spPr/>
        <p:txBody>
          <a:bodyPr/>
          <a:lstStyle/>
          <a:p>
            <a:fld id="{66D3591E-ABED-4771-A540-C660D629D4A1}" type="slidenum">
              <a:rPr lang="nl-BE" smtClean="0"/>
              <a:t>41</a:t>
            </a:fld>
            <a:endParaRPr lang="nl-BE"/>
          </a:p>
        </p:txBody>
      </p:sp>
    </p:spTree>
    <p:extLst>
      <p:ext uri="{BB962C8B-B14F-4D97-AF65-F5344CB8AC3E}">
        <p14:creationId xmlns:p14="http://schemas.microsoft.com/office/powerpoint/2010/main" val="215041799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64F6F-3E1C-84BE-FF43-62977B71336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2933128-BBFD-81A9-7778-02C991E40A7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37D20CB-5E99-A182-0718-FD91BB3DF583}"/>
              </a:ext>
            </a:extLst>
          </p:cNvPr>
          <p:cNvSpPr>
            <a:spLocks noGrp="1"/>
          </p:cNvSpPr>
          <p:nvPr>
            <p:ph type="body" idx="1"/>
          </p:nvPr>
        </p:nvSpPr>
        <p:spPr/>
        <p:txBody>
          <a:bodyPr/>
          <a:lstStyle/>
          <a:p>
            <a:endParaRPr lang="nl-BE" b="1" dirty="0"/>
          </a:p>
        </p:txBody>
      </p:sp>
      <p:sp>
        <p:nvSpPr>
          <p:cNvPr id="4" name="Tijdelijke aanduiding voor dianummer 3">
            <a:extLst>
              <a:ext uri="{FF2B5EF4-FFF2-40B4-BE49-F238E27FC236}">
                <a16:creationId xmlns:a16="http://schemas.microsoft.com/office/drawing/2014/main" id="{6C32FBE1-2CFB-5020-C7B1-66AAD444E453}"/>
              </a:ext>
            </a:extLst>
          </p:cNvPr>
          <p:cNvSpPr>
            <a:spLocks noGrp="1"/>
          </p:cNvSpPr>
          <p:nvPr>
            <p:ph type="sldNum" sz="quarter" idx="5"/>
          </p:nvPr>
        </p:nvSpPr>
        <p:spPr/>
        <p:txBody>
          <a:bodyPr/>
          <a:lstStyle/>
          <a:p>
            <a:fld id="{66D3591E-ABED-4771-A540-C660D629D4A1}" type="slidenum">
              <a:rPr lang="nl-BE" smtClean="0"/>
              <a:t>42</a:t>
            </a:fld>
            <a:endParaRPr lang="nl-BE"/>
          </a:p>
        </p:txBody>
      </p:sp>
    </p:spTree>
    <p:extLst>
      <p:ext uri="{BB962C8B-B14F-4D97-AF65-F5344CB8AC3E}">
        <p14:creationId xmlns:p14="http://schemas.microsoft.com/office/powerpoint/2010/main" val="406723875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5B0F70-E31A-6EC6-A614-BD9B1994A63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1AAA299-C05B-8750-CBDA-593E7B18CF7B}"/>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A999FBE-A752-ABF0-F5E7-3565AAFFE23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alle bedragen werden aangeleverd door FOD Financiën.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a:t>
            </a:r>
            <a:r>
              <a:rPr lang="nl-BE" sz="1100" dirty="0">
                <a:effectLst/>
                <a:latin typeface="Calibri" panose="020F0502020204030204" pitchFamily="34" charset="0"/>
                <a:ea typeface="Calibri" panose="020F0502020204030204" pitchFamily="34" charset="0"/>
                <a:cs typeface="Times New Roman" panose="02020603050405020304" pitchFamily="18" charset="0"/>
              </a:rPr>
              <a:t> Naast de opcentiemen op de onroerende voorheffing stort Vlaanderen ook nog een compensatie voor de derving van inkomsten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i.k.v</a:t>
            </a:r>
            <a:r>
              <a:rPr lang="nl-BE" sz="1100" dirty="0">
                <a:effectLst/>
                <a:latin typeface="Calibri" panose="020F0502020204030204" pitchFamily="34" charset="0"/>
                <a:ea typeface="Calibri" panose="020F0502020204030204" pitchFamily="34" charset="0"/>
                <a:cs typeface="Times New Roman" panose="02020603050405020304" pitchFamily="18" charset="0"/>
              </a:rPr>
              <a:t>. passiefwoningen door. Bedrag 2025 en verder is gebaseerd op het bedrag ontvangen in 2024.</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BE" b="1" dirty="0"/>
          </a:p>
          <a:p>
            <a:endParaRPr lang="nl-BE" b="1" dirty="0"/>
          </a:p>
        </p:txBody>
      </p:sp>
      <p:sp>
        <p:nvSpPr>
          <p:cNvPr id="4" name="Tijdelijke aanduiding voor dianummer 3">
            <a:extLst>
              <a:ext uri="{FF2B5EF4-FFF2-40B4-BE49-F238E27FC236}">
                <a16:creationId xmlns:a16="http://schemas.microsoft.com/office/drawing/2014/main" id="{B4A839CB-B8E1-3361-AA01-E26544F9BEB1}"/>
              </a:ext>
            </a:extLst>
          </p:cNvPr>
          <p:cNvSpPr>
            <a:spLocks noGrp="1"/>
          </p:cNvSpPr>
          <p:nvPr>
            <p:ph type="sldNum" sz="quarter" idx="5"/>
          </p:nvPr>
        </p:nvSpPr>
        <p:spPr/>
        <p:txBody>
          <a:bodyPr/>
          <a:lstStyle/>
          <a:p>
            <a:fld id="{66D3591E-ABED-4771-A540-C660D629D4A1}" type="slidenum">
              <a:rPr lang="nl-BE" smtClean="0"/>
              <a:t>43</a:t>
            </a:fld>
            <a:endParaRPr lang="nl-BE"/>
          </a:p>
        </p:txBody>
      </p:sp>
    </p:spTree>
    <p:extLst>
      <p:ext uri="{BB962C8B-B14F-4D97-AF65-F5344CB8AC3E}">
        <p14:creationId xmlns:p14="http://schemas.microsoft.com/office/powerpoint/2010/main" val="424393382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95767-3CD3-3525-0E68-64BB4A564E9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9CEB09E-A092-DDB0-3EAB-6E4B9936E3A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BAC4B7BB-5D13-A4A3-EDB0-6D5F581D0CE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aanpassen aan de realiteit</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aanpassen aan de realiteit</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 </a:t>
            </a:r>
            <a:r>
              <a:rPr lang="nl-BE" sz="1100" dirty="0">
                <a:effectLst/>
                <a:latin typeface="Calibri" panose="020F0502020204030204" pitchFamily="34" charset="0"/>
                <a:ea typeface="Calibri" panose="020F0502020204030204" pitchFamily="34" charset="0"/>
                <a:cs typeface="Times New Roman" panose="02020603050405020304" pitchFamily="18" charset="0"/>
              </a:rPr>
              <a:t>gevolg Vlaams regeerakkoord</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BE" b="1" dirty="0"/>
          </a:p>
          <a:p>
            <a:endParaRPr lang="nl-BE" b="1" dirty="0"/>
          </a:p>
        </p:txBody>
      </p:sp>
      <p:sp>
        <p:nvSpPr>
          <p:cNvPr id="4" name="Tijdelijke aanduiding voor dianummer 3">
            <a:extLst>
              <a:ext uri="{FF2B5EF4-FFF2-40B4-BE49-F238E27FC236}">
                <a16:creationId xmlns:a16="http://schemas.microsoft.com/office/drawing/2014/main" id="{37F356FC-0959-AB3E-0E87-F9C5B52BB5C9}"/>
              </a:ext>
            </a:extLst>
          </p:cNvPr>
          <p:cNvSpPr>
            <a:spLocks noGrp="1"/>
          </p:cNvSpPr>
          <p:nvPr>
            <p:ph type="sldNum" sz="quarter" idx="5"/>
          </p:nvPr>
        </p:nvSpPr>
        <p:spPr/>
        <p:txBody>
          <a:bodyPr/>
          <a:lstStyle/>
          <a:p>
            <a:fld id="{66D3591E-ABED-4771-A540-C660D629D4A1}" type="slidenum">
              <a:rPr lang="nl-BE" smtClean="0"/>
              <a:t>44</a:t>
            </a:fld>
            <a:endParaRPr lang="nl-BE"/>
          </a:p>
        </p:txBody>
      </p:sp>
    </p:spTree>
    <p:extLst>
      <p:ext uri="{BB962C8B-B14F-4D97-AF65-F5344CB8AC3E}">
        <p14:creationId xmlns:p14="http://schemas.microsoft.com/office/powerpoint/2010/main" val="404268690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C81737-B293-062A-AA9D-6584383ABFA2}"/>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5D3FCCEC-877D-2C70-24DD-9E5C5C702F30}"/>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EF572332-419B-94DF-7C6E-CBEC516B131D}"/>
              </a:ext>
            </a:extLst>
          </p:cNvPr>
          <p:cNvSpPr>
            <a:spLocks noGrp="1"/>
          </p:cNvSpPr>
          <p:nvPr>
            <p:ph type="body" idx="1"/>
          </p:nvPr>
        </p:nvSpPr>
        <p:spPr/>
        <p:txBody>
          <a:bodyPr/>
          <a:lstStyle/>
          <a:p>
            <a:endParaRPr lang="nl-BE" b="1" dirty="0"/>
          </a:p>
        </p:txBody>
      </p:sp>
      <p:sp>
        <p:nvSpPr>
          <p:cNvPr id="4" name="Tijdelijke aanduiding voor dianummer 3">
            <a:extLst>
              <a:ext uri="{FF2B5EF4-FFF2-40B4-BE49-F238E27FC236}">
                <a16:creationId xmlns:a16="http://schemas.microsoft.com/office/drawing/2014/main" id="{6532E469-5E74-FC21-2587-72D7F5965A42}"/>
              </a:ext>
            </a:extLst>
          </p:cNvPr>
          <p:cNvSpPr>
            <a:spLocks noGrp="1"/>
          </p:cNvSpPr>
          <p:nvPr>
            <p:ph type="sldNum" sz="quarter" idx="5"/>
          </p:nvPr>
        </p:nvSpPr>
        <p:spPr/>
        <p:txBody>
          <a:bodyPr/>
          <a:lstStyle/>
          <a:p>
            <a:fld id="{66D3591E-ABED-4771-A540-C660D629D4A1}" type="slidenum">
              <a:rPr lang="nl-BE" smtClean="0"/>
              <a:t>45</a:t>
            </a:fld>
            <a:endParaRPr lang="nl-BE"/>
          </a:p>
        </p:txBody>
      </p:sp>
    </p:spTree>
    <p:extLst>
      <p:ext uri="{BB962C8B-B14F-4D97-AF65-F5344CB8AC3E}">
        <p14:creationId xmlns:p14="http://schemas.microsoft.com/office/powerpoint/2010/main" val="271010922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46</a:t>
            </a:fld>
            <a:endParaRPr lang="nl-BE"/>
          </a:p>
        </p:txBody>
      </p:sp>
    </p:spTree>
    <p:extLst>
      <p:ext uri="{BB962C8B-B14F-4D97-AF65-F5344CB8AC3E}">
        <p14:creationId xmlns:p14="http://schemas.microsoft.com/office/powerpoint/2010/main" val="180364836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EB2C6C-8180-5E19-C1C4-E9413A558002}"/>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518B2690-70EF-1058-1771-39D166D6418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7065973-777D-E9B9-B8DE-57A9E3FEBE03}"/>
              </a:ext>
            </a:extLst>
          </p:cNvPr>
          <p:cNvSpPr>
            <a:spLocks noGrp="1"/>
          </p:cNvSpPr>
          <p:nvPr>
            <p:ph type="body" idx="1"/>
          </p:nvPr>
        </p:nvSpPr>
        <p:spPr/>
        <p:txBody>
          <a:bodyPr/>
          <a:lstStyle/>
          <a:p>
            <a:endParaRPr lang="nl-BE" b="1" dirty="0"/>
          </a:p>
        </p:txBody>
      </p:sp>
      <p:sp>
        <p:nvSpPr>
          <p:cNvPr id="4" name="Tijdelijke aanduiding voor dianummer 3">
            <a:extLst>
              <a:ext uri="{FF2B5EF4-FFF2-40B4-BE49-F238E27FC236}">
                <a16:creationId xmlns:a16="http://schemas.microsoft.com/office/drawing/2014/main" id="{81996996-48AF-9A96-86C9-F8E53D0E3F9C}"/>
              </a:ext>
            </a:extLst>
          </p:cNvPr>
          <p:cNvSpPr>
            <a:spLocks noGrp="1"/>
          </p:cNvSpPr>
          <p:nvPr>
            <p:ph type="sldNum" sz="quarter" idx="5"/>
          </p:nvPr>
        </p:nvSpPr>
        <p:spPr/>
        <p:txBody>
          <a:bodyPr/>
          <a:lstStyle/>
          <a:p>
            <a:fld id="{66D3591E-ABED-4771-A540-C660D629D4A1}" type="slidenum">
              <a:rPr lang="nl-BE" smtClean="0"/>
              <a:t>47</a:t>
            </a:fld>
            <a:endParaRPr lang="nl-BE"/>
          </a:p>
        </p:txBody>
      </p:sp>
    </p:spTree>
    <p:extLst>
      <p:ext uri="{BB962C8B-B14F-4D97-AF65-F5344CB8AC3E}">
        <p14:creationId xmlns:p14="http://schemas.microsoft.com/office/powerpoint/2010/main" val="168405577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A314C2-4804-3686-0154-810A6CA6465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9B39B53-A483-37CB-93C5-7926BF70146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E55F5CEF-5374-280C-A637-461B79A16FE3}"/>
              </a:ext>
            </a:extLst>
          </p:cNvPr>
          <p:cNvSpPr>
            <a:spLocks noGrp="1"/>
          </p:cNvSpPr>
          <p:nvPr>
            <p:ph type="body" idx="1"/>
          </p:nvPr>
        </p:nvSpPr>
        <p:spPr/>
        <p:txBody>
          <a:bodyPr/>
          <a:lstStyle/>
          <a:p>
            <a:pPr>
              <a:lnSpc>
                <a:spcPct val="107000"/>
              </a:lnSpc>
              <a:spcAft>
                <a:spcPts val="800"/>
              </a:spcAft>
              <a:buNone/>
            </a:pPr>
            <a:r>
              <a:rPr lang="nl-BE" sz="1100" b="1" dirty="0">
                <a:effectLst/>
                <a:latin typeface="Calibri" panose="020F0502020204030204" pitchFamily="34" charset="0"/>
                <a:ea typeface="Calibri" panose="020F0502020204030204" pitchFamily="34" charset="0"/>
                <a:cs typeface="Times New Roman" panose="02020603050405020304" pitchFamily="18" charset="0"/>
              </a:rPr>
              <a:t>Motivering van de wijziging:</a:t>
            </a:r>
            <a:r>
              <a:rPr lang="nl-BE" sz="1100" dirty="0">
                <a:effectLst/>
                <a:latin typeface="Calibri" panose="020F0502020204030204" pitchFamily="34" charset="0"/>
                <a:ea typeface="Calibri" panose="020F0502020204030204" pitchFamily="34" charset="0"/>
                <a:cs typeface="Times New Roman" panose="02020603050405020304" pitchFamily="18" charset="0"/>
              </a:rPr>
              <a:t> Ondanks dat je in A30.5 Leningen nog aan te gaan ziet dat er bijkomend leningen dienen te worden aangegaan daalt de kost voor aflossingen. Dit komt doordat in het vorig meerjarenplan in 2024 werd geraamd dat er voor € 10.900.000 leningen zou moeten worden aangegaan, wat in realiteit slechts € 3.000.000 is nodig gebleken.</a:t>
            </a:r>
          </a:p>
          <a:p>
            <a:pPr>
              <a:lnSpc>
                <a:spcPct val="107000"/>
              </a:lnSpc>
              <a:spcAft>
                <a:spcPts val="800"/>
              </a:spcAft>
              <a:buNone/>
            </a:pPr>
            <a:r>
              <a:rPr lang="nl-BE" sz="1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buNone/>
            </a:pPr>
            <a:r>
              <a:rPr lang="nl-BE" sz="1100" dirty="0">
                <a:effectLst/>
                <a:latin typeface="Calibri" panose="020F0502020204030204" pitchFamily="34" charset="0"/>
                <a:ea typeface="Calibri" panose="020F0502020204030204" pitchFamily="34" charset="0"/>
                <a:cs typeface="Times New Roman" panose="02020603050405020304" pitchFamily="18" charset="0"/>
              </a:rPr>
              <a:t>Let wel, deze bedragen geven enkel de bewegingen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i.k.v</a:t>
            </a:r>
            <a:r>
              <a:rPr lang="nl-BE" sz="1100" dirty="0">
                <a:effectLst/>
                <a:latin typeface="Calibri" panose="020F0502020204030204" pitchFamily="34" charset="0"/>
                <a:ea typeface="Calibri" panose="020F0502020204030204" pitchFamily="34" charset="0"/>
                <a:cs typeface="Times New Roman" panose="02020603050405020304" pitchFamily="18" charset="0"/>
              </a:rPr>
              <a:t>. leningen nog aan te gaan en de nieuwe lening bij Belfius. Er zijn eveneens nog leningen die lopende zijn bij zowel ING, BNP Paribas Fortis, alsook nog prefinancieringslening van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Iverlek</a:t>
            </a:r>
            <a:r>
              <a:rPr lang="nl-BE" sz="1100" dirty="0">
                <a:effectLst/>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nl-BE" sz="1100" dirty="0">
                <a:effectLst/>
                <a:latin typeface="Calibri" panose="020F0502020204030204" pitchFamily="34" charset="0"/>
                <a:ea typeface="Calibri" panose="020F0502020204030204" pitchFamily="34" charset="0"/>
                <a:cs typeface="Times New Roman" panose="02020603050405020304" pitchFamily="18" charset="0"/>
              </a:rPr>
              <a:t>Voor wat betreft lening/leasingsschulden wordt ook nog verwezen naar de leasingschulden </a:t>
            </a:r>
            <a:r>
              <a:rPr lang="nl-BE" sz="1100" dirty="0" err="1">
                <a:effectLst/>
                <a:latin typeface="Calibri" panose="020F0502020204030204" pitchFamily="34" charset="0"/>
                <a:ea typeface="Calibri" panose="020F0502020204030204" pitchFamily="34" charset="0"/>
                <a:cs typeface="Times New Roman" panose="02020603050405020304" pitchFamily="18" charset="0"/>
              </a:rPr>
              <a:t>i.k.v</a:t>
            </a:r>
            <a:r>
              <a:rPr lang="nl-BE" sz="1100" dirty="0">
                <a:effectLst/>
                <a:latin typeface="Calibri" panose="020F0502020204030204" pitchFamily="34" charset="0"/>
                <a:ea typeface="Calibri" panose="020F0502020204030204" pitchFamily="34" charset="0"/>
                <a:cs typeface="Times New Roman" panose="02020603050405020304" pitchFamily="18" charset="0"/>
              </a:rPr>
              <a:t>.  A13.22.36 Overname openbare verlichting. </a:t>
            </a:r>
          </a:p>
          <a:p>
            <a:endParaRPr lang="nl-BE" b="1" dirty="0"/>
          </a:p>
        </p:txBody>
      </p:sp>
      <p:sp>
        <p:nvSpPr>
          <p:cNvPr id="4" name="Tijdelijke aanduiding voor dianummer 3">
            <a:extLst>
              <a:ext uri="{FF2B5EF4-FFF2-40B4-BE49-F238E27FC236}">
                <a16:creationId xmlns:a16="http://schemas.microsoft.com/office/drawing/2014/main" id="{1462DA86-6837-6B3A-A552-CD5C6D5E9D9E}"/>
              </a:ext>
            </a:extLst>
          </p:cNvPr>
          <p:cNvSpPr>
            <a:spLocks noGrp="1"/>
          </p:cNvSpPr>
          <p:nvPr>
            <p:ph type="sldNum" sz="quarter" idx="5"/>
          </p:nvPr>
        </p:nvSpPr>
        <p:spPr/>
        <p:txBody>
          <a:bodyPr/>
          <a:lstStyle/>
          <a:p>
            <a:fld id="{66D3591E-ABED-4771-A540-C660D629D4A1}" type="slidenum">
              <a:rPr lang="nl-BE" smtClean="0"/>
              <a:t>48</a:t>
            </a:fld>
            <a:endParaRPr lang="nl-BE"/>
          </a:p>
        </p:txBody>
      </p:sp>
    </p:spTree>
    <p:extLst>
      <p:ext uri="{BB962C8B-B14F-4D97-AF65-F5344CB8AC3E}">
        <p14:creationId xmlns:p14="http://schemas.microsoft.com/office/powerpoint/2010/main" val="379125855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66D3591E-ABED-4771-A540-C660D629D4A1}" type="slidenum">
              <a:rPr lang="nl-BE" smtClean="0"/>
              <a:t>49</a:t>
            </a:fld>
            <a:endParaRPr lang="nl-BE"/>
          </a:p>
        </p:txBody>
      </p:sp>
    </p:spTree>
    <p:extLst>
      <p:ext uri="{BB962C8B-B14F-4D97-AF65-F5344CB8AC3E}">
        <p14:creationId xmlns:p14="http://schemas.microsoft.com/office/powerpoint/2010/main" val="2885630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nl-NL"/>
              <a:t>Klik om stijl te bewerken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440FBA73-FFB0-41AB-A559-AF446017DF25}" type="datetimeFigureOut">
              <a:rPr lang="nl-BE" smtClean="0"/>
              <a:t>22/04/2025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F34ABB86-401C-4D9A-94E4-F5D7AF40D0E6}" type="slidenum">
              <a:rPr lang="nl-BE" smtClean="0"/>
              <a:t>‹nr.›</a:t>
            </a:fld>
            <a:endParaRPr lang="nl-BE"/>
          </a:p>
        </p:txBody>
      </p:sp>
    </p:spTree>
    <p:extLst>
      <p:ext uri="{BB962C8B-B14F-4D97-AF65-F5344CB8AC3E}">
        <p14:creationId xmlns:p14="http://schemas.microsoft.com/office/powerpoint/2010/main" val="21827076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nl-NL"/>
              <a:t>Klik om stijl te bewerken</a:t>
            </a:r>
            <a:endParaRPr lang="en-US" dirty="0"/>
          </a:p>
        </p:txBody>
      </p:sp>
      <p:sp>
        <p:nvSpPr>
          <p:cNvPr id="3" name="Content Placeholder 2"/>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440FBA73-FFB0-41AB-A559-AF446017DF25}" type="datetimeFigureOut">
              <a:rPr lang="nl-BE" smtClean="0"/>
              <a:t>22/04/2025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F34ABB86-401C-4D9A-94E4-F5D7AF40D0E6}" type="slidenum">
              <a:rPr lang="nl-BE" smtClean="0"/>
              <a:t>‹nr.›</a:t>
            </a:fld>
            <a:endParaRPr lang="nl-BE"/>
          </a:p>
        </p:txBody>
      </p:sp>
    </p:spTree>
    <p:extLst>
      <p:ext uri="{BB962C8B-B14F-4D97-AF65-F5344CB8AC3E}">
        <p14:creationId xmlns:p14="http://schemas.microsoft.com/office/powerpoint/2010/main" val="3962096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nl-NL"/>
              <a:t>Klik om stijl te bewerken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440FBA73-FFB0-41AB-A559-AF446017DF25}" type="datetimeFigureOut">
              <a:rPr lang="nl-BE" smtClean="0"/>
              <a:t>22/04/2025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F34ABB86-401C-4D9A-94E4-F5D7AF40D0E6}" type="slidenum">
              <a:rPr lang="nl-BE" smtClean="0"/>
              <a:t>‹nr.›</a:t>
            </a:fld>
            <a:endParaRPr lang="nl-BE"/>
          </a:p>
        </p:txBody>
      </p:sp>
    </p:spTree>
    <p:extLst>
      <p:ext uri="{BB962C8B-B14F-4D97-AF65-F5344CB8AC3E}">
        <p14:creationId xmlns:p14="http://schemas.microsoft.com/office/powerpoint/2010/main" val="31236489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440FBA73-FFB0-41AB-A559-AF446017DF25}" type="datetimeFigureOut">
              <a:rPr lang="nl-BE" smtClean="0"/>
              <a:t>22/04/2025</a:t>
            </a:fld>
            <a:endParaRPr lang="nl-BE"/>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F34ABB86-401C-4D9A-94E4-F5D7AF40D0E6}" type="slidenum">
              <a:rPr lang="nl-BE" smtClean="0"/>
              <a:t>‹nr.›</a:t>
            </a:fld>
            <a:endParaRPr lang="nl-BE"/>
          </a:p>
        </p:txBody>
      </p:sp>
    </p:spTree>
    <p:extLst>
      <p:ext uri="{BB962C8B-B14F-4D97-AF65-F5344CB8AC3E}">
        <p14:creationId xmlns:p14="http://schemas.microsoft.com/office/powerpoint/2010/main" val="1579500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nl-NL"/>
              <a:t>Klik om stijl te bewerken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440FBA73-FFB0-41AB-A559-AF446017DF25}" type="datetimeFigureOut">
              <a:rPr lang="nl-BE" smtClean="0"/>
              <a:t>22/04/2025</a:t>
            </a:fld>
            <a:endParaRPr lang="nl-BE"/>
          </a:p>
        </p:txBody>
      </p:sp>
      <p:sp>
        <p:nvSpPr>
          <p:cNvPr id="8" name="Footer Placeholder 7"/>
          <p:cNvSpPr>
            <a:spLocks noGrp="1"/>
          </p:cNvSpPr>
          <p:nvPr>
            <p:ph type="ftr" sz="quarter" idx="11"/>
          </p:nvPr>
        </p:nvSpPr>
        <p:spPr/>
        <p:txBody>
          <a:bodyPr/>
          <a:lstStyle/>
          <a:p>
            <a:endParaRPr lang="nl-BE"/>
          </a:p>
        </p:txBody>
      </p:sp>
      <p:sp>
        <p:nvSpPr>
          <p:cNvPr id="9" name="Slide Number Placeholder 8"/>
          <p:cNvSpPr>
            <a:spLocks noGrp="1"/>
          </p:cNvSpPr>
          <p:nvPr>
            <p:ph type="sldNum" sz="quarter" idx="12"/>
          </p:nvPr>
        </p:nvSpPr>
        <p:spPr/>
        <p:txBody>
          <a:bodyPr/>
          <a:lstStyle/>
          <a:p>
            <a:fld id="{F34ABB86-401C-4D9A-94E4-F5D7AF40D0E6}" type="slidenum">
              <a:rPr lang="nl-BE" smtClean="0"/>
              <a:t>‹nr.›</a:t>
            </a:fld>
            <a:endParaRPr lang="nl-BE"/>
          </a:p>
        </p:txBody>
      </p:sp>
    </p:spTree>
    <p:extLst>
      <p:ext uri="{BB962C8B-B14F-4D97-AF65-F5344CB8AC3E}">
        <p14:creationId xmlns:p14="http://schemas.microsoft.com/office/powerpoint/2010/main" val="3631705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440FBA73-FFB0-41AB-A559-AF446017DF25}" type="datetimeFigureOut">
              <a:rPr lang="nl-BE" smtClean="0"/>
              <a:t>22/04/2025</a:t>
            </a:fld>
            <a:endParaRPr lang="nl-BE"/>
          </a:p>
        </p:txBody>
      </p:sp>
      <p:sp>
        <p:nvSpPr>
          <p:cNvPr id="4" name="Footer Placeholder 3"/>
          <p:cNvSpPr>
            <a:spLocks noGrp="1"/>
          </p:cNvSpPr>
          <p:nvPr>
            <p:ph type="ftr" sz="quarter" idx="11"/>
          </p:nvPr>
        </p:nvSpPr>
        <p:spPr/>
        <p:txBody>
          <a:bodyPr/>
          <a:lstStyle/>
          <a:p>
            <a:endParaRPr lang="nl-BE"/>
          </a:p>
        </p:txBody>
      </p:sp>
      <p:sp>
        <p:nvSpPr>
          <p:cNvPr id="5" name="Slide Number Placeholder 4"/>
          <p:cNvSpPr>
            <a:spLocks noGrp="1"/>
          </p:cNvSpPr>
          <p:nvPr>
            <p:ph type="sldNum" sz="quarter" idx="12"/>
          </p:nvPr>
        </p:nvSpPr>
        <p:spPr/>
        <p:txBody>
          <a:bodyPr/>
          <a:lstStyle/>
          <a:p>
            <a:fld id="{F34ABB86-401C-4D9A-94E4-F5D7AF40D0E6}" type="slidenum">
              <a:rPr lang="nl-BE" smtClean="0"/>
              <a:t>‹nr.›</a:t>
            </a:fld>
            <a:endParaRPr lang="nl-BE"/>
          </a:p>
        </p:txBody>
      </p:sp>
    </p:spTree>
    <p:extLst>
      <p:ext uri="{BB962C8B-B14F-4D97-AF65-F5344CB8AC3E}">
        <p14:creationId xmlns:p14="http://schemas.microsoft.com/office/powerpoint/2010/main" val="9722635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0FBA73-FFB0-41AB-A559-AF446017DF25}" type="datetimeFigureOut">
              <a:rPr lang="nl-BE" smtClean="0"/>
              <a:t>22/04/2025</a:t>
            </a:fld>
            <a:endParaRPr lang="nl-BE"/>
          </a:p>
        </p:txBody>
      </p:sp>
      <p:sp>
        <p:nvSpPr>
          <p:cNvPr id="3" name="Footer Placeholder 2"/>
          <p:cNvSpPr>
            <a:spLocks noGrp="1"/>
          </p:cNvSpPr>
          <p:nvPr>
            <p:ph type="ftr" sz="quarter" idx="11"/>
          </p:nvPr>
        </p:nvSpPr>
        <p:spPr/>
        <p:txBody>
          <a:bodyPr/>
          <a:lstStyle/>
          <a:p>
            <a:endParaRPr lang="nl-BE"/>
          </a:p>
        </p:txBody>
      </p:sp>
      <p:sp>
        <p:nvSpPr>
          <p:cNvPr id="4" name="Slide Number Placeholder 3"/>
          <p:cNvSpPr>
            <a:spLocks noGrp="1"/>
          </p:cNvSpPr>
          <p:nvPr>
            <p:ph type="sldNum" sz="quarter" idx="12"/>
          </p:nvPr>
        </p:nvSpPr>
        <p:spPr/>
        <p:txBody>
          <a:bodyPr/>
          <a:lstStyle/>
          <a:p>
            <a:fld id="{F34ABB86-401C-4D9A-94E4-F5D7AF40D0E6}" type="slidenum">
              <a:rPr lang="nl-BE" smtClean="0"/>
              <a:t>‹nr.›</a:t>
            </a:fld>
            <a:endParaRPr lang="nl-BE"/>
          </a:p>
        </p:txBody>
      </p:sp>
    </p:spTree>
    <p:extLst>
      <p:ext uri="{BB962C8B-B14F-4D97-AF65-F5344CB8AC3E}">
        <p14:creationId xmlns:p14="http://schemas.microsoft.com/office/powerpoint/2010/main" val="3861017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nl-NL"/>
              <a:t>Klik om stijl te bewerken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440FBA73-FFB0-41AB-A559-AF446017DF25}" type="datetimeFigureOut">
              <a:rPr lang="nl-BE" smtClean="0"/>
              <a:t>22/04/2025</a:t>
            </a:fld>
            <a:endParaRPr lang="nl-BE"/>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F34ABB86-401C-4D9A-94E4-F5D7AF40D0E6}" type="slidenum">
              <a:rPr lang="nl-BE" smtClean="0"/>
              <a:t>‹nr.›</a:t>
            </a:fld>
            <a:endParaRPr lang="nl-BE"/>
          </a:p>
        </p:txBody>
      </p:sp>
    </p:spTree>
    <p:extLst>
      <p:ext uri="{BB962C8B-B14F-4D97-AF65-F5344CB8AC3E}">
        <p14:creationId xmlns:p14="http://schemas.microsoft.com/office/powerpoint/2010/main" val="3555857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nl-NL"/>
              <a:t>Klik om stijl te bewerken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440FBA73-FFB0-41AB-A559-AF446017DF25}" type="datetimeFigureOut">
              <a:rPr lang="nl-BE" smtClean="0"/>
              <a:t>22/04/2025</a:t>
            </a:fld>
            <a:endParaRPr lang="nl-BE"/>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F34ABB86-401C-4D9A-94E4-F5D7AF40D0E6}" type="slidenum">
              <a:rPr lang="nl-BE" smtClean="0"/>
              <a:t>‹nr.›</a:t>
            </a:fld>
            <a:endParaRPr lang="nl-BE"/>
          </a:p>
        </p:txBody>
      </p:sp>
    </p:spTree>
    <p:extLst>
      <p:ext uri="{BB962C8B-B14F-4D97-AF65-F5344CB8AC3E}">
        <p14:creationId xmlns:p14="http://schemas.microsoft.com/office/powerpoint/2010/main" val="567622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en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nl-NL"/>
              <a:t>Klik om stijl te bewerken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440FBA73-FFB0-41AB-A559-AF446017DF25}" type="datetimeFigureOut">
              <a:rPr lang="nl-BE" smtClean="0"/>
              <a:t>22/04/2025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F34ABB86-401C-4D9A-94E4-F5D7AF40D0E6}" type="slidenum">
              <a:rPr lang="nl-BE" smtClean="0"/>
              <a:t>‹nr.›</a:t>
            </a:fld>
            <a:endParaRPr lang="nl-BE"/>
          </a:p>
        </p:txBody>
      </p:sp>
    </p:spTree>
    <p:extLst>
      <p:ext uri="{BB962C8B-B14F-4D97-AF65-F5344CB8AC3E}">
        <p14:creationId xmlns:p14="http://schemas.microsoft.com/office/powerpoint/2010/main" val="1375103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eraat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nl-NL"/>
              <a:t>Klik om stijl te bewerken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Klikken om de tekststijl van het model te bewerken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440FBA73-FFB0-41AB-A559-AF446017DF25}" type="datetimeFigureOut">
              <a:rPr lang="nl-BE" smtClean="0"/>
              <a:t>22/04/2025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F34ABB86-401C-4D9A-94E4-F5D7AF40D0E6}" type="slidenum">
              <a:rPr lang="nl-BE" smtClean="0"/>
              <a:t>‹nr.›</a:t>
            </a:fld>
            <a:endParaRPr lang="nl-BE"/>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054544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amkaartj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nl-NL"/>
              <a:t>Klik om stijl te bewerken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440FBA73-FFB0-41AB-A559-AF446017DF25}" type="datetimeFigureOut">
              <a:rPr lang="nl-BE" smtClean="0"/>
              <a:t>22/04/2025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F34ABB86-401C-4D9A-94E4-F5D7AF40D0E6}" type="slidenum">
              <a:rPr lang="nl-BE" smtClean="0"/>
              <a:t>‹nr.›</a:t>
            </a:fld>
            <a:endParaRPr lang="nl-BE"/>
          </a:p>
        </p:txBody>
      </p:sp>
    </p:spTree>
    <p:extLst>
      <p:ext uri="{BB962C8B-B14F-4D97-AF65-F5344CB8AC3E}">
        <p14:creationId xmlns:p14="http://schemas.microsoft.com/office/powerpoint/2010/main" val="35627451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Offerte naamkaartj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nl-NL"/>
              <a:t>Klik om stijl te bewerken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Klikken om de tekststijl van het model te bewerken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440FBA73-FFB0-41AB-A559-AF446017DF25}" type="datetimeFigureOut">
              <a:rPr lang="nl-BE" smtClean="0"/>
              <a:t>22/04/2025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F34ABB86-401C-4D9A-94E4-F5D7AF40D0E6}" type="slidenum">
              <a:rPr lang="nl-BE" smtClean="0"/>
              <a:t>‹nr.›</a:t>
            </a:fld>
            <a:endParaRPr lang="nl-BE"/>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75709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Waar of onwaar">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nl-NL"/>
              <a:t>Klik om stijl te bewerken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Klikken om de tekststijl van het model te bewerken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440FBA73-FFB0-41AB-A559-AF446017DF25}" type="datetimeFigureOut">
              <a:rPr lang="nl-BE" smtClean="0"/>
              <a:t>22/04/2025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F34ABB86-401C-4D9A-94E4-F5D7AF40D0E6}" type="slidenum">
              <a:rPr lang="nl-BE" smtClean="0"/>
              <a:t>‹nr.›</a:t>
            </a:fld>
            <a:endParaRPr lang="nl-BE"/>
          </a:p>
        </p:txBody>
      </p:sp>
    </p:spTree>
    <p:extLst>
      <p:ext uri="{BB962C8B-B14F-4D97-AF65-F5344CB8AC3E}">
        <p14:creationId xmlns:p14="http://schemas.microsoft.com/office/powerpoint/2010/main" val="28707061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440FBA73-FFB0-41AB-A559-AF446017DF25}" type="datetimeFigureOut">
              <a:rPr lang="nl-BE" smtClean="0"/>
              <a:t>22/04/2025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F34ABB86-401C-4D9A-94E4-F5D7AF40D0E6}" type="slidenum">
              <a:rPr lang="nl-BE" smtClean="0"/>
              <a:t>‹nr.›</a:t>
            </a:fld>
            <a:endParaRPr lang="nl-BE"/>
          </a:p>
        </p:txBody>
      </p:sp>
    </p:spTree>
    <p:extLst>
      <p:ext uri="{BB962C8B-B14F-4D97-AF65-F5344CB8AC3E}">
        <p14:creationId xmlns:p14="http://schemas.microsoft.com/office/powerpoint/2010/main" val="13525165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nl-NL"/>
              <a:t>Klik om stijl te bewerken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440FBA73-FFB0-41AB-A559-AF446017DF25}" type="datetimeFigureOut">
              <a:rPr lang="nl-BE" smtClean="0"/>
              <a:t>22/04/2025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F34ABB86-401C-4D9A-94E4-F5D7AF40D0E6}" type="slidenum">
              <a:rPr lang="nl-BE" smtClean="0"/>
              <a:t>‹nr.›</a:t>
            </a:fld>
            <a:endParaRPr lang="nl-BE"/>
          </a:p>
        </p:txBody>
      </p:sp>
    </p:spTree>
    <p:extLst>
      <p:ext uri="{BB962C8B-B14F-4D97-AF65-F5344CB8AC3E}">
        <p14:creationId xmlns:p14="http://schemas.microsoft.com/office/powerpoint/2010/main" val="2312455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nl-NL"/>
              <a:t>Klik om stijl te bewerken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40FBA73-FFB0-41AB-A559-AF446017DF25}" type="datetimeFigureOut">
              <a:rPr lang="nl-BE" smtClean="0"/>
              <a:t>22/04/2025</a:t>
            </a:fld>
            <a:endParaRPr lang="nl-BE"/>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nl-BE"/>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34ABB86-401C-4D9A-94E4-F5D7AF40D0E6}" type="slidenum">
              <a:rPr lang="nl-BE" smtClean="0"/>
              <a:t>‹nr.›</a:t>
            </a:fld>
            <a:endParaRPr lang="nl-BE"/>
          </a:p>
        </p:txBody>
      </p:sp>
    </p:spTree>
    <p:extLst>
      <p:ext uri="{BB962C8B-B14F-4D97-AF65-F5344CB8AC3E}">
        <p14:creationId xmlns:p14="http://schemas.microsoft.com/office/powerpoint/2010/main" val="154025521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png"/></Relationships>
</file>

<file path=ppt/slides/_rels/slide3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3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3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54.png"/></Relationships>
</file>

<file path=ppt/slides/_rels/slide4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58.png"/><Relationship Id="rId4" Type="http://schemas.openxmlformats.org/officeDocument/2006/relationships/image" Target="../media/image57.png"/></Relationships>
</file>

<file path=ppt/slides/_rels/slide4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0.png"/></Relationships>
</file>

<file path=ppt/slides/_rels/slide4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4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4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44.xml"/><Relationship Id="rId1" Type="http://schemas.openxmlformats.org/officeDocument/2006/relationships/slideLayout" Target="../slideLayouts/slideLayout2.xml"/><Relationship Id="rId5" Type="http://schemas.openxmlformats.org/officeDocument/2006/relationships/image" Target="../media/image68.png"/><Relationship Id="rId4" Type="http://schemas.openxmlformats.org/officeDocument/2006/relationships/image" Target="../media/image67.png"/></Relationships>
</file>

<file path=ppt/slides/_rels/slide4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70.png"/></Relationships>
</file>

<file path=ppt/slides/_rels/slide4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73.png"/></Relationships>
</file>

<file path=ppt/slides/_rels/slide4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48.xml"/><Relationship Id="rId1" Type="http://schemas.openxmlformats.org/officeDocument/2006/relationships/slideLayout" Target="../slideLayouts/slideLayout2.xml"/><Relationship Id="rId5" Type="http://schemas.openxmlformats.org/officeDocument/2006/relationships/image" Target="../media/image76.png"/><Relationship Id="rId4" Type="http://schemas.openxmlformats.org/officeDocument/2006/relationships/image" Target="../media/image75.png"/></Relationships>
</file>

<file path=ppt/slides/_rels/slide4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49.xml"/><Relationship Id="rId1" Type="http://schemas.openxmlformats.org/officeDocument/2006/relationships/slideLayout" Target="../slideLayouts/slideLayout1.xml"/><Relationship Id="rId4" Type="http://schemas.openxmlformats.org/officeDocument/2006/relationships/image" Target="../media/image7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fontScale="90000"/>
          </a:bodyPr>
          <a:lstStyle/>
          <a:p>
            <a:r>
              <a:rPr lang="nl-BE" sz="4400" dirty="0"/>
              <a:t>MEERJARENPLAN </a:t>
            </a:r>
            <a:r>
              <a:rPr lang="nl-BE" sz="6000" dirty="0"/>
              <a:t>2020-2025</a:t>
            </a:r>
            <a:br>
              <a:rPr lang="nl-BE" sz="6000" dirty="0"/>
            </a:br>
            <a:r>
              <a:rPr lang="nl-BE" sz="6000" dirty="0"/>
              <a:t>AANPASSING 6</a:t>
            </a:r>
          </a:p>
        </p:txBody>
      </p:sp>
      <p:sp>
        <p:nvSpPr>
          <p:cNvPr id="3" name="Ondertitel 2"/>
          <p:cNvSpPr>
            <a:spLocks noGrp="1"/>
          </p:cNvSpPr>
          <p:nvPr>
            <p:ph type="subTitle" idx="1"/>
          </p:nvPr>
        </p:nvSpPr>
        <p:spPr/>
        <p:txBody>
          <a:bodyPr/>
          <a:lstStyle/>
          <a:p>
            <a:r>
              <a:rPr lang="nl-BE" dirty="0"/>
              <a:t>RAADSCOMMISSIE FINANCIEN</a:t>
            </a:r>
          </a:p>
        </p:txBody>
      </p:sp>
    </p:spTree>
    <p:extLst>
      <p:ext uri="{BB962C8B-B14F-4D97-AF65-F5344CB8AC3E}">
        <p14:creationId xmlns:p14="http://schemas.microsoft.com/office/powerpoint/2010/main" val="16632326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A7A9737-87B6-DA2A-7295-E5F4D69E82B8}"/>
              </a:ext>
            </a:extLst>
          </p:cNvPr>
          <p:cNvSpPr>
            <a:spLocks noGrp="1"/>
          </p:cNvSpPr>
          <p:nvPr>
            <p:ph type="title"/>
          </p:nvPr>
        </p:nvSpPr>
        <p:spPr/>
        <p:txBody>
          <a:bodyPr/>
          <a:lstStyle/>
          <a:p>
            <a:r>
              <a:rPr lang="nl-BE" dirty="0"/>
              <a:t>Agenda</a:t>
            </a:r>
          </a:p>
        </p:txBody>
      </p:sp>
      <p:sp>
        <p:nvSpPr>
          <p:cNvPr id="3" name="Tijdelijke aanduiding voor inhoud 2">
            <a:extLst>
              <a:ext uri="{FF2B5EF4-FFF2-40B4-BE49-F238E27FC236}">
                <a16:creationId xmlns:a16="http://schemas.microsoft.com/office/drawing/2014/main" id="{D05553F4-D393-6453-A547-FB30AFE030E2}"/>
              </a:ext>
            </a:extLst>
          </p:cNvPr>
          <p:cNvSpPr>
            <a:spLocks noGrp="1"/>
          </p:cNvSpPr>
          <p:nvPr>
            <p:ph idx="1"/>
          </p:nvPr>
        </p:nvSpPr>
        <p:spPr/>
        <p:txBody>
          <a:bodyPr/>
          <a:lstStyle/>
          <a:p>
            <a:r>
              <a:rPr lang="nl-BE" dirty="0"/>
              <a:t>Inleiding</a:t>
            </a:r>
          </a:p>
          <a:p>
            <a:r>
              <a:rPr lang="nl-BE" dirty="0"/>
              <a:t>Staat van het financieel evenwicht</a:t>
            </a:r>
          </a:p>
          <a:p>
            <a:r>
              <a:rPr lang="nl-BE" dirty="0"/>
              <a:t>Overlopen in doelstellingen vertaald beleid zowel prioritair als niet prioritair beleid</a:t>
            </a:r>
          </a:p>
          <a:p>
            <a:pPr lvl="1"/>
            <a:r>
              <a:rPr lang="nl-BE" dirty="0"/>
              <a:t>Wijzigingen t.o.v. MJP 2020-2025, aanpassing 5</a:t>
            </a:r>
          </a:p>
          <a:p>
            <a:pPr lvl="1"/>
            <a:r>
              <a:rPr lang="nl-BE" dirty="0"/>
              <a:t>Toelichting m.b.t. de gekozen grondslagen en assumpties voor de opmaak van het beleidsrapport</a:t>
            </a:r>
          </a:p>
          <a:p>
            <a:pPr marL="0" indent="0">
              <a:buNone/>
            </a:pPr>
            <a:endParaRPr lang="nl-BE" dirty="0"/>
          </a:p>
        </p:txBody>
      </p:sp>
    </p:spTree>
    <p:extLst>
      <p:ext uri="{BB962C8B-B14F-4D97-AF65-F5344CB8AC3E}">
        <p14:creationId xmlns:p14="http://schemas.microsoft.com/office/powerpoint/2010/main" val="24368604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Inleiding</a:t>
            </a:r>
          </a:p>
        </p:txBody>
      </p:sp>
      <p:sp>
        <p:nvSpPr>
          <p:cNvPr id="4" name="Rectangle 2"/>
          <p:cNvSpPr txBox="1">
            <a:spLocks noGrp="1" noChangeArrowheads="1"/>
          </p:cNvSpPr>
          <p:nvPr>
            <p:ph idx="1"/>
          </p:nvPr>
        </p:nvSpPr>
        <p:spPr bwMode="auto">
          <a:xfrm>
            <a:off x="1019825" y="1842247"/>
            <a:ext cx="8595360" cy="4351337"/>
          </a:xfrm>
          <a:prstGeom prst="rect">
            <a:avLst/>
          </a:prstGeom>
          <a:noFill/>
          <a:ln w="9525">
            <a:noFill/>
            <a:miter lim="800000"/>
            <a:headEnd/>
            <a:tailEnd/>
          </a:ln>
          <a:effectLst/>
        </p:spPr>
        <p:txBody>
          <a:bodyPr anchor="ctr">
            <a:normAutofit fontScale="85000" lnSpcReduction="10000"/>
          </a:bodyPr>
          <a:lstStyle/>
          <a:p>
            <a:pPr>
              <a:defRPr/>
            </a:pPr>
            <a:r>
              <a:rPr lang="nl-BE" kern="0" dirty="0">
                <a:latin typeface="+mj-lt"/>
                <a:ea typeface="+mj-ea"/>
                <a:cs typeface="+mj-cs"/>
              </a:rPr>
              <a:t>Opgemaakt volgens spelregels BBC2020 en Decreet over lokaal bestuur</a:t>
            </a:r>
          </a:p>
          <a:p>
            <a:pPr marL="342900" indent="-342900">
              <a:buFont typeface="Arial" panose="020B0604020202020204" pitchFamily="34" charset="0"/>
              <a:buChar char="•"/>
              <a:defRPr/>
            </a:pPr>
            <a:r>
              <a:rPr lang="nl-BE" kern="0" dirty="0">
                <a:latin typeface="+mj-lt"/>
                <a:ea typeface="+mj-ea"/>
                <a:cs typeface="+mj-cs"/>
              </a:rPr>
              <a:t>Het meerjarenplan moet financieel in evenwicht zijn. Dat is het geval als het voldoet aan de volgende voorwaarden: </a:t>
            </a:r>
          </a:p>
          <a:p>
            <a:pPr marL="914400" lvl="1" indent="-457200">
              <a:buFont typeface="+mj-lt"/>
              <a:buAutoNum type="arabicPeriod"/>
              <a:defRPr/>
            </a:pPr>
            <a:r>
              <a:rPr lang="nl-BE" kern="0" dirty="0">
                <a:solidFill>
                  <a:schemeClr val="tx1"/>
                </a:solidFill>
                <a:latin typeface="+mj-lt"/>
                <a:ea typeface="+mj-ea"/>
                <a:cs typeface="+mj-cs"/>
              </a:rPr>
              <a:t>het geraamde beschikbaar budgettair resultaat is in geen enkel jaar negatief; </a:t>
            </a:r>
          </a:p>
          <a:p>
            <a:pPr marL="914400" lvl="1" indent="-457200">
              <a:buFont typeface="+mj-lt"/>
              <a:buAutoNum type="arabicPeriod"/>
              <a:defRPr/>
            </a:pPr>
            <a:r>
              <a:rPr lang="nl-BE" kern="0" dirty="0">
                <a:solidFill>
                  <a:schemeClr val="tx1"/>
                </a:solidFill>
                <a:latin typeface="+mj-lt"/>
                <a:ea typeface="+mj-ea"/>
                <a:cs typeface="+mj-cs"/>
              </a:rPr>
              <a:t>de geraamde autofinancieringsmarge (AFM) voor 2025 is minstens gelijk aan nul. </a:t>
            </a:r>
          </a:p>
          <a:p>
            <a:pPr marL="457200" lvl="1" indent="0">
              <a:buNone/>
              <a:defRPr/>
            </a:pPr>
            <a:r>
              <a:rPr lang="nl-BE" kern="0" dirty="0">
                <a:solidFill>
                  <a:schemeClr val="tx1"/>
                </a:solidFill>
                <a:latin typeface="+mj-lt"/>
                <a:ea typeface="+mj-ea"/>
                <a:cs typeface="+mj-cs"/>
              </a:rPr>
              <a:t>Let wel: meerjarenplan moet minimale looptijd van 3 jaar hebben </a:t>
            </a:r>
            <a:r>
              <a:rPr lang="nl-BE" kern="0" dirty="0">
                <a:solidFill>
                  <a:schemeClr val="tx1"/>
                </a:solidFill>
                <a:latin typeface="+mj-lt"/>
                <a:ea typeface="+mj-ea"/>
                <a:cs typeface="+mj-cs"/>
                <a:sym typeface="Wingdings" panose="05000000000000000000" pitchFamily="2" charset="2"/>
              </a:rPr>
              <a:t> tot 2028 </a:t>
            </a:r>
            <a:endParaRPr lang="nl-BE" kern="0" dirty="0">
              <a:solidFill>
                <a:schemeClr val="tx1"/>
              </a:solidFill>
              <a:latin typeface="+mj-lt"/>
              <a:ea typeface="+mj-ea"/>
              <a:cs typeface="+mj-cs"/>
            </a:endParaRPr>
          </a:p>
          <a:p>
            <a:pPr>
              <a:defRPr/>
            </a:pPr>
            <a:endParaRPr lang="nl-BE" kern="0" dirty="0">
              <a:latin typeface="+mj-lt"/>
              <a:ea typeface="+mj-ea"/>
              <a:cs typeface="+mj-cs"/>
            </a:endParaRPr>
          </a:p>
          <a:p>
            <a:pPr marL="342900" indent="-342900">
              <a:buFont typeface="Arial" panose="020B0604020202020204" pitchFamily="34" charset="0"/>
              <a:buChar char="•"/>
              <a:defRPr/>
            </a:pPr>
            <a:r>
              <a:rPr lang="nl-BE" kern="0" dirty="0">
                <a:latin typeface="+mj-lt"/>
                <a:ea typeface="+mj-ea"/>
                <a:cs typeface="+mj-cs"/>
              </a:rPr>
              <a:t>Introductie van gecorrigeerde autofinancieringsmarge </a:t>
            </a:r>
            <a:r>
              <a:rPr lang="nl-BE" kern="0" dirty="0">
                <a:latin typeface="+mj-lt"/>
                <a:ea typeface="+mj-ea"/>
                <a:cs typeface="+mj-cs"/>
                <a:sym typeface="Wingdings" panose="05000000000000000000" pitchFamily="2" charset="2"/>
              </a:rPr>
              <a:t> geen afdwingbare norm</a:t>
            </a:r>
          </a:p>
          <a:p>
            <a:pPr marL="0" indent="0">
              <a:buNone/>
              <a:defRPr/>
            </a:pPr>
            <a:endParaRPr lang="nl-BE" kern="0" dirty="0">
              <a:latin typeface="+mj-lt"/>
              <a:ea typeface="+mj-ea"/>
              <a:cs typeface="+mj-cs"/>
            </a:endParaRPr>
          </a:p>
          <a:p>
            <a:pPr marL="342900" indent="-342900">
              <a:buFont typeface="Arial" panose="020B0604020202020204" pitchFamily="34" charset="0"/>
              <a:buChar char="•"/>
              <a:defRPr/>
            </a:pPr>
            <a:r>
              <a:rPr lang="nl-BE" kern="0" dirty="0">
                <a:latin typeface="+mj-lt"/>
                <a:ea typeface="+mj-ea"/>
                <a:cs typeface="+mj-cs"/>
              </a:rPr>
              <a:t>Omdat de gemeente en het OCMW een geïntegreerd meerjarenplan maken, wordt het financiële evenwicht voor die twee besturen als één geheel gepresenteerd en beoordeeld. </a:t>
            </a:r>
          </a:p>
          <a:p>
            <a:pPr marL="0" indent="0">
              <a:buNone/>
              <a:defRPr/>
            </a:pPr>
            <a:r>
              <a:rPr lang="nl-BE" kern="0" dirty="0">
                <a:latin typeface="+mj-lt"/>
                <a:ea typeface="+mj-ea"/>
                <a:cs typeface="+mj-cs"/>
              </a:rPr>
              <a:t>      </a:t>
            </a:r>
            <a:r>
              <a:rPr lang="nl-BE" kern="0" dirty="0">
                <a:latin typeface="+mj-lt"/>
                <a:ea typeface="+mj-ea"/>
                <a:cs typeface="+mj-cs"/>
                <a:sym typeface="Wingdings" panose="05000000000000000000" pitchFamily="2" charset="2"/>
              </a:rPr>
              <a:t> </a:t>
            </a:r>
            <a:r>
              <a:rPr lang="nl-BE" kern="0" dirty="0">
                <a:latin typeface="+mj-lt"/>
                <a:ea typeface="+mj-ea"/>
                <a:cs typeface="+mj-cs"/>
              </a:rPr>
              <a:t>Geen toelage meer aan OCMW!!! </a:t>
            </a:r>
          </a:p>
          <a:p>
            <a:pPr marL="0" indent="0">
              <a:buNone/>
              <a:defRPr/>
            </a:pPr>
            <a:r>
              <a:rPr lang="nl-BE" kern="0" dirty="0">
                <a:latin typeface="+mj-lt"/>
                <a:ea typeface="+mj-ea"/>
                <a:cs typeface="+mj-cs"/>
                <a:sym typeface="Wingdings" panose="05000000000000000000" pitchFamily="2" charset="2"/>
              </a:rPr>
              <a:t>       Geen budgettaire stromen meer tussen gemeente en OCMW, </a:t>
            </a:r>
            <a:r>
              <a:rPr lang="nl-BE" kern="0" dirty="0" err="1">
                <a:latin typeface="+mj-lt"/>
                <a:ea typeface="+mj-ea"/>
                <a:cs typeface="+mj-cs"/>
                <a:sym typeface="Wingdings" panose="05000000000000000000" pitchFamily="2" charset="2"/>
              </a:rPr>
              <a:t>bvb</a:t>
            </a:r>
            <a:r>
              <a:rPr lang="nl-BE" kern="0" dirty="0">
                <a:latin typeface="+mj-lt"/>
                <a:ea typeface="+mj-ea"/>
                <a:cs typeface="+mj-cs"/>
                <a:sym typeface="Wingdings" panose="05000000000000000000" pitchFamily="2" charset="2"/>
              </a:rPr>
              <a:t>. Aankoop Rijmheidebons  via interne rekening courant  verlaagt transparantie van document</a:t>
            </a:r>
            <a:endParaRPr lang="nl-BE" kern="0" dirty="0">
              <a:latin typeface="+mj-lt"/>
              <a:ea typeface="+mj-ea"/>
              <a:cs typeface="+mj-cs"/>
            </a:endParaRPr>
          </a:p>
        </p:txBody>
      </p:sp>
    </p:spTree>
    <p:extLst>
      <p:ext uri="{BB962C8B-B14F-4D97-AF65-F5344CB8AC3E}">
        <p14:creationId xmlns:p14="http://schemas.microsoft.com/office/powerpoint/2010/main" val="1112517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Inleiding</a:t>
            </a:r>
          </a:p>
        </p:txBody>
      </p:sp>
      <p:sp>
        <p:nvSpPr>
          <p:cNvPr id="3" name="Tijdelijke aanduiding voor inhoud 2"/>
          <p:cNvSpPr>
            <a:spLocks noGrp="1"/>
          </p:cNvSpPr>
          <p:nvPr>
            <p:ph idx="1"/>
          </p:nvPr>
        </p:nvSpPr>
        <p:spPr/>
        <p:txBody>
          <a:bodyPr/>
          <a:lstStyle/>
          <a:p>
            <a:pPr marL="342900" indent="-342900">
              <a:defRPr/>
            </a:pPr>
            <a:r>
              <a:rPr lang="nl-BE" sz="1600" kern="0" dirty="0"/>
              <a:t>Introductie ‘geconsolideerd financieel evenwicht’ </a:t>
            </a:r>
          </a:p>
          <a:p>
            <a:pPr marL="800100" lvl="1" indent="-342900">
              <a:buFont typeface="Arial" panose="020B0604020202020204" pitchFamily="34" charset="0"/>
              <a:buChar char="•"/>
              <a:defRPr/>
            </a:pPr>
            <a:r>
              <a:rPr lang="nl-BE" kern="0" dirty="0" err="1">
                <a:solidFill>
                  <a:schemeClr val="tx1"/>
                </a:solidFill>
              </a:rPr>
              <a:t>Gemeente&amp;OCMW</a:t>
            </a:r>
            <a:endParaRPr lang="nl-BE" kern="0" dirty="0">
              <a:solidFill>
                <a:schemeClr val="tx1"/>
              </a:solidFill>
            </a:endParaRPr>
          </a:p>
          <a:p>
            <a:pPr marL="800100" lvl="1" indent="-342900">
              <a:buFont typeface="Arial" panose="020B0604020202020204" pitchFamily="34" charset="0"/>
              <a:buChar char="•"/>
              <a:defRPr/>
            </a:pPr>
            <a:r>
              <a:rPr lang="nl-BE" kern="0" dirty="0">
                <a:solidFill>
                  <a:schemeClr val="tx1"/>
                </a:solidFill>
              </a:rPr>
              <a:t>AGBPB</a:t>
            </a:r>
          </a:p>
          <a:p>
            <a:endParaRPr lang="nl-BE" sz="1600" dirty="0"/>
          </a:p>
          <a:p>
            <a:pPr marL="342900" indent="-342900">
              <a:defRPr/>
            </a:pPr>
            <a:r>
              <a:rPr lang="nl-BE" sz="1600" kern="0" dirty="0"/>
              <a:t>Procedure tot vaststelling meerjarenplan</a:t>
            </a:r>
          </a:p>
          <a:p>
            <a:pPr marL="800100" lvl="1" indent="-342900">
              <a:buFont typeface="Arial" panose="020B0604020202020204" pitchFamily="34" charset="0"/>
              <a:buChar char="•"/>
              <a:defRPr/>
            </a:pPr>
            <a:r>
              <a:rPr lang="nl-BE" kern="0" dirty="0">
                <a:solidFill>
                  <a:schemeClr val="tx1"/>
                </a:solidFill>
              </a:rPr>
              <a:t>de raad voor maatschappelijk welzijn stelt eerst zijn deel van het meerjarenplan vast;</a:t>
            </a:r>
          </a:p>
          <a:p>
            <a:pPr marL="800100" lvl="1" indent="-342900">
              <a:buFont typeface="Arial" panose="020B0604020202020204" pitchFamily="34" charset="0"/>
              <a:buChar char="•"/>
              <a:defRPr/>
            </a:pPr>
            <a:r>
              <a:rPr lang="nl-BE" kern="0" dirty="0">
                <a:solidFill>
                  <a:schemeClr val="tx1"/>
                </a:solidFill>
              </a:rPr>
              <a:t>de gemeenteraad stelt vervolgens zijn deel van het meerjarenplan vast;</a:t>
            </a:r>
          </a:p>
          <a:p>
            <a:pPr marL="800100" lvl="1" indent="-342900">
              <a:buFont typeface="Arial" panose="020B0604020202020204" pitchFamily="34" charset="0"/>
              <a:buChar char="•"/>
              <a:defRPr/>
            </a:pPr>
            <a:r>
              <a:rPr lang="nl-BE" kern="0" dirty="0">
                <a:solidFill>
                  <a:schemeClr val="tx1"/>
                </a:solidFill>
              </a:rPr>
              <a:t>de gemeenteraad keurt ten slotte het deel goed dat de raad voor maatschappelijk welzijn heeft vastgesteld </a:t>
            </a:r>
            <a:r>
              <a:rPr lang="nl-BE" kern="0" dirty="0">
                <a:solidFill>
                  <a:schemeClr val="tx1"/>
                </a:solidFill>
                <a:sym typeface="Wingdings" panose="05000000000000000000" pitchFamily="2" charset="2"/>
              </a:rPr>
              <a:t> hierdoor is meerjarenplan definitief vastgesteld</a:t>
            </a:r>
            <a:endParaRPr lang="nl-BE" kern="0" dirty="0">
              <a:solidFill>
                <a:schemeClr val="tx1"/>
              </a:solidFill>
            </a:endParaRPr>
          </a:p>
          <a:p>
            <a:endParaRPr lang="nl-BE" dirty="0"/>
          </a:p>
        </p:txBody>
      </p:sp>
    </p:spTree>
    <p:extLst>
      <p:ext uri="{BB962C8B-B14F-4D97-AF65-F5344CB8AC3E}">
        <p14:creationId xmlns:p14="http://schemas.microsoft.com/office/powerpoint/2010/main" val="18515024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13B9E0B-5E1D-7611-DFD9-228F88C583E5}"/>
              </a:ext>
            </a:extLst>
          </p:cNvPr>
          <p:cNvSpPr>
            <a:spLocks noGrp="1"/>
          </p:cNvSpPr>
          <p:nvPr>
            <p:ph type="title"/>
          </p:nvPr>
        </p:nvSpPr>
        <p:spPr/>
        <p:txBody>
          <a:bodyPr/>
          <a:lstStyle/>
          <a:p>
            <a:r>
              <a:rPr lang="nl-BE" dirty="0"/>
              <a:t>INLEIDING</a:t>
            </a:r>
          </a:p>
        </p:txBody>
      </p:sp>
      <p:sp>
        <p:nvSpPr>
          <p:cNvPr id="3" name="Tijdelijke aanduiding voor inhoud 2">
            <a:extLst>
              <a:ext uri="{FF2B5EF4-FFF2-40B4-BE49-F238E27FC236}">
                <a16:creationId xmlns:a16="http://schemas.microsoft.com/office/drawing/2014/main" id="{DF2ED640-D390-500C-9F9A-2F9495936942}"/>
              </a:ext>
            </a:extLst>
          </p:cNvPr>
          <p:cNvSpPr>
            <a:spLocks noGrp="1"/>
          </p:cNvSpPr>
          <p:nvPr>
            <p:ph idx="1"/>
          </p:nvPr>
        </p:nvSpPr>
        <p:spPr/>
        <p:txBody>
          <a:bodyPr/>
          <a:lstStyle/>
          <a:p>
            <a:r>
              <a:rPr lang="nl-BE" dirty="0"/>
              <a:t>Samenstelling aanpassing meerjarenplan</a:t>
            </a:r>
          </a:p>
          <a:p>
            <a:pPr lvl="1"/>
            <a:r>
              <a:rPr lang="nl-BE" dirty="0"/>
              <a:t>Strategische nota</a:t>
            </a:r>
          </a:p>
          <a:p>
            <a:pPr lvl="2"/>
            <a:r>
              <a:rPr lang="nl-NL" dirty="0"/>
              <a:t>Beleidsdoelstellingen: wat wil het bestuur bereiken gedurende de legislatuur</a:t>
            </a:r>
          </a:p>
          <a:p>
            <a:pPr lvl="2"/>
            <a:r>
              <a:rPr lang="nl-NL" dirty="0"/>
              <a:t>Acties en actieplannen: concrete acties die bijdragen aan het realiseren van de doelstellingen (prioritair/niet-prioritaire acties)</a:t>
            </a:r>
          </a:p>
          <a:p>
            <a:pPr lvl="2"/>
            <a:r>
              <a:rPr lang="nl-NL" dirty="0"/>
              <a:t>Toewijzing van middelen per doelstelling (budgettair en personeelsmatig)</a:t>
            </a:r>
            <a:endParaRPr lang="nl-BE" dirty="0"/>
          </a:p>
          <a:p>
            <a:pPr lvl="1"/>
            <a:r>
              <a:rPr lang="nl-BE" dirty="0"/>
              <a:t>Financiële nota</a:t>
            </a:r>
          </a:p>
          <a:p>
            <a:pPr lvl="2"/>
            <a:r>
              <a:rPr lang="nl-NL" dirty="0"/>
              <a:t>Het financiële doelstellingenplan (schema M1)</a:t>
            </a:r>
          </a:p>
          <a:p>
            <a:pPr lvl="2"/>
            <a:r>
              <a:rPr lang="nl-NL" dirty="0"/>
              <a:t>De staat van het financieel evenwicht (schema M2)</a:t>
            </a:r>
          </a:p>
          <a:p>
            <a:pPr lvl="2"/>
            <a:r>
              <a:rPr lang="nl-NL" dirty="0"/>
              <a:t>Het overzicht van de kredieten (schema M3)</a:t>
            </a:r>
          </a:p>
          <a:p>
            <a:pPr lvl="1"/>
            <a:r>
              <a:rPr lang="nl-NL" dirty="0"/>
              <a:t>Toelichting</a:t>
            </a:r>
          </a:p>
          <a:p>
            <a:pPr lvl="1"/>
            <a:endParaRPr lang="nl-BE" dirty="0"/>
          </a:p>
          <a:p>
            <a:pPr lvl="1"/>
            <a:endParaRPr lang="nl-BE" dirty="0"/>
          </a:p>
        </p:txBody>
      </p:sp>
    </p:spTree>
    <p:extLst>
      <p:ext uri="{BB962C8B-B14F-4D97-AF65-F5344CB8AC3E}">
        <p14:creationId xmlns:p14="http://schemas.microsoft.com/office/powerpoint/2010/main" val="969776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9579B68-9FE4-2C6A-6998-86ECA5AD69BA}"/>
              </a:ext>
            </a:extLst>
          </p:cNvPr>
          <p:cNvSpPr>
            <a:spLocks noGrp="1"/>
          </p:cNvSpPr>
          <p:nvPr>
            <p:ph type="title"/>
          </p:nvPr>
        </p:nvSpPr>
        <p:spPr/>
        <p:txBody>
          <a:bodyPr/>
          <a:lstStyle/>
          <a:p>
            <a:r>
              <a:rPr lang="nl-BE" dirty="0"/>
              <a:t>Opmaak MJP </a:t>
            </a:r>
            <a:r>
              <a:rPr lang="nl-BE" dirty="0">
                <a:sym typeface="Wingdings" panose="05000000000000000000" pitchFamily="2" charset="2"/>
              </a:rPr>
              <a:t> normaal verloop </a:t>
            </a:r>
            <a:endParaRPr lang="nl-BE" dirty="0"/>
          </a:p>
        </p:txBody>
      </p:sp>
      <p:graphicFrame>
        <p:nvGraphicFramePr>
          <p:cNvPr id="4" name="Tijdelijke aanduiding voor inhoud 3">
            <a:extLst>
              <a:ext uri="{FF2B5EF4-FFF2-40B4-BE49-F238E27FC236}">
                <a16:creationId xmlns:a16="http://schemas.microsoft.com/office/drawing/2014/main" id="{A1129205-D900-78F4-EA3A-3926EB277668}"/>
              </a:ext>
            </a:extLst>
          </p:cNvPr>
          <p:cNvGraphicFramePr>
            <a:graphicFrameLocks noGrp="1"/>
          </p:cNvGraphicFramePr>
          <p:nvPr>
            <p:ph idx="1"/>
            <p:extLst>
              <p:ext uri="{D42A27DB-BD31-4B8C-83A1-F6EECF244321}">
                <p14:modId xmlns:p14="http://schemas.microsoft.com/office/powerpoint/2010/main" val="3209112124"/>
              </p:ext>
            </p:extLst>
          </p:nvPr>
        </p:nvGraphicFramePr>
        <p:xfrm>
          <a:off x="677863" y="2160588"/>
          <a:ext cx="8596312" cy="3881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51227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36D72-73D3-C9BF-DBA9-73CA741B305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A7CDF7A-E6A0-DA1C-2E9E-250C554FD9E7}"/>
              </a:ext>
            </a:extLst>
          </p:cNvPr>
          <p:cNvSpPr>
            <a:spLocks noGrp="1"/>
          </p:cNvSpPr>
          <p:nvPr>
            <p:ph type="title"/>
          </p:nvPr>
        </p:nvSpPr>
        <p:spPr/>
        <p:txBody>
          <a:bodyPr/>
          <a:lstStyle/>
          <a:p>
            <a:r>
              <a:rPr lang="nl-BE" dirty="0"/>
              <a:t>Opmaak MJP </a:t>
            </a:r>
            <a:r>
              <a:rPr lang="nl-BE" dirty="0">
                <a:sym typeface="Wingdings" panose="05000000000000000000" pitchFamily="2" charset="2"/>
              </a:rPr>
              <a:t> verloop nu </a:t>
            </a:r>
            <a:endParaRPr lang="nl-BE" dirty="0"/>
          </a:p>
        </p:txBody>
      </p:sp>
      <p:graphicFrame>
        <p:nvGraphicFramePr>
          <p:cNvPr id="4" name="Tijdelijke aanduiding voor inhoud 3">
            <a:extLst>
              <a:ext uri="{FF2B5EF4-FFF2-40B4-BE49-F238E27FC236}">
                <a16:creationId xmlns:a16="http://schemas.microsoft.com/office/drawing/2014/main" id="{F4E9B3CE-E107-9D06-126C-2E7877F9E8E2}"/>
              </a:ext>
            </a:extLst>
          </p:cNvPr>
          <p:cNvGraphicFramePr>
            <a:graphicFrameLocks noGrp="1"/>
          </p:cNvGraphicFramePr>
          <p:nvPr>
            <p:ph idx="1"/>
            <p:extLst>
              <p:ext uri="{D42A27DB-BD31-4B8C-83A1-F6EECF244321}">
                <p14:modId xmlns:p14="http://schemas.microsoft.com/office/powerpoint/2010/main" val="3247952665"/>
              </p:ext>
            </p:extLst>
          </p:nvPr>
        </p:nvGraphicFramePr>
        <p:xfrm>
          <a:off x="677863" y="2160588"/>
          <a:ext cx="8596312" cy="3881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kstballon: ovaal 2">
            <a:extLst>
              <a:ext uri="{FF2B5EF4-FFF2-40B4-BE49-F238E27FC236}">
                <a16:creationId xmlns:a16="http://schemas.microsoft.com/office/drawing/2014/main" id="{1686FFDE-5532-A1C6-96E2-FC3D189A3C2C}"/>
              </a:ext>
            </a:extLst>
          </p:cNvPr>
          <p:cNvSpPr/>
          <p:nvPr/>
        </p:nvSpPr>
        <p:spPr>
          <a:xfrm>
            <a:off x="2406316" y="1930400"/>
            <a:ext cx="2105525" cy="782052"/>
          </a:xfrm>
          <a:prstGeom prst="wedgeEllipseCallou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nl-BE" dirty="0"/>
              <a:t>Verkiezingen 13/10/24</a:t>
            </a:r>
          </a:p>
        </p:txBody>
      </p:sp>
      <p:sp>
        <p:nvSpPr>
          <p:cNvPr id="5" name="Tekstballon: ovaal 4">
            <a:extLst>
              <a:ext uri="{FF2B5EF4-FFF2-40B4-BE49-F238E27FC236}">
                <a16:creationId xmlns:a16="http://schemas.microsoft.com/office/drawing/2014/main" id="{1A41AFCD-320C-49D5-7D4A-EECE4A448E0F}"/>
              </a:ext>
            </a:extLst>
          </p:cNvPr>
          <p:cNvSpPr/>
          <p:nvPr/>
        </p:nvSpPr>
        <p:spPr>
          <a:xfrm>
            <a:off x="6481013" y="1930400"/>
            <a:ext cx="2398295" cy="1088189"/>
          </a:xfrm>
          <a:prstGeom prst="wedgeEllipseCallou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nl-BE" dirty="0"/>
              <a:t>Nog geen goedgekeurde rekening 2024</a:t>
            </a:r>
          </a:p>
        </p:txBody>
      </p:sp>
    </p:spTree>
    <p:extLst>
      <p:ext uri="{BB962C8B-B14F-4D97-AF65-F5344CB8AC3E}">
        <p14:creationId xmlns:p14="http://schemas.microsoft.com/office/powerpoint/2010/main" val="144739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60E405-1561-0AFE-C4B7-D521E0B084FB}"/>
              </a:ext>
            </a:extLst>
          </p:cNvPr>
          <p:cNvSpPr>
            <a:spLocks noGrp="1"/>
          </p:cNvSpPr>
          <p:nvPr>
            <p:ph type="title"/>
          </p:nvPr>
        </p:nvSpPr>
        <p:spPr/>
        <p:txBody>
          <a:bodyPr/>
          <a:lstStyle/>
          <a:p>
            <a:r>
              <a:rPr lang="nl-BE" dirty="0"/>
              <a:t>Inleiding</a:t>
            </a:r>
          </a:p>
        </p:txBody>
      </p:sp>
      <p:sp>
        <p:nvSpPr>
          <p:cNvPr id="3" name="Tijdelijke aanduiding voor inhoud 2">
            <a:extLst>
              <a:ext uri="{FF2B5EF4-FFF2-40B4-BE49-F238E27FC236}">
                <a16:creationId xmlns:a16="http://schemas.microsoft.com/office/drawing/2014/main" id="{DA5AA4A1-F672-6107-FBE8-CC692E445541}"/>
              </a:ext>
            </a:extLst>
          </p:cNvPr>
          <p:cNvSpPr>
            <a:spLocks noGrp="1"/>
          </p:cNvSpPr>
          <p:nvPr>
            <p:ph idx="1"/>
          </p:nvPr>
        </p:nvSpPr>
        <p:spPr/>
        <p:txBody>
          <a:bodyPr>
            <a:normAutofit lnSpcReduction="10000"/>
          </a:bodyPr>
          <a:lstStyle/>
          <a:p>
            <a:r>
              <a:rPr lang="nl-BE" dirty="0"/>
              <a:t>Meerjarenplan </a:t>
            </a:r>
          </a:p>
          <a:p>
            <a:pPr lvl="1"/>
            <a:r>
              <a:rPr lang="nl-BE" dirty="0"/>
              <a:t>Geeft het beleid weer dat gedurende de legislatuur zal uitgevoerd worden</a:t>
            </a:r>
          </a:p>
          <a:p>
            <a:pPr lvl="1"/>
            <a:r>
              <a:rPr lang="nl-BE" dirty="0"/>
              <a:t>Wordt gestemd in het begin van de legislatuur</a:t>
            </a:r>
          </a:p>
          <a:p>
            <a:pPr lvl="1"/>
            <a:r>
              <a:rPr lang="nl-BE" dirty="0"/>
              <a:t>Huidig meerjarenplan 2020-2025</a:t>
            </a:r>
          </a:p>
          <a:p>
            <a:pPr lvl="2"/>
            <a:r>
              <a:rPr lang="nl-BE" dirty="0"/>
              <a:t>Gestemd in december 2019</a:t>
            </a:r>
          </a:p>
          <a:p>
            <a:pPr lvl="2"/>
            <a:r>
              <a:rPr lang="nl-BE" dirty="0"/>
              <a:t>Jaarlijks aanpasbaar</a:t>
            </a:r>
          </a:p>
          <a:p>
            <a:pPr lvl="2"/>
            <a:r>
              <a:rPr lang="nl-BE" dirty="0"/>
              <a:t>2025 is laatste jaar van huidig meerjarenplan</a:t>
            </a:r>
          </a:p>
          <a:p>
            <a:pPr lvl="2"/>
            <a:endParaRPr lang="nl-BE" dirty="0"/>
          </a:p>
          <a:p>
            <a:pPr lvl="2"/>
            <a:endParaRPr lang="nl-BE" dirty="0"/>
          </a:p>
          <a:p>
            <a:pPr lvl="1"/>
            <a:r>
              <a:rPr lang="nl-BE" dirty="0"/>
              <a:t>Vanaf 2026 </a:t>
            </a:r>
            <a:r>
              <a:rPr lang="nl-BE" dirty="0">
                <a:sym typeface="Wingdings" panose="05000000000000000000" pitchFamily="2" charset="2"/>
              </a:rPr>
              <a:t> nieuw meerjarenplan 2026-2031</a:t>
            </a:r>
          </a:p>
          <a:p>
            <a:pPr lvl="2"/>
            <a:r>
              <a:rPr lang="nl-BE" dirty="0">
                <a:sym typeface="Wingdings" panose="05000000000000000000" pitchFamily="2" charset="2"/>
              </a:rPr>
              <a:t>Wordt gedurende 2025 opgemaakt</a:t>
            </a:r>
            <a:endParaRPr lang="nl-BE" dirty="0"/>
          </a:p>
        </p:txBody>
      </p:sp>
    </p:spTree>
    <p:extLst>
      <p:ext uri="{BB962C8B-B14F-4D97-AF65-F5344CB8AC3E}">
        <p14:creationId xmlns:p14="http://schemas.microsoft.com/office/powerpoint/2010/main" val="39337525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INLEIDING</a:t>
            </a:r>
          </a:p>
        </p:txBody>
      </p:sp>
      <p:sp>
        <p:nvSpPr>
          <p:cNvPr id="3" name="Tijdelijke aanduiding voor inhoud 2"/>
          <p:cNvSpPr>
            <a:spLocks noGrp="1"/>
          </p:cNvSpPr>
          <p:nvPr>
            <p:ph idx="1"/>
          </p:nvPr>
        </p:nvSpPr>
        <p:spPr/>
        <p:txBody>
          <a:bodyPr>
            <a:normAutofit fontScale="92500" lnSpcReduction="10000"/>
          </a:bodyPr>
          <a:lstStyle/>
          <a:p>
            <a:r>
              <a:rPr lang="nl-BE" dirty="0"/>
              <a:t>Meerjarenplan 2020-2025, aanpassing 6 </a:t>
            </a:r>
          </a:p>
          <a:p>
            <a:pPr lvl="1"/>
            <a:r>
              <a:rPr lang="nl-BE" dirty="0"/>
              <a:t>Bijsturen van kredieten </a:t>
            </a:r>
          </a:p>
          <a:p>
            <a:pPr lvl="2"/>
            <a:r>
              <a:rPr lang="nl-BE" dirty="0"/>
              <a:t>Op basis van historische gegevens (vb. kredieten leefloon, ontvangsten belasting reclamedrukwerk, …)</a:t>
            </a:r>
          </a:p>
          <a:p>
            <a:pPr lvl="2"/>
            <a:r>
              <a:rPr lang="nl-BE" dirty="0"/>
              <a:t>Op basis van gegevens verbonden entiteiten waar we tussenkomen in de tekorten (Politiezone </a:t>
            </a:r>
            <a:r>
              <a:rPr lang="nl-BE" dirty="0" err="1"/>
              <a:t>Bodukap</a:t>
            </a:r>
            <a:r>
              <a:rPr lang="nl-BE" dirty="0"/>
              <a:t>, Brandweerzone Rivierenland, kerkfabrieken, vzw </a:t>
            </a:r>
            <a:r>
              <a:rPr lang="nl-BE" dirty="0" err="1"/>
              <a:t>Berentrode</a:t>
            </a:r>
            <a:r>
              <a:rPr lang="nl-BE" dirty="0"/>
              <a:t>, vzw </a:t>
            </a:r>
            <a:r>
              <a:rPr lang="nl-BE" dirty="0" err="1"/>
              <a:t>Krankhoeve</a:t>
            </a:r>
            <a:r>
              <a:rPr lang="nl-BE" dirty="0"/>
              <a:t>)</a:t>
            </a:r>
          </a:p>
          <a:p>
            <a:pPr lvl="2"/>
            <a:r>
              <a:rPr lang="nl-BE" dirty="0"/>
              <a:t>Op basis van gegevens andere overheden (aanvullende personenbelasting, opcentiemen onroerende voorheffing, responsabiliseringsbijdrage, gemeentefonds, …)</a:t>
            </a:r>
          </a:p>
          <a:p>
            <a:pPr lvl="2"/>
            <a:r>
              <a:rPr lang="nl-BE" dirty="0"/>
              <a:t>Op basis van ramingen intercommunales (</a:t>
            </a:r>
            <a:r>
              <a:rPr lang="nl-BE" dirty="0" err="1"/>
              <a:t>Ivarem</a:t>
            </a:r>
            <a:r>
              <a:rPr lang="nl-BE" dirty="0"/>
              <a:t>, </a:t>
            </a:r>
            <a:r>
              <a:rPr lang="nl-BE" dirty="0" err="1"/>
              <a:t>Iverlek</a:t>
            </a:r>
            <a:r>
              <a:rPr lang="nl-BE" dirty="0"/>
              <a:t>, …)</a:t>
            </a:r>
          </a:p>
          <a:p>
            <a:pPr lvl="1"/>
            <a:r>
              <a:rPr lang="nl-BE" dirty="0"/>
              <a:t>Bijsturen van de timing op basis van voortgangscontrole, vnl. investeringen</a:t>
            </a:r>
          </a:p>
          <a:p>
            <a:pPr lvl="1"/>
            <a:r>
              <a:rPr lang="nl-BE" dirty="0"/>
              <a:t>Nieuwe initiatieven </a:t>
            </a:r>
            <a:r>
              <a:rPr lang="nl-BE" dirty="0">
                <a:solidFill>
                  <a:srgbClr val="FF0000"/>
                </a:solidFill>
              </a:rPr>
              <a:t>!!! Opdracht gegeven om zo beperkt mogelijk te houden</a:t>
            </a:r>
            <a:endParaRPr lang="nl-BE" dirty="0"/>
          </a:p>
          <a:p>
            <a:pPr lvl="1"/>
            <a:r>
              <a:rPr lang="nl-BE" dirty="0"/>
              <a:t>Nieuwe aanwervingen</a:t>
            </a:r>
          </a:p>
          <a:p>
            <a:pPr lvl="1"/>
            <a:r>
              <a:rPr lang="nl-BE" dirty="0"/>
              <a:t>Bijsturen kredieten 2026-2028 op basis van assumpties</a:t>
            </a:r>
          </a:p>
          <a:p>
            <a:pPr marL="274320" lvl="1" indent="0">
              <a:buNone/>
            </a:pPr>
            <a:endParaRPr lang="nl-BE" dirty="0"/>
          </a:p>
        </p:txBody>
      </p:sp>
    </p:spTree>
    <p:extLst>
      <p:ext uri="{BB962C8B-B14F-4D97-AF65-F5344CB8AC3E}">
        <p14:creationId xmlns:p14="http://schemas.microsoft.com/office/powerpoint/2010/main" val="275494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111666C-8344-3803-1DD3-0B2E80F12AF1}"/>
              </a:ext>
            </a:extLst>
          </p:cNvPr>
          <p:cNvSpPr>
            <a:spLocks noGrp="1"/>
          </p:cNvSpPr>
          <p:nvPr>
            <p:ph type="title"/>
          </p:nvPr>
        </p:nvSpPr>
        <p:spPr/>
        <p:txBody>
          <a:bodyPr/>
          <a:lstStyle/>
          <a:p>
            <a:r>
              <a:rPr lang="nl-BE" dirty="0"/>
              <a:t>Impact beslissingen hogere overheden</a:t>
            </a:r>
          </a:p>
        </p:txBody>
      </p:sp>
      <p:sp>
        <p:nvSpPr>
          <p:cNvPr id="3" name="Tijdelijke aanduiding voor inhoud 2">
            <a:extLst>
              <a:ext uri="{FF2B5EF4-FFF2-40B4-BE49-F238E27FC236}">
                <a16:creationId xmlns:a16="http://schemas.microsoft.com/office/drawing/2014/main" id="{DE91D023-7A2C-1BCF-83C9-7CB66593BFC3}"/>
              </a:ext>
            </a:extLst>
          </p:cNvPr>
          <p:cNvSpPr>
            <a:spLocks noGrp="1"/>
          </p:cNvSpPr>
          <p:nvPr>
            <p:ph idx="1"/>
          </p:nvPr>
        </p:nvSpPr>
        <p:spPr>
          <a:xfrm>
            <a:off x="677334" y="1564105"/>
            <a:ext cx="8596668" cy="4932948"/>
          </a:xfrm>
        </p:spPr>
        <p:txBody>
          <a:bodyPr>
            <a:normAutofit/>
          </a:bodyPr>
          <a:lstStyle/>
          <a:p>
            <a:pPr>
              <a:buFont typeface="Arial" panose="020B0604020202020204" pitchFamily="34" charset="0"/>
              <a:buChar char="•"/>
            </a:pPr>
            <a:r>
              <a:rPr lang="nl-BE" dirty="0"/>
              <a:t> Septemberverklaring 2023</a:t>
            </a:r>
          </a:p>
          <a:p>
            <a:pPr lvl="1">
              <a:buFont typeface="Arial" panose="020B0604020202020204" pitchFamily="34" charset="0"/>
              <a:buChar char="•"/>
            </a:pPr>
            <a:r>
              <a:rPr lang="nl-BE" dirty="0"/>
              <a:t>Geleidelijke uitdoving Eliacompensatie </a:t>
            </a:r>
            <a:r>
              <a:rPr lang="nl-BE" dirty="0">
                <a:sym typeface="Wingdings" panose="05000000000000000000" pitchFamily="2" charset="2"/>
              </a:rPr>
              <a:t> € 166.933</a:t>
            </a:r>
            <a:endParaRPr lang="nl-BE" dirty="0"/>
          </a:p>
          <a:p>
            <a:pPr lvl="2">
              <a:buFont typeface="Arial" panose="020B0604020202020204" pitchFamily="34" charset="0"/>
              <a:buChar char="•"/>
            </a:pPr>
            <a:r>
              <a:rPr lang="nl-BE" dirty="0"/>
              <a:t>Halvering in 2026 </a:t>
            </a:r>
            <a:r>
              <a:rPr lang="nl-BE" dirty="0">
                <a:sym typeface="Wingdings" panose="05000000000000000000" pitchFamily="2" charset="2"/>
              </a:rPr>
              <a:t> € 83.467</a:t>
            </a:r>
            <a:endParaRPr lang="nl-BE" dirty="0"/>
          </a:p>
          <a:p>
            <a:pPr lvl="2">
              <a:buFont typeface="Arial" panose="020B0604020202020204" pitchFamily="34" charset="0"/>
              <a:buChar char="•"/>
            </a:pPr>
            <a:r>
              <a:rPr lang="nl-BE" dirty="0"/>
              <a:t>Opheffing in 2027</a:t>
            </a:r>
          </a:p>
          <a:p>
            <a:pPr lvl="2">
              <a:buFont typeface="Arial" panose="020B0604020202020204" pitchFamily="34" charset="0"/>
              <a:buChar char="•"/>
            </a:pPr>
            <a:endParaRPr lang="nl-BE" dirty="0"/>
          </a:p>
          <a:p>
            <a:pPr>
              <a:buFont typeface="Arial" panose="020B0604020202020204" pitchFamily="34" charset="0"/>
              <a:buChar char="•"/>
            </a:pPr>
            <a:r>
              <a:rPr lang="nl-BE" dirty="0"/>
              <a:t>Impact Vlaams Regeerakkoord</a:t>
            </a:r>
          </a:p>
          <a:p>
            <a:pPr lvl="1">
              <a:buFont typeface="Arial" panose="020B0604020202020204" pitchFamily="34" charset="0"/>
              <a:buChar char="•"/>
            </a:pPr>
            <a:r>
              <a:rPr lang="nl-BE" dirty="0"/>
              <a:t>Geen grote verrassingen m.u.v. subsidies LEKP </a:t>
            </a:r>
          </a:p>
          <a:p>
            <a:pPr lvl="1">
              <a:buFont typeface="Arial" panose="020B0604020202020204" pitchFamily="34" charset="0"/>
              <a:buChar char="•"/>
            </a:pPr>
            <a:endParaRPr lang="nl-BE" dirty="0"/>
          </a:p>
          <a:p>
            <a:pPr>
              <a:buFont typeface="Arial" panose="020B0604020202020204" pitchFamily="34" charset="0"/>
              <a:buChar char="•"/>
            </a:pPr>
            <a:r>
              <a:rPr lang="nl-BE" dirty="0"/>
              <a:t>Impact federaal regeerakkoord </a:t>
            </a:r>
            <a:r>
              <a:rPr lang="nl-BE" dirty="0">
                <a:sym typeface="Wingdings" panose="05000000000000000000" pitchFamily="2" charset="2"/>
              </a:rPr>
              <a:t> nog niet duidelijk</a:t>
            </a:r>
          </a:p>
          <a:p>
            <a:pPr lvl="1">
              <a:buFont typeface="Arial" panose="020B0604020202020204" pitchFamily="34" charset="0"/>
              <a:buChar char="•"/>
            </a:pPr>
            <a:r>
              <a:rPr lang="nl-BE" dirty="0">
                <a:sym typeface="Wingdings" panose="05000000000000000000" pitchFamily="2" charset="2"/>
              </a:rPr>
              <a:t>Beperking werkloosheidsuitkering in de tijd. Impact OCMW?</a:t>
            </a:r>
          </a:p>
          <a:p>
            <a:pPr lvl="1">
              <a:buFont typeface="Arial" panose="020B0604020202020204" pitchFamily="34" charset="0"/>
              <a:buChar char="•"/>
            </a:pPr>
            <a:r>
              <a:rPr lang="nl-BE" dirty="0">
                <a:sym typeface="Wingdings" panose="05000000000000000000" pitchFamily="2" charset="2"/>
              </a:rPr>
              <a:t>Loonkloof werken – niet-werken verkleinen. Impact op ontvangsten uit aanvullende personenbelasting?</a:t>
            </a:r>
          </a:p>
          <a:p>
            <a:pPr lvl="1">
              <a:buFont typeface="Arial" panose="020B0604020202020204" pitchFamily="34" charset="0"/>
              <a:buChar char="•"/>
            </a:pPr>
            <a:r>
              <a:rPr lang="nl-BE" dirty="0">
                <a:sym typeface="Wingdings" panose="05000000000000000000" pitchFamily="2" charset="2"/>
              </a:rPr>
              <a:t>Minder geld naar Vlaanderen  vertaalslag naar gemeenten?</a:t>
            </a:r>
            <a:endParaRPr lang="nl-BE" dirty="0"/>
          </a:p>
          <a:p>
            <a:pPr>
              <a:buFont typeface="Arial" panose="020B0604020202020204" pitchFamily="34" charset="0"/>
              <a:buChar char="•"/>
            </a:pPr>
            <a:endParaRPr lang="nl-BE" dirty="0"/>
          </a:p>
          <a:p>
            <a:pPr lvl="2">
              <a:buFont typeface="Arial" panose="020B0604020202020204" pitchFamily="34" charset="0"/>
              <a:buChar char="•"/>
            </a:pPr>
            <a:endParaRPr lang="nl-BE" dirty="0"/>
          </a:p>
        </p:txBody>
      </p:sp>
    </p:spTree>
    <p:extLst>
      <p:ext uri="{BB962C8B-B14F-4D97-AF65-F5344CB8AC3E}">
        <p14:creationId xmlns:p14="http://schemas.microsoft.com/office/powerpoint/2010/main" val="594442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BE" dirty="0"/>
              <a:t>Staat van het financieel evenwicht</a:t>
            </a:r>
            <a:br>
              <a:rPr lang="nl-BE" dirty="0"/>
            </a:br>
            <a:r>
              <a:rPr lang="nl-BE" sz="3200" dirty="0"/>
              <a:t>Pag. 98 document</a:t>
            </a:r>
            <a:endParaRPr lang="nl-BE" dirty="0"/>
          </a:p>
        </p:txBody>
      </p:sp>
    </p:spTree>
    <p:extLst>
      <p:ext uri="{BB962C8B-B14F-4D97-AF65-F5344CB8AC3E}">
        <p14:creationId xmlns:p14="http://schemas.microsoft.com/office/powerpoint/2010/main" val="8292808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15D91E87-A934-F2B5-60D9-A9ACB832C621}"/>
              </a:ext>
            </a:extLst>
          </p:cNvPr>
          <p:cNvPicPr>
            <a:picLocks noChangeAspect="1"/>
          </p:cNvPicPr>
          <p:nvPr/>
        </p:nvPicPr>
        <p:blipFill>
          <a:blip r:embed="rId3"/>
          <a:stretch>
            <a:fillRect/>
          </a:stretch>
        </p:blipFill>
        <p:spPr>
          <a:xfrm>
            <a:off x="28575" y="1652587"/>
            <a:ext cx="12134850" cy="3552825"/>
          </a:xfrm>
          <a:prstGeom prst="rect">
            <a:avLst/>
          </a:prstGeom>
        </p:spPr>
      </p:pic>
      <p:sp>
        <p:nvSpPr>
          <p:cNvPr id="2" name="Tekstballon: ovaal 1">
            <a:extLst>
              <a:ext uri="{FF2B5EF4-FFF2-40B4-BE49-F238E27FC236}">
                <a16:creationId xmlns:a16="http://schemas.microsoft.com/office/drawing/2014/main" id="{3116C288-759C-B252-CA46-DD636951FC00}"/>
              </a:ext>
            </a:extLst>
          </p:cNvPr>
          <p:cNvSpPr/>
          <p:nvPr/>
        </p:nvSpPr>
        <p:spPr>
          <a:xfrm>
            <a:off x="9380624" y="306137"/>
            <a:ext cx="2398295" cy="1088189"/>
          </a:xfrm>
          <a:prstGeom prst="wedgeEllipseCallou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nl-BE" dirty="0"/>
              <a:t>Nog geen goedgekeurde rekening 2024</a:t>
            </a:r>
          </a:p>
        </p:txBody>
      </p:sp>
    </p:spTree>
    <p:extLst>
      <p:ext uri="{BB962C8B-B14F-4D97-AF65-F5344CB8AC3E}">
        <p14:creationId xmlns:p14="http://schemas.microsoft.com/office/powerpoint/2010/main" val="3225236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2C9745E4-450B-5A2E-426C-8BE84143916F}"/>
              </a:ext>
            </a:extLst>
          </p:cNvPr>
          <p:cNvPicPr>
            <a:picLocks noChangeAspect="1"/>
          </p:cNvPicPr>
          <p:nvPr/>
        </p:nvPicPr>
        <p:blipFill>
          <a:blip r:embed="rId3"/>
          <a:stretch>
            <a:fillRect/>
          </a:stretch>
        </p:blipFill>
        <p:spPr>
          <a:xfrm>
            <a:off x="887831" y="903120"/>
            <a:ext cx="8058150" cy="2428875"/>
          </a:xfrm>
          <a:prstGeom prst="rect">
            <a:avLst/>
          </a:prstGeom>
        </p:spPr>
      </p:pic>
      <p:pic>
        <p:nvPicPr>
          <p:cNvPr id="7" name="Afbeelding 6">
            <a:extLst>
              <a:ext uri="{FF2B5EF4-FFF2-40B4-BE49-F238E27FC236}">
                <a16:creationId xmlns:a16="http://schemas.microsoft.com/office/drawing/2014/main" id="{6DD961BF-C048-C4D2-9CB2-EE5F5976F47A}"/>
              </a:ext>
            </a:extLst>
          </p:cNvPr>
          <p:cNvPicPr>
            <a:picLocks noChangeAspect="1"/>
          </p:cNvPicPr>
          <p:nvPr/>
        </p:nvPicPr>
        <p:blipFill>
          <a:blip r:embed="rId4"/>
          <a:stretch>
            <a:fillRect/>
          </a:stretch>
        </p:blipFill>
        <p:spPr>
          <a:xfrm>
            <a:off x="911643" y="3331995"/>
            <a:ext cx="8010525" cy="1162050"/>
          </a:xfrm>
          <a:prstGeom prst="rect">
            <a:avLst/>
          </a:prstGeom>
        </p:spPr>
      </p:pic>
    </p:spTree>
    <p:extLst>
      <p:ext uri="{BB962C8B-B14F-4D97-AF65-F5344CB8AC3E}">
        <p14:creationId xmlns:p14="http://schemas.microsoft.com/office/powerpoint/2010/main" val="1595153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CC7DD753-8F21-A196-FA1A-D9086238A01F}"/>
              </a:ext>
            </a:extLst>
          </p:cNvPr>
          <p:cNvPicPr>
            <a:picLocks noChangeAspect="1"/>
          </p:cNvPicPr>
          <p:nvPr/>
        </p:nvPicPr>
        <p:blipFill>
          <a:blip r:embed="rId3"/>
          <a:stretch>
            <a:fillRect/>
          </a:stretch>
        </p:blipFill>
        <p:spPr>
          <a:xfrm>
            <a:off x="38100" y="1933575"/>
            <a:ext cx="12115800" cy="2990850"/>
          </a:xfrm>
          <a:prstGeom prst="rect">
            <a:avLst/>
          </a:prstGeom>
        </p:spPr>
      </p:pic>
      <p:sp>
        <p:nvSpPr>
          <p:cNvPr id="2" name="Tekstballon: ovaal 1">
            <a:extLst>
              <a:ext uri="{FF2B5EF4-FFF2-40B4-BE49-F238E27FC236}">
                <a16:creationId xmlns:a16="http://schemas.microsoft.com/office/drawing/2014/main" id="{E3C23584-C7ED-CF47-84F1-1F7C6C77CAA8}"/>
              </a:ext>
            </a:extLst>
          </p:cNvPr>
          <p:cNvSpPr/>
          <p:nvPr/>
        </p:nvSpPr>
        <p:spPr>
          <a:xfrm>
            <a:off x="9344529" y="618958"/>
            <a:ext cx="2398295" cy="1088189"/>
          </a:xfrm>
          <a:prstGeom prst="wedgeEllipseCallou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nl-BE" dirty="0"/>
              <a:t>Nog geen goedgekeurde rekening 2024</a:t>
            </a:r>
          </a:p>
        </p:txBody>
      </p:sp>
    </p:spTree>
    <p:extLst>
      <p:ext uri="{BB962C8B-B14F-4D97-AF65-F5344CB8AC3E}">
        <p14:creationId xmlns:p14="http://schemas.microsoft.com/office/powerpoint/2010/main" val="39192908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fontScale="90000"/>
          </a:bodyPr>
          <a:lstStyle/>
          <a:p>
            <a:r>
              <a:rPr lang="nl-BE" dirty="0"/>
              <a:t>Overlopen belangrijkste wijzigingen</a:t>
            </a:r>
            <a:br>
              <a:rPr lang="nl-BE" dirty="0"/>
            </a:br>
            <a:r>
              <a:rPr lang="nl-BE" dirty="0"/>
              <a:t>Nieuwe acties</a:t>
            </a:r>
            <a:br>
              <a:rPr lang="nl-BE" dirty="0"/>
            </a:br>
            <a:r>
              <a:rPr lang="nl-BE" sz="3600" dirty="0"/>
              <a:t>Pag. 116</a:t>
            </a:r>
            <a:endParaRPr lang="nl-BE" sz="5400" dirty="0"/>
          </a:p>
        </p:txBody>
      </p:sp>
    </p:spTree>
    <p:extLst>
      <p:ext uri="{BB962C8B-B14F-4D97-AF65-F5344CB8AC3E}">
        <p14:creationId xmlns:p14="http://schemas.microsoft.com/office/powerpoint/2010/main" val="17373160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Nieuw logo Bonheiden"/>
          <p:cNvPicPr>
            <a:picLocks noChangeAspect="1" noChangeArrowheads="1"/>
          </p:cNvPicPr>
          <p:nvPr/>
        </p:nvPicPr>
        <p:blipFill>
          <a:blip r:embed="rId3" cstate="print"/>
          <a:srcRect/>
          <a:stretch>
            <a:fillRect/>
          </a:stretch>
        </p:blipFill>
        <p:spPr bwMode="auto">
          <a:xfrm>
            <a:off x="1775521" y="457970"/>
            <a:ext cx="1506715" cy="359891"/>
          </a:xfrm>
          <a:prstGeom prst="rect">
            <a:avLst/>
          </a:prstGeom>
          <a:noFill/>
          <a:ln w="9525">
            <a:noFill/>
            <a:miter lim="800000"/>
            <a:headEnd/>
            <a:tailEnd/>
          </a:ln>
        </p:spPr>
      </p:pic>
      <p:sp>
        <p:nvSpPr>
          <p:cNvPr id="10" name="Vrije vorm 9"/>
          <p:cNvSpPr/>
          <p:nvPr/>
        </p:nvSpPr>
        <p:spPr>
          <a:xfrm>
            <a:off x="1524001" y="-19050"/>
            <a:ext cx="2238375" cy="6905625"/>
          </a:xfrm>
          <a:custGeom>
            <a:avLst/>
            <a:gdLst>
              <a:gd name="connsiteX0" fmla="*/ 0 w 2238375"/>
              <a:gd name="connsiteY0" fmla="*/ 0 h 6905625"/>
              <a:gd name="connsiteX1" fmla="*/ 2238375 w 2238375"/>
              <a:gd name="connsiteY1" fmla="*/ 19050 h 6905625"/>
              <a:gd name="connsiteX2" fmla="*/ 419100 w 2238375"/>
              <a:gd name="connsiteY2" fmla="*/ 6896100 h 6905625"/>
              <a:gd name="connsiteX3" fmla="*/ 0 w 2238375"/>
              <a:gd name="connsiteY3" fmla="*/ 6905625 h 6905625"/>
              <a:gd name="connsiteX4" fmla="*/ 0 w 2238375"/>
              <a:gd name="connsiteY4" fmla="*/ 0 h 6905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8375" h="6905625">
                <a:moveTo>
                  <a:pt x="0" y="0"/>
                </a:moveTo>
                <a:lnTo>
                  <a:pt x="2238375" y="19050"/>
                </a:lnTo>
                <a:lnTo>
                  <a:pt x="419100" y="6896100"/>
                </a:lnTo>
                <a:lnTo>
                  <a:pt x="0" y="6905625"/>
                </a:lnTo>
                <a:lnTo>
                  <a:pt x="0" y="0"/>
                </a:lnTo>
                <a:close/>
              </a:path>
            </a:pathLst>
          </a:custGeom>
          <a:solidFill>
            <a:srgbClr val="4378B7">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Afgeronde rechthoek 1"/>
          <p:cNvSpPr/>
          <p:nvPr/>
        </p:nvSpPr>
        <p:spPr>
          <a:xfrm>
            <a:off x="3219995" y="895113"/>
            <a:ext cx="2736304" cy="72008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solidFill>
                  <a:schemeClr val="tx1"/>
                </a:solidFill>
              </a:rPr>
              <a:t>Zorgende</a:t>
            </a:r>
            <a:r>
              <a:rPr lang="nl-BE" dirty="0"/>
              <a:t> </a:t>
            </a:r>
            <a:r>
              <a:rPr lang="nl-BE" dirty="0">
                <a:solidFill>
                  <a:schemeClr val="tx1"/>
                </a:solidFill>
              </a:rPr>
              <a:t>gemeente</a:t>
            </a:r>
          </a:p>
        </p:txBody>
      </p:sp>
      <p:sp>
        <p:nvSpPr>
          <p:cNvPr id="8" name="Afgeronde rechthoek 7"/>
          <p:cNvSpPr/>
          <p:nvPr/>
        </p:nvSpPr>
        <p:spPr>
          <a:xfrm>
            <a:off x="2528877" y="1804549"/>
            <a:ext cx="2736304" cy="72008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solidFill>
                  <a:schemeClr val="tx1"/>
                </a:solidFill>
              </a:rPr>
              <a:t>Investeringen in eigen panden</a:t>
            </a:r>
          </a:p>
        </p:txBody>
      </p:sp>
      <p:sp>
        <p:nvSpPr>
          <p:cNvPr id="11" name="Afgeronde rechthoek 10"/>
          <p:cNvSpPr/>
          <p:nvPr/>
        </p:nvSpPr>
        <p:spPr>
          <a:xfrm>
            <a:off x="1768388" y="3795679"/>
            <a:ext cx="2736304" cy="72008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solidFill>
                  <a:schemeClr val="tx1"/>
                </a:solidFill>
              </a:rPr>
              <a:t>Goede ruimtelijke planning</a:t>
            </a:r>
          </a:p>
        </p:txBody>
      </p:sp>
      <p:sp>
        <p:nvSpPr>
          <p:cNvPr id="12" name="Afgeronde rechthoek 11"/>
          <p:cNvSpPr/>
          <p:nvPr/>
        </p:nvSpPr>
        <p:spPr>
          <a:xfrm>
            <a:off x="1775520" y="2825072"/>
            <a:ext cx="2736304" cy="72008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solidFill>
                  <a:schemeClr val="tx1"/>
                </a:solidFill>
              </a:rPr>
              <a:t>Degelijk openbaar domein</a:t>
            </a:r>
          </a:p>
        </p:txBody>
      </p:sp>
      <p:sp>
        <p:nvSpPr>
          <p:cNvPr id="13" name="Afgeronde rechthoek 12"/>
          <p:cNvSpPr/>
          <p:nvPr/>
        </p:nvSpPr>
        <p:spPr>
          <a:xfrm>
            <a:off x="2135560" y="4818165"/>
            <a:ext cx="2736304" cy="72008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solidFill>
                  <a:schemeClr val="tx1"/>
                </a:solidFill>
              </a:rPr>
              <a:t>Professionele dienstverlening</a:t>
            </a:r>
          </a:p>
        </p:txBody>
      </p:sp>
      <p:sp>
        <p:nvSpPr>
          <p:cNvPr id="14" name="Afgeronde rechthoek 13"/>
          <p:cNvSpPr/>
          <p:nvPr/>
        </p:nvSpPr>
        <p:spPr>
          <a:xfrm>
            <a:off x="3290396" y="5891326"/>
            <a:ext cx="2736304" cy="72008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solidFill>
                  <a:schemeClr val="tx1"/>
                </a:solidFill>
              </a:rPr>
              <a:t>Milieubewust en duurzaam</a:t>
            </a:r>
          </a:p>
        </p:txBody>
      </p:sp>
      <p:sp>
        <p:nvSpPr>
          <p:cNvPr id="15" name="Afgeronde rechthoek 14"/>
          <p:cNvSpPr/>
          <p:nvPr/>
        </p:nvSpPr>
        <p:spPr>
          <a:xfrm>
            <a:off x="6303044" y="5869398"/>
            <a:ext cx="2961308" cy="72008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solidFill>
                  <a:schemeClr val="tx1"/>
                </a:solidFill>
              </a:rPr>
              <a:t>Burgemeestersconvenant</a:t>
            </a:r>
          </a:p>
        </p:txBody>
      </p:sp>
      <p:sp>
        <p:nvSpPr>
          <p:cNvPr id="16" name="Afgeronde rechthoek 15"/>
          <p:cNvSpPr/>
          <p:nvPr/>
        </p:nvSpPr>
        <p:spPr>
          <a:xfrm>
            <a:off x="7104112" y="4848244"/>
            <a:ext cx="2736304" cy="72008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solidFill>
                  <a:schemeClr val="tx1"/>
                </a:solidFill>
              </a:rPr>
              <a:t>Mobiliteit</a:t>
            </a:r>
          </a:p>
        </p:txBody>
      </p:sp>
      <p:sp>
        <p:nvSpPr>
          <p:cNvPr id="17" name="Afgeronde rechthoek 16"/>
          <p:cNvSpPr/>
          <p:nvPr/>
        </p:nvSpPr>
        <p:spPr>
          <a:xfrm>
            <a:off x="7687769" y="3795679"/>
            <a:ext cx="2736304" cy="72008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solidFill>
                  <a:schemeClr val="tx1"/>
                </a:solidFill>
              </a:rPr>
              <a:t>Opleiding en ontwikkeling burgers</a:t>
            </a:r>
          </a:p>
        </p:txBody>
      </p:sp>
      <p:sp>
        <p:nvSpPr>
          <p:cNvPr id="18" name="Afgeronde rechthoek 17"/>
          <p:cNvSpPr/>
          <p:nvPr/>
        </p:nvSpPr>
        <p:spPr>
          <a:xfrm>
            <a:off x="7530753" y="2825072"/>
            <a:ext cx="3043092" cy="72008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solidFill>
                  <a:schemeClr val="tx1"/>
                </a:solidFill>
              </a:rPr>
              <a:t>Bruist door evenementen, handel en verenigingen</a:t>
            </a:r>
          </a:p>
        </p:txBody>
      </p:sp>
      <p:sp>
        <p:nvSpPr>
          <p:cNvPr id="19" name="Afgeronde rechthoek 18"/>
          <p:cNvSpPr/>
          <p:nvPr/>
        </p:nvSpPr>
        <p:spPr>
          <a:xfrm>
            <a:off x="7104112" y="1788213"/>
            <a:ext cx="2736304" cy="72008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solidFill>
                  <a:schemeClr val="tx1"/>
                </a:solidFill>
              </a:rPr>
              <a:t>Gezonde burgers</a:t>
            </a:r>
          </a:p>
        </p:txBody>
      </p:sp>
      <p:sp>
        <p:nvSpPr>
          <p:cNvPr id="20" name="Afgeronde rechthoek 19"/>
          <p:cNvSpPr/>
          <p:nvPr/>
        </p:nvSpPr>
        <p:spPr>
          <a:xfrm>
            <a:off x="6162601" y="895113"/>
            <a:ext cx="2736304" cy="72008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solidFill>
                  <a:schemeClr val="tx1"/>
                </a:solidFill>
              </a:rPr>
              <a:t>Breed en kwalitatief vrijetijdsaanbod</a:t>
            </a:r>
          </a:p>
        </p:txBody>
      </p:sp>
      <p:sp>
        <p:nvSpPr>
          <p:cNvPr id="4" name="5-puntige ster 3"/>
          <p:cNvSpPr/>
          <p:nvPr/>
        </p:nvSpPr>
        <p:spPr>
          <a:xfrm>
            <a:off x="4810595" y="2524128"/>
            <a:ext cx="2407123" cy="2436335"/>
          </a:xfrm>
          <a:prstGeom prst="star5">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3" name="Tekstvak 2"/>
          <p:cNvSpPr txBox="1"/>
          <p:nvPr/>
        </p:nvSpPr>
        <p:spPr>
          <a:xfrm>
            <a:off x="5368084" y="3479540"/>
            <a:ext cx="1413221" cy="369332"/>
          </a:xfrm>
          <a:prstGeom prst="rect">
            <a:avLst/>
          </a:prstGeom>
          <a:noFill/>
        </p:spPr>
        <p:txBody>
          <a:bodyPr wrap="square" rtlCol="0">
            <a:spAutoFit/>
          </a:bodyPr>
          <a:lstStyle/>
          <a:p>
            <a:r>
              <a:rPr lang="nl-BE" dirty="0"/>
              <a:t>Bonheiden</a:t>
            </a:r>
          </a:p>
        </p:txBody>
      </p:sp>
    </p:spTree>
    <p:extLst>
      <p:ext uri="{BB962C8B-B14F-4D97-AF65-F5344CB8AC3E}">
        <p14:creationId xmlns:p14="http://schemas.microsoft.com/office/powerpoint/2010/main" val="30544635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61872" y="365760"/>
            <a:ext cx="9692640" cy="724486"/>
          </a:xfrm>
        </p:spPr>
        <p:txBody>
          <a:bodyPr>
            <a:normAutofit/>
          </a:bodyPr>
          <a:lstStyle/>
          <a:p>
            <a:r>
              <a:rPr lang="nl-BE" sz="3600" dirty="0"/>
              <a:t>BD1 - Bonheiden is een zorgende gemeente</a:t>
            </a:r>
          </a:p>
        </p:txBody>
      </p:sp>
      <p:pic>
        <p:nvPicPr>
          <p:cNvPr id="4" name="Afbeelding 3">
            <a:extLst>
              <a:ext uri="{FF2B5EF4-FFF2-40B4-BE49-F238E27FC236}">
                <a16:creationId xmlns:a16="http://schemas.microsoft.com/office/drawing/2014/main" id="{6B7D1623-CB01-5A97-6CE7-3FD8BD537B6E}"/>
              </a:ext>
            </a:extLst>
          </p:cNvPr>
          <p:cNvPicPr>
            <a:picLocks noChangeAspect="1"/>
          </p:cNvPicPr>
          <p:nvPr/>
        </p:nvPicPr>
        <p:blipFill>
          <a:blip r:embed="rId3"/>
          <a:stretch>
            <a:fillRect/>
          </a:stretch>
        </p:blipFill>
        <p:spPr>
          <a:xfrm>
            <a:off x="1261872" y="1391083"/>
            <a:ext cx="7161692" cy="4126439"/>
          </a:xfrm>
          <a:prstGeom prst="rect">
            <a:avLst/>
          </a:prstGeom>
        </p:spPr>
      </p:pic>
    </p:spTree>
    <p:extLst>
      <p:ext uri="{BB962C8B-B14F-4D97-AF65-F5344CB8AC3E}">
        <p14:creationId xmlns:p14="http://schemas.microsoft.com/office/powerpoint/2010/main" val="35172474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61872" y="365760"/>
            <a:ext cx="9692640" cy="724486"/>
          </a:xfrm>
        </p:spPr>
        <p:txBody>
          <a:bodyPr>
            <a:normAutofit/>
          </a:bodyPr>
          <a:lstStyle/>
          <a:p>
            <a:r>
              <a:rPr lang="nl-BE" sz="3600" dirty="0"/>
              <a:t>BD1 - Bonheiden is een zorgende gemeente</a:t>
            </a:r>
          </a:p>
        </p:txBody>
      </p:sp>
      <p:pic>
        <p:nvPicPr>
          <p:cNvPr id="5" name="Afbeelding 4">
            <a:extLst>
              <a:ext uri="{FF2B5EF4-FFF2-40B4-BE49-F238E27FC236}">
                <a16:creationId xmlns:a16="http://schemas.microsoft.com/office/drawing/2014/main" id="{B7DA9134-19BF-27E2-C263-33D447641B86}"/>
              </a:ext>
            </a:extLst>
          </p:cNvPr>
          <p:cNvPicPr>
            <a:picLocks noChangeAspect="1"/>
          </p:cNvPicPr>
          <p:nvPr/>
        </p:nvPicPr>
        <p:blipFill>
          <a:blip r:embed="rId3"/>
          <a:stretch>
            <a:fillRect/>
          </a:stretch>
        </p:blipFill>
        <p:spPr>
          <a:xfrm>
            <a:off x="1227537" y="1166446"/>
            <a:ext cx="7125552" cy="1749935"/>
          </a:xfrm>
          <a:prstGeom prst="rect">
            <a:avLst/>
          </a:prstGeom>
        </p:spPr>
      </p:pic>
      <p:pic>
        <p:nvPicPr>
          <p:cNvPr id="8" name="Afbeelding 7">
            <a:extLst>
              <a:ext uri="{FF2B5EF4-FFF2-40B4-BE49-F238E27FC236}">
                <a16:creationId xmlns:a16="http://schemas.microsoft.com/office/drawing/2014/main" id="{27B7E347-AA84-BC02-5C2E-D6590F02B39D}"/>
              </a:ext>
            </a:extLst>
          </p:cNvPr>
          <p:cNvPicPr>
            <a:picLocks noChangeAspect="1"/>
          </p:cNvPicPr>
          <p:nvPr/>
        </p:nvPicPr>
        <p:blipFill>
          <a:blip r:embed="rId4"/>
          <a:stretch>
            <a:fillRect/>
          </a:stretch>
        </p:blipFill>
        <p:spPr>
          <a:xfrm>
            <a:off x="1227536" y="2916380"/>
            <a:ext cx="7704007" cy="1826135"/>
          </a:xfrm>
          <a:prstGeom prst="rect">
            <a:avLst/>
          </a:prstGeom>
        </p:spPr>
      </p:pic>
      <p:pic>
        <p:nvPicPr>
          <p:cNvPr id="10" name="Afbeelding 9">
            <a:extLst>
              <a:ext uri="{FF2B5EF4-FFF2-40B4-BE49-F238E27FC236}">
                <a16:creationId xmlns:a16="http://schemas.microsoft.com/office/drawing/2014/main" id="{91618DE6-6A08-345F-1B33-5FC9A1E26EDD}"/>
              </a:ext>
            </a:extLst>
          </p:cNvPr>
          <p:cNvPicPr>
            <a:picLocks noChangeAspect="1"/>
          </p:cNvPicPr>
          <p:nvPr/>
        </p:nvPicPr>
        <p:blipFill>
          <a:blip r:embed="rId5"/>
          <a:stretch>
            <a:fillRect/>
          </a:stretch>
        </p:blipFill>
        <p:spPr>
          <a:xfrm>
            <a:off x="1261871" y="4764010"/>
            <a:ext cx="6455111" cy="1728230"/>
          </a:xfrm>
          <a:prstGeom prst="rect">
            <a:avLst/>
          </a:prstGeom>
        </p:spPr>
      </p:pic>
    </p:spTree>
    <p:extLst>
      <p:ext uri="{BB962C8B-B14F-4D97-AF65-F5344CB8AC3E}">
        <p14:creationId xmlns:p14="http://schemas.microsoft.com/office/powerpoint/2010/main" val="7217846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61872" y="365760"/>
            <a:ext cx="9692640" cy="724486"/>
          </a:xfrm>
        </p:spPr>
        <p:txBody>
          <a:bodyPr>
            <a:normAutofit/>
          </a:bodyPr>
          <a:lstStyle/>
          <a:p>
            <a:r>
              <a:rPr lang="nl-BE" sz="3600" dirty="0"/>
              <a:t>BD1 - Bonheiden is een zorgende gemeente</a:t>
            </a:r>
          </a:p>
        </p:txBody>
      </p:sp>
      <p:pic>
        <p:nvPicPr>
          <p:cNvPr id="4" name="Afbeelding 3">
            <a:extLst>
              <a:ext uri="{FF2B5EF4-FFF2-40B4-BE49-F238E27FC236}">
                <a16:creationId xmlns:a16="http://schemas.microsoft.com/office/drawing/2014/main" id="{9013FC44-D947-1F53-5ADC-80AB490E9D53}"/>
              </a:ext>
            </a:extLst>
          </p:cNvPr>
          <p:cNvPicPr>
            <a:picLocks noChangeAspect="1"/>
          </p:cNvPicPr>
          <p:nvPr/>
        </p:nvPicPr>
        <p:blipFill>
          <a:blip r:embed="rId3"/>
          <a:stretch>
            <a:fillRect/>
          </a:stretch>
        </p:blipFill>
        <p:spPr>
          <a:xfrm>
            <a:off x="1261872" y="1172185"/>
            <a:ext cx="8907364" cy="2046463"/>
          </a:xfrm>
          <a:prstGeom prst="rect">
            <a:avLst/>
          </a:prstGeom>
        </p:spPr>
      </p:pic>
      <p:pic>
        <p:nvPicPr>
          <p:cNvPr id="7" name="Afbeelding 6">
            <a:extLst>
              <a:ext uri="{FF2B5EF4-FFF2-40B4-BE49-F238E27FC236}">
                <a16:creationId xmlns:a16="http://schemas.microsoft.com/office/drawing/2014/main" id="{2C5F6ECE-B108-D927-D044-A30C25C7859A}"/>
              </a:ext>
            </a:extLst>
          </p:cNvPr>
          <p:cNvPicPr>
            <a:picLocks noChangeAspect="1"/>
          </p:cNvPicPr>
          <p:nvPr/>
        </p:nvPicPr>
        <p:blipFill>
          <a:blip r:embed="rId4"/>
          <a:stretch>
            <a:fillRect/>
          </a:stretch>
        </p:blipFill>
        <p:spPr>
          <a:xfrm>
            <a:off x="1261872" y="3429000"/>
            <a:ext cx="7106273" cy="3116329"/>
          </a:xfrm>
          <a:prstGeom prst="rect">
            <a:avLst/>
          </a:prstGeom>
        </p:spPr>
      </p:pic>
    </p:spTree>
    <p:extLst>
      <p:ext uri="{BB962C8B-B14F-4D97-AF65-F5344CB8AC3E}">
        <p14:creationId xmlns:p14="http://schemas.microsoft.com/office/powerpoint/2010/main" val="14547410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sz="3600" dirty="0"/>
              <a:t>BD-2: Bonheiden zet in op een kwalitatief, breed en duurzaam vrijetijdsaanbod.</a:t>
            </a:r>
          </a:p>
        </p:txBody>
      </p:sp>
      <p:pic>
        <p:nvPicPr>
          <p:cNvPr id="5" name="Afbeelding 4">
            <a:extLst>
              <a:ext uri="{FF2B5EF4-FFF2-40B4-BE49-F238E27FC236}">
                <a16:creationId xmlns:a16="http://schemas.microsoft.com/office/drawing/2014/main" id="{B3E3DFED-4338-5CA2-C484-56400C157406}"/>
              </a:ext>
            </a:extLst>
          </p:cNvPr>
          <p:cNvPicPr>
            <a:picLocks noChangeAspect="1"/>
          </p:cNvPicPr>
          <p:nvPr/>
        </p:nvPicPr>
        <p:blipFill>
          <a:blip r:embed="rId3"/>
          <a:stretch>
            <a:fillRect/>
          </a:stretch>
        </p:blipFill>
        <p:spPr>
          <a:xfrm>
            <a:off x="677333" y="1820140"/>
            <a:ext cx="7154671" cy="2654878"/>
          </a:xfrm>
          <a:prstGeom prst="rect">
            <a:avLst/>
          </a:prstGeom>
        </p:spPr>
      </p:pic>
      <p:pic>
        <p:nvPicPr>
          <p:cNvPr id="8" name="Afbeelding 7">
            <a:extLst>
              <a:ext uri="{FF2B5EF4-FFF2-40B4-BE49-F238E27FC236}">
                <a16:creationId xmlns:a16="http://schemas.microsoft.com/office/drawing/2014/main" id="{7A7320EB-7808-C55F-1E11-12A3CE664132}"/>
              </a:ext>
            </a:extLst>
          </p:cNvPr>
          <p:cNvPicPr>
            <a:picLocks noChangeAspect="1"/>
          </p:cNvPicPr>
          <p:nvPr/>
        </p:nvPicPr>
        <p:blipFill>
          <a:blip r:embed="rId4"/>
          <a:stretch>
            <a:fillRect/>
          </a:stretch>
        </p:blipFill>
        <p:spPr>
          <a:xfrm>
            <a:off x="677333" y="4475018"/>
            <a:ext cx="7663103" cy="2284302"/>
          </a:xfrm>
          <a:prstGeom prst="rect">
            <a:avLst/>
          </a:prstGeom>
        </p:spPr>
      </p:pic>
    </p:spTree>
    <p:extLst>
      <p:ext uri="{BB962C8B-B14F-4D97-AF65-F5344CB8AC3E}">
        <p14:creationId xmlns:p14="http://schemas.microsoft.com/office/powerpoint/2010/main" val="1619894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4000" dirty="0"/>
              <a:t>BD-3: Bonheiden ondersteunt de gezondheid van de burgers.</a:t>
            </a:r>
          </a:p>
        </p:txBody>
      </p:sp>
      <p:pic>
        <p:nvPicPr>
          <p:cNvPr id="4" name="Afbeelding 3">
            <a:extLst>
              <a:ext uri="{FF2B5EF4-FFF2-40B4-BE49-F238E27FC236}">
                <a16:creationId xmlns:a16="http://schemas.microsoft.com/office/drawing/2014/main" id="{036C050D-5017-B717-2359-AB38F34BBD3D}"/>
              </a:ext>
            </a:extLst>
          </p:cNvPr>
          <p:cNvPicPr>
            <a:picLocks noChangeAspect="1"/>
          </p:cNvPicPr>
          <p:nvPr/>
        </p:nvPicPr>
        <p:blipFill>
          <a:blip r:embed="rId3"/>
          <a:stretch>
            <a:fillRect/>
          </a:stretch>
        </p:blipFill>
        <p:spPr>
          <a:xfrm>
            <a:off x="677334" y="2054369"/>
            <a:ext cx="8340846" cy="2226686"/>
          </a:xfrm>
          <a:prstGeom prst="rect">
            <a:avLst/>
          </a:prstGeom>
        </p:spPr>
      </p:pic>
    </p:spTree>
    <p:extLst>
      <p:ext uri="{BB962C8B-B14F-4D97-AF65-F5344CB8AC3E}">
        <p14:creationId xmlns:p14="http://schemas.microsoft.com/office/powerpoint/2010/main" val="27213950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61872" y="365760"/>
            <a:ext cx="9692640" cy="1137725"/>
          </a:xfrm>
        </p:spPr>
        <p:txBody>
          <a:bodyPr>
            <a:noAutofit/>
          </a:bodyPr>
          <a:lstStyle/>
          <a:p>
            <a:r>
              <a:rPr lang="nl-BE" sz="3200" dirty="0"/>
              <a:t>BD-5: Bonheiden ondersteunt opleiding, vorming en ontwikkeling en belezing van de burgers.</a:t>
            </a:r>
          </a:p>
        </p:txBody>
      </p:sp>
      <p:pic>
        <p:nvPicPr>
          <p:cNvPr id="5" name="Afbeelding 4">
            <a:extLst>
              <a:ext uri="{FF2B5EF4-FFF2-40B4-BE49-F238E27FC236}">
                <a16:creationId xmlns:a16="http://schemas.microsoft.com/office/drawing/2014/main" id="{E505EB66-7773-95E2-D5BA-1C9DD8A54524}"/>
              </a:ext>
            </a:extLst>
          </p:cNvPr>
          <p:cNvPicPr>
            <a:picLocks noChangeAspect="1"/>
          </p:cNvPicPr>
          <p:nvPr/>
        </p:nvPicPr>
        <p:blipFill>
          <a:blip r:embed="rId3"/>
          <a:stretch>
            <a:fillRect/>
          </a:stretch>
        </p:blipFill>
        <p:spPr>
          <a:xfrm>
            <a:off x="1261872" y="1608425"/>
            <a:ext cx="8425143" cy="1675102"/>
          </a:xfrm>
          <a:prstGeom prst="rect">
            <a:avLst/>
          </a:prstGeom>
        </p:spPr>
      </p:pic>
      <p:pic>
        <p:nvPicPr>
          <p:cNvPr id="9" name="Afbeelding 8">
            <a:extLst>
              <a:ext uri="{FF2B5EF4-FFF2-40B4-BE49-F238E27FC236}">
                <a16:creationId xmlns:a16="http://schemas.microsoft.com/office/drawing/2014/main" id="{8EB9349E-48F5-120D-A54E-1EA593C17E27}"/>
              </a:ext>
            </a:extLst>
          </p:cNvPr>
          <p:cNvPicPr>
            <a:picLocks noChangeAspect="1"/>
          </p:cNvPicPr>
          <p:nvPr/>
        </p:nvPicPr>
        <p:blipFill>
          <a:blip r:embed="rId4"/>
          <a:stretch>
            <a:fillRect/>
          </a:stretch>
        </p:blipFill>
        <p:spPr>
          <a:xfrm>
            <a:off x="1261872" y="3582432"/>
            <a:ext cx="8354944" cy="2388877"/>
          </a:xfrm>
          <a:prstGeom prst="rect">
            <a:avLst/>
          </a:prstGeom>
        </p:spPr>
      </p:pic>
    </p:spTree>
    <p:extLst>
      <p:ext uri="{BB962C8B-B14F-4D97-AF65-F5344CB8AC3E}">
        <p14:creationId xmlns:p14="http://schemas.microsoft.com/office/powerpoint/2010/main" val="40714121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600" dirty="0"/>
              <a:t>BD-6: Bonheiden zet maximaal in op het mobiliteitsissue op haar grondgebied.</a:t>
            </a:r>
          </a:p>
        </p:txBody>
      </p:sp>
      <p:pic>
        <p:nvPicPr>
          <p:cNvPr id="5" name="Afbeelding 4">
            <a:extLst>
              <a:ext uri="{FF2B5EF4-FFF2-40B4-BE49-F238E27FC236}">
                <a16:creationId xmlns:a16="http://schemas.microsoft.com/office/drawing/2014/main" id="{9FA6CE5B-70BC-1275-8C5C-9041CB32998C}"/>
              </a:ext>
            </a:extLst>
          </p:cNvPr>
          <p:cNvPicPr>
            <a:picLocks noChangeAspect="1"/>
          </p:cNvPicPr>
          <p:nvPr/>
        </p:nvPicPr>
        <p:blipFill>
          <a:blip r:embed="rId3"/>
          <a:stretch>
            <a:fillRect/>
          </a:stretch>
        </p:blipFill>
        <p:spPr>
          <a:xfrm>
            <a:off x="677334" y="1930400"/>
            <a:ext cx="8727192" cy="1714500"/>
          </a:xfrm>
          <a:prstGeom prst="rect">
            <a:avLst/>
          </a:prstGeom>
        </p:spPr>
      </p:pic>
      <p:pic>
        <p:nvPicPr>
          <p:cNvPr id="8" name="Afbeelding 7">
            <a:extLst>
              <a:ext uri="{FF2B5EF4-FFF2-40B4-BE49-F238E27FC236}">
                <a16:creationId xmlns:a16="http://schemas.microsoft.com/office/drawing/2014/main" id="{EBBE3B45-0EF0-4B37-7413-715AC926E6C5}"/>
              </a:ext>
            </a:extLst>
          </p:cNvPr>
          <p:cNvPicPr>
            <a:picLocks noChangeAspect="1"/>
          </p:cNvPicPr>
          <p:nvPr/>
        </p:nvPicPr>
        <p:blipFill>
          <a:blip r:embed="rId4"/>
          <a:stretch>
            <a:fillRect/>
          </a:stretch>
        </p:blipFill>
        <p:spPr>
          <a:xfrm>
            <a:off x="677333" y="3875114"/>
            <a:ext cx="8574075" cy="2276303"/>
          </a:xfrm>
          <a:prstGeom prst="rect">
            <a:avLst/>
          </a:prstGeom>
        </p:spPr>
      </p:pic>
    </p:spTree>
    <p:extLst>
      <p:ext uri="{BB962C8B-B14F-4D97-AF65-F5344CB8AC3E}">
        <p14:creationId xmlns:p14="http://schemas.microsoft.com/office/powerpoint/2010/main" val="24558277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09B66A-A42D-6BC1-2441-562A3CCB649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CB09879-C766-7B8E-37DB-A99921E92ECC}"/>
              </a:ext>
            </a:extLst>
          </p:cNvPr>
          <p:cNvSpPr>
            <a:spLocks noGrp="1"/>
          </p:cNvSpPr>
          <p:nvPr>
            <p:ph type="title"/>
          </p:nvPr>
        </p:nvSpPr>
        <p:spPr>
          <a:xfrm>
            <a:off x="677334" y="238919"/>
            <a:ext cx="8596668" cy="1320800"/>
          </a:xfrm>
        </p:spPr>
        <p:txBody>
          <a:bodyPr>
            <a:normAutofit/>
          </a:bodyPr>
          <a:lstStyle/>
          <a:p>
            <a:r>
              <a:rPr lang="nl-BE" sz="3600" dirty="0"/>
              <a:t>BD-6: Bonheiden zet maximaal in op het mobiliteitsissue op haar grondgebied.</a:t>
            </a:r>
          </a:p>
        </p:txBody>
      </p:sp>
      <p:pic>
        <p:nvPicPr>
          <p:cNvPr id="4" name="Afbeelding 3">
            <a:extLst>
              <a:ext uri="{FF2B5EF4-FFF2-40B4-BE49-F238E27FC236}">
                <a16:creationId xmlns:a16="http://schemas.microsoft.com/office/drawing/2014/main" id="{E94BC460-503E-9966-BFC8-14CCE674B31A}"/>
              </a:ext>
            </a:extLst>
          </p:cNvPr>
          <p:cNvPicPr>
            <a:picLocks noChangeAspect="1"/>
          </p:cNvPicPr>
          <p:nvPr/>
        </p:nvPicPr>
        <p:blipFill>
          <a:blip r:embed="rId3"/>
          <a:stretch>
            <a:fillRect/>
          </a:stretch>
        </p:blipFill>
        <p:spPr>
          <a:xfrm>
            <a:off x="192425" y="1508549"/>
            <a:ext cx="6099395" cy="2065924"/>
          </a:xfrm>
          <a:prstGeom prst="rect">
            <a:avLst/>
          </a:prstGeom>
        </p:spPr>
      </p:pic>
      <p:pic>
        <p:nvPicPr>
          <p:cNvPr id="7" name="Afbeelding 6">
            <a:extLst>
              <a:ext uri="{FF2B5EF4-FFF2-40B4-BE49-F238E27FC236}">
                <a16:creationId xmlns:a16="http://schemas.microsoft.com/office/drawing/2014/main" id="{9CED809D-6604-EC9C-2EAB-8B3899914F05}"/>
              </a:ext>
            </a:extLst>
          </p:cNvPr>
          <p:cNvPicPr>
            <a:picLocks noChangeAspect="1"/>
          </p:cNvPicPr>
          <p:nvPr/>
        </p:nvPicPr>
        <p:blipFill>
          <a:blip r:embed="rId4"/>
          <a:stretch>
            <a:fillRect/>
          </a:stretch>
        </p:blipFill>
        <p:spPr>
          <a:xfrm>
            <a:off x="6096000" y="1942522"/>
            <a:ext cx="5948031" cy="1631951"/>
          </a:xfrm>
          <a:prstGeom prst="rect">
            <a:avLst/>
          </a:prstGeom>
        </p:spPr>
      </p:pic>
      <p:pic>
        <p:nvPicPr>
          <p:cNvPr id="10" name="Afbeelding 9">
            <a:extLst>
              <a:ext uri="{FF2B5EF4-FFF2-40B4-BE49-F238E27FC236}">
                <a16:creationId xmlns:a16="http://schemas.microsoft.com/office/drawing/2014/main" id="{6E7181A2-2B35-0B0A-AB00-9F8BAF612AF9}"/>
              </a:ext>
            </a:extLst>
          </p:cNvPr>
          <p:cNvPicPr>
            <a:picLocks noChangeAspect="1"/>
          </p:cNvPicPr>
          <p:nvPr/>
        </p:nvPicPr>
        <p:blipFill>
          <a:blip r:embed="rId5"/>
          <a:stretch>
            <a:fillRect/>
          </a:stretch>
        </p:blipFill>
        <p:spPr>
          <a:xfrm>
            <a:off x="192424" y="3914938"/>
            <a:ext cx="7122775" cy="1941407"/>
          </a:xfrm>
          <a:prstGeom prst="rect">
            <a:avLst/>
          </a:prstGeom>
        </p:spPr>
      </p:pic>
    </p:spTree>
    <p:extLst>
      <p:ext uri="{BB962C8B-B14F-4D97-AF65-F5344CB8AC3E}">
        <p14:creationId xmlns:p14="http://schemas.microsoft.com/office/powerpoint/2010/main" val="31759842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sz="3600" dirty="0"/>
              <a:t>BD-7: Bonheiden streeft de doelstellingen van het burgemeestersconvenant na.</a:t>
            </a:r>
          </a:p>
        </p:txBody>
      </p:sp>
      <p:pic>
        <p:nvPicPr>
          <p:cNvPr id="5" name="Afbeelding 4">
            <a:extLst>
              <a:ext uri="{FF2B5EF4-FFF2-40B4-BE49-F238E27FC236}">
                <a16:creationId xmlns:a16="http://schemas.microsoft.com/office/drawing/2014/main" id="{35ECBFF5-FE4D-AE3A-96A0-1908C4BB22F6}"/>
              </a:ext>
            </a:extLst>
          </p:cNvPr>
          <p:cNvPicPr>
            <a:picLocks noChangeAspect="1"/>
          </p:cNvPicPr>
          <p:nvPr/>
        </p:nvPicPr>
        <p:blipFill>
          <a:blip r:embed="rId3"/>
          <a:stretch>
            <a:fillRect/>
          </a:stretch>
        </p:blipFill>
        <p:spPr>
          <a:xfrm>
            <a:off x="816984" y="1770350"/>
            <a:ext cx="7232506" cy="1425072"/>
          </a:xfrm>
          <a:prstGeom prst="rect">
            <a:avLst/>
          </a:prstGeom>
        </p:spPr>
      </p:pic>
      <p:pic>
        <p:nvPicPr>
          <p:cNvPr id="7" name="Afbeelding 6">
            <a:extLst>
              <a:ext uri="{FF2B5EF4-FFF2-40B4-BE49-F238E27FC236}">
                <a16:creationId xmlns:a16="http://schemas.microsoft.com/office/drawing/2014/main" id="{AB34122E-F138-6B81-C67B-C1E5892472E8}"/>
              </a:ext>
            </a:extLst>
          </p:cNvPr>
          <p:cNvPicPr>
            <a:picLocks noChangeAspect="1"/>
          </p:cNvPicPr>
          <p:nvPr/>
        </p:nvPicPr>
        <p:blipFill>
          <a:blip r:embed="rId4"/>
          <a:stretch>
            <a:fillRect/>
          </a:stretch>
        </p:blipFill>
        <p:spPr>
          <a:xfrm>
            <a:off x="816985" y="3298897"/>
            <a:ext cx="7459692" cy="1217685"/>
          </a:xfrm>
          <a:prstGeom prst="rect">
            <a:avLst/>
          </a:prstGeom>
        </p:spPr>
      </p:pic>
      <p:pic>
        <p:nvPicPr>
          <p:cNvPr id="10" name="Afbeelding 9">
            <a:extLst>
              <a:ext uri="{FF2B5EF4-FFF2-40B4-BE49-F238E27FC236}">
                <a16:creationId xmlns:a16="http://schemas.microsoft.com/office/drawing/2014/main" id="{899BE5BD-A30D-EB93-99DE-D79B229BB5E3}"/>
              </a:ext>
            </a:extLst>
          </p:cNvPr>
          <p:cNvPicPr>
            <a:picLocks noChangeAspect="1"/>
          </p:cNvPicPr>
          <p:nvPr/>
        </p:nvPicPr>
        <p:blipFill>
          <a:blip r:embed="rId5"/>
          <a:stretch>
            <a:fillRect/>
          </a:stretch>
        </p:blipFill>
        <p:spPr>
          <a:xfrm>
            <a:off x="816984" y="4620057"/>
            <a:ext cx="7459691" cy="2128206"/>
          </a:xfrm>
          <a:prstGeom prst="rect">
            <a:avLst/>
          </a:prstGeom>
        </p:spPr>
      </p:pic>
    </p:spTree>
    <p:extLst>
      <p:ext uri="{BB962C8B-B14F-4D97-AF65-F5344CB8AC3E}">
        <p14:creationId xmlns:p14="http://schemas.microsoft.com/office/powerpoint/2010/main" val="38639252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9B8D685-1070-1DB5-4629-5D00FECFF374}"/>
              </a:ext>
            </a:extLst>
          </p:cNvPr>
          <p:cNvSpPr>
            <a:spLocks noGrp="1"/>
          </p:cNvSpPr>
          <p:nvPr>
            <p:ph type="title"/>
          </p:nvPr>
        </p:nvSpPr>
        <p:spPr>
          <a:xfrm>
            <a:off x="677332" y="327891"/>
            <a:ext cx="8596668" cy="1320800"/>
          </a:xfrm>
        </p:spPr>
        <p:txBody>
          <a:bodyPr>
            <a:normAutofit fontScale="90000"/>
          </a:bodyPr>
          <a:lstStyle/>
          <a:p>
            <a:r>
              <a:rPr lang="nl-BE" sz="3600" dirty="0"/>
              <a:t>BD-7: Bonheiden streeft de doelstellingen van het burgemeestersconvenant na.</a:t>
            </a:r>
            <a:endParaRPr lang="nl-BE" dirty="0"/>
          </a:p>
        </p:txBody>
      </p:sp>
      <p:pic>
        <p:nvPicPr>
          <p:cNvPr id="4" name="Afbeelding 3">
            <a:extLst>
              <a:ext uri="{FF2B5EF4-FFF2-40B4-BE49-F238E27FC236}">
                <a16:creationId xmlns:a16="http://schemas.microsoft.com/office/drawing/2014/main" id="{2CCF6462-D2FD-A5DF-4D8B-E5D79C64580C}"/>
              </a:ext>
            </a:extLst>
          </p:cNvPr>
          <p:cNvPicPr>
            <a:picLocks noChangeAspect="1"/>
          </p:cNvPicPr>
          <p:nvPr/>
        </p:nvPicPr>
        <p:blipFill>
          <a:blip r:embed="rId3"/>
          <a:stretch>
            <a:fillRect/>
          </a:stretch>
        </p:blipFill>
        <p:spPr>
          <a:xfrm>
            <a:off x="677332" y="1493693"/>
            <a:ext cx="6670655" cy="1831398"/>
          </a:xfrm>
          <a:prstGeom prst="rect">
            <a:avLst/>
          </a:prstGeom>
        </p:spPr>
      </p:pic>
      <p:pic>
        <p:nvPicPr>
          <p:cNvPr id="6" name="Afbeelding 5">
            <a:extLst>
              <a:ext uri="{FF2B5EF4-FFF2-40B4-BE49-F238E27FC236}">
                <a16:creationId xmlns:a16="http://schemas.microsoft.com/office/drawing/2014/main" id="{8E5D9474-1E44-F282-0581-97C2E6B4E630}"/>
              </a:ext>
            </a:extLst>
          </p:cNvPr>
          <p:cNvPicPr>
            <a:picLocks noChangeAspect="1"/>
          </p:cNvPicPr>
          <p:nvPr/>
        </p:nvPicPr>
        <p:blipFill>
          <a:blip r:embed="rId4"/>
          <a:stretch>
            <a:fillRect/>
          </a:stretch>
        </p:blipFill>
        <p:spPr>
          <a:xfrm>
            <a:off x="677332" y="3325091"/>
            <a:ext cx="8362569" cy="1657778"/>
          </a:xfrm>
          <a:prstGeom prst="rect">
            <a:avLst/>
          </a:prstGeom>
        </p:spPr>
      </p:pic>
    </p:spTree>
    <p:extLst>
      <p:ext uri="{BB962C8B-B14F-4D97-AF65-F5344CB8AC3E}">
        <p14:creationId xmlns:p14="http://schemas.microsoft.com/office/powerpoint/2010/main" val="37162282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sz="3600" dirty="0"/>
              <a:t>BD-7: Bonheiden streeft de doelstellingen van het burgemeestersconvenant na.</a:t>
            </a:r>
          </a:p>
        </p:txBody>
      </p:sp>
      <p:pic>
        <p:nvPicPr>
          <p:cNvPr id="3" name="Afbeelding 2">
            <a:extLst>
              <a:ext uri="{FF2B5EF4-FFF2-40B4-BE49-F238E27FC236}">
                <a16:creationId xmlns:a16="http://schemas.microsoft.com/office/drawing/2014/main" id="{ACA455E4-AC69-9704-3AF7-71AC1D62C1D6}"/>
              </a:ext>
            </a:extLst>
          </p:cNvPr>
          <p:cNvPicPr>
            <a:picLocks noChangeAspect="1"/>
          </p:cNvPicPr>
          <p:nvPr/>
        </p:nvPicPr>
        <p:blipFill>
          <a:blip r:embed="rId3"/>
          <a:stretch>
            <a:fillRect/>
          </a:stretch>
        </p:blipFill>
        <p:spPr>
          <a:xfrm>
            <a:off x="677334" y="1720376"/>
            <a:ext cx="8151058" cy="1865538"/>
          </a:xfrm>
          <a:prstGeom prst="rect">
            <a:avLst/>
          </a:prstGeom>
        </p:spPr>
      </p:pic>
      <p:pic>
        <p:nvPicPr>
          <p:cNvPr id="7" name="Afbeelding 6">
            <a:extLst>
              <a:ext uri="{FF2B5EF4-FFF2-40B4-BE49-F238E27FC236}">
                <a16:creationId xmlns:a16="http://schemas.microsoft.com/office/drawing/2014/main" id="{FC85349B-B45D-8F35-A88C-9F430A10FCE2}"/>
              </a:ext>
            </a:extLst>
          </p:cNvPr>
          <p:cNvPicPr>
            <a:picLocks noChangeAspect="1"/>
          </p:cNvPicPr>
          <p:nvPr/>
        </p:nvPicPr>
        <p:blipFill>
          <a:blip r:embed="rId4"/>
          <a:stretch>
            <a:fillRect/>
          </a:stretch>
        </p:blipFill>
        <p:spPr>
          <a:xfrm>
            <a:off x="695325" y="3923171"/>
            <a:ext cx="6819768" cy="1010336"/>
          </a:xfrm>
          <a:prstGeom prst="rect">
            <a:avLst/>
          </a:prstGeom>
        </p:spPr>
      </p:pic>
      <p:pic>
        <p:nvPicPr>
          <p:cNvPr id="9" name="Afbeelding 8">
            <a:extLst>
              <a:ext uri="{FF2B5EF4-FFF2-40B4-BE49-F238E27FC236}">
                <a16:creationId xmlns:a16="http://schemas.microsoft.com/office/drawing/2014/main" id="{A027B72C-0FBA-D4C7-9009-5036EB22DB75}"/>
              </a:ext>
            </a:extLst>
          </p:cNvPr>
          <p:cNvPicPr>
            <a:picLocks noChangeAspect="1"/>
          </p:cNvPicPr>
          <p:nvPr/>
        </p:nvPicPr>
        <p:blipFill>
          <a:blip r:embed="rId5"/>
          <a:stretch>
            <a:fillRect/>
          </a:stretch>
        </p:blipFill>
        <p:spPr>
          <a:xfrm>
            <a:off x="695325" y="5276801"/>
            <a:ext cx="6467475" cy="627795"/>
          </a:xfrm>
          <a:prstGeom prst="rect">
            <a:avLst/>
          </a:prstGeom>
        </p:spPr>
      </p:pic>
    </p:spTree>
    <p:extLst>
      <p:ext uri="{BB962C8B-B14F-4D97-AF65-F5344CB8AC3E}">
        <p14:creationId xmlns:p14="http://schemas.microsoft.com/office/powerpoint/2010/main" val="19485558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sz="3100" dirty="0"/>
              <a:t>BD-9: Bonheiden zet in op een excellente dienstverlening voor de burger in een professioneel kader.</a:t>
            </a:r>
            <a:endParaRPr lang="nl-BE" dirty="0"/>
          </a:p>
        </p:txBody>
      </p:sp>
      <p:pic>
        <p:nvPicPr>
          <p:cNvPr id="4" name="Afbeelding 3">
            <a:extLst>
              <a:ext uri="{FF2B5EF4-FFF2-40B4-BE49-F238E27FC236}">
                <a16:creationId xmlns:a16="http://schemas.microsoft.com/office/drawing/2014/main" id="{C506E7F9-AF79-CA0D-CB1E-30163A87E877}"/>
              </a:ext>
            </a:extLst>
          </p:cNvPr>
          <p:cNvPicPr>
            <a:picLocks noChangeAspect="1"/>
          </p:cNvPicPr>
          <p:nvPr/>
        </p:nvPicPr>
        <p:blipFill>
          <a:blip r:embed="rId3"/>
          <a:stretch>
            <a:fillRect/>
          </a:stretch>
        </p:blipFill>
        <p:spPr>
          <a:xfrm>
            <a:off x="677334" y="2084243"/>
            <a:ext cx="7987814" cy="1545648"/>
          </a:xfrm>
          <a:prstGeom prst="rect">
            <a:avLst/>
          </a:prstGeom>
        </p:spPr>
      </p:pic>
    </p:spTree>
    <p:extLst>
      <p:ext uri="{BB962C8B-B14F-4D97-AF65-F5344CB8AC3E}">
        <p14:creationId xmlns:p14="http://schemas.microsoft.com/office/powerpoint/2010/main" val="9411525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1"/>
          <p:cNvSpPr txBox="1">
            <a:spLocks/>
          </p:cNvSpPr>
          <p:nvPr/>
        </p:nvSpPr>
        <p:spPr>
          <a:xfrm>
            <a:off x="1163183" y="381506"/>
            <a:ext cx="9692640" cy="1051878"/>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r>
              <a:rPr lang="nl-BE" sz="3100" dirty="0">
                <a:solidFill>
                  <a:schemeClr val="accent1">
                    <a:lumMod val="75000"/>
                  </a:schemeClr>
                </a:solidFill>
              </a:rPr>
              <a:t>BD-10: Bonheiden zet in op een degelijk openbaar domein.</a:t>
            </a:r>
            <a:endParaRPr lang="nl-BE" dirty="0">
              <a:solidFill>
                <a:schemeClr val="accent1">
                  <a:lumMod val="75000"/>
                </a:schemeClr>
              </a:solidFill>
            </a:endParaRPr>
          </a:p>
        </p:txBody>
      </p:sp>
      <p:pic>
        <p:nvPicPr>
          <p:cNvPr id="8" name="Afbeelding 7">
            <a:extLst>
              <a:ext uri="{FF2B5EF4-FFF2-40B4-BE49-F238E27FC236}">
                <a16:creationId xmlns:a16="http://schemas.microsoft.com/office/drawing/2014/main" id="{F51B66D3-8746-1243-45C0-CAA37B70C6DB}"/>
              </a:ext>
            </a:extLst>
          </p:cNvPr>
          <p:cNvPicPr>
            <a:picLocks noChangeAspect="1"/>
          </p:cNvPicPr>
          <p:nvPr/>
        </p:nvPicPr>
        <p:blipFill>
          <a:blip r:embed="rId3"/>
          <a:stretch>
            <a:fillRect/>
          </a:stretch>
        </p:blipFill>
        <p:spPr>
          <a:xfrm>
            <a:off x="1275584" y="1632439"/>
            <a:ext cx="8131651" cy="2730599"/>
          </a:xfrm>
          <a:prstGeom prst="rect">
            <a:avLst/>
          </a:prstGeom>
        </p:spPr>
      </p:pic>
      <p:pic>
        <p:nvPicPr>
          <p:cNvPr id="10" name="Afbeelding 9">
            <a:extLst>
              <a:ext uri="{FF2B5EF4-FFF2-40B4-BE49-F238E27FC236}">
                <a16:creationId xmlns:a16="http://schemas.microsoft.com/office/drawing/2014/main" id="{641918A7-E0E1-E1E6-0239-C1DA93F886D9}"/>
              </a:ext>
            </a:extLst>
          </p:cNvPr>
          <p:cNvPicPr>
            <a:picLocks noChangeAspect="1"/>
          </p:cNvPicPr>
          <p:nvPr/>
        </p:nvPicPr>
        <p:blipFill>
          <a:blip r:embed="rId4"/>
          <a:stretch>
            <a:fillRect/>
          </a:stretch>
        </p:blipFill>
        <p:spPr>
          <a:xfrm>
            <a:off x="1163182" y="4330472"/>
            <a:ext cx="6823277" cy="1079943"/>
          </a:xfrm>
          <a:prstGeom prst="rect">
            <a:avLst/>
          </a:prstGeom>
        </p:spPr>
      </p:pic>
      <p:pic>
        <p:nvPicPr>
          <p:cNvPr id="14" name="Afbeelding 13">
            <a:extLst>
              <a:ext uri="{FF2B5EF4-FFF2-40B4-BE49-F238E27FC236}">
                <a16:creationId xmlns:a16="http://schemas.microsoft.com/office/drawing/2014/main" id="{61CD28F4-D24C-A1F8-A8EC-611042E64D8A}"/>
              </a:ext>
            </a:extLst>
          </p:cNvPr>
          <p:cNvPicPr>
            <a:picLocks noChangeAspect="1"/>
          </p:cNvPicPr>
          <p:nvPr/>
        </p:nvPicPr>
        <p:blipFill>
          <a:blip r:embed="rId5"/>
          <a:stretch>
            <a:fillRect/>
          </a:stretch>
        </p:blipFill>
        <p:spPr>
          <a:xfrm>
            <a:off x="1275584" y="5583814"/>
            <a:ext cx="6552234" cy="1300899"/>
          </a:xfrm>
          <a:prstGeom prst="rect">
            <a:avLst/>
          </a:prstGeom>
        </p:spPr>
      </p:pic>
    </p:spTree>
    <p:extLst>
      <p:ext uri="{BB962C8B-B14F-4D97-AF65-F5344CB8AC3E}">
        <p14:creationId xmlns:p14="http://schemas.microsoft.com/office/powerpoint/2010/main" val="1482090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200" dirty="0"/>
              <a:t>BD-11: </a:t>
            </a:r>
            <a:r>
              <a:rPr lang="nl-NL" sz="3200" dirty="0"/>
              <a:t>Bonheiden ambieert een degelijke ruimtelijke planning.</a:t>
            </a:r>
            <a:endParaRPr lang="nl-BE" sz="1600" dirty="0"/>
          </a:p>
        </p:txBody>
      </p:sp>
      <p:pic>
        <p:nvPicPr>
          <p:cNvPr id="5" name="Afbeelding 4">
            <a:extLst>
              <a:ext uri="{FF2B5EF4-FFF2-40B4-BE49-F238E27FC236}">
                <a16:creationId xmlns:a16="http://schemas.microsoft.com/office/drawing/2014/main" id="{5DDD91D7-BFAF-5673-6E96-26F0FA2D930C}"/>
              </a:ext>
            </a:extLst>
          </p:cNvPr>
          <p:cNvPicPr>
            <a:picLocks noChangeAspect="1"/>
          </p:cNvPicPr>
          <p:nvPr/>
        </p:nvPicPr>
        <p:blipFill>
          <a:blip r:embed="rId3"/>
          <a:stretch>
            <a:fillRect/>
          </a:stretch>
        </p:blipFill>
        <p:spPr>
          <a:xfrm>
            <a:off x="677333" y="1930399"/>
            <a:ext cx="9593717" cy="1913033"/>
          </a:xfrm>
          <a:prstGeom prst="rect">
            <a:avLst/>
          </a:prstGeom>
        </p:spPr>
      </p:pic>
    </p:spTree>
    <p:extLst>
      <p:ext uri="{BB962C8B-B14F-4D97-AF65-F5344CB8AC3E}">
        <p14:creationId xmlns:p14="http://schemas.microsoft.com/office/powerpoint/2010/main" val="13319551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200" dirty="0"/>
              <a:t>BD-12: Bonheiden investeert verstandig in eigen panden.</a:t>
            </a:r>
            <a:endParaRPr lang="nl-BE" sz="1600" dirty="0"/>
          </a:p>
        </p:txBody>
      </p:sp>
      <p:pic>
        <p:nvPicPr>
          <p:cNvPr id="5" name="Afbeelding 4">
            <a:extLst>
              <a:ext uri="{FF2B5EF4-FFF2-40B4-BE49-F238E27FC236}">
                <a16:creationId xmlns:a16="http://schemas.microsoft.com/office/drawing/2014/main" id="{8C8745EF-5E92-3FAE-6D6E-57695B2EBC3D}"/>
              </a:ext>
            </a:extLst>
          </p:cNvPr>
          <p:cNvPicPr>
            <a:picLocks noChangeAspect="1"/>
          </p:cNvPicPr>
          <p:nvPr/>
        </p:nvPicPr>
        <p:blipFill>
          <a:blip r:embed="rId3"/>
          <a:stretch>
            <a:fillRect/>
          </a:stretch>
        </p:blipFill>
        <p:spPr>
          <a:xfrm>
            <a:off x="794530" y="1802862"/>
            <a:ext cx="8912793" cy="1503045"/>
          </a:xfrm>
          <a:prstGeom prst="rect">
            <a:avLst/>
          </a:prstGeom>
        </p:spPr>
      </p:pic>
    </p:spTree>
    <p:extLst>
      <p:ext uri="{BB962C8B-B14F-4D97-AF65-F5344CB8AC3E}">
        <p14:creationId xmlns:p14="http://schemas.microsoft.com/office/powerpoint/2010/main" val="5193851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4719C7-38D5-431E-9110-C44ECFBBA527}"/>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sp>
        <p:nvSpPr>
          <p:cNvPr id="5" name="Tekstvak 4">
            <a:extLst>
              <a:ext uri="{FF2B5EF4-FFF2-40B4-BE49-F238E27FC236}">
                <a16:creationId xmlns:a16="http://schemas.microsoft.com/office/drawing/2014/main" id="{90B48BCF-1A3F-B20D-0AE5-2844A6429088}"/>
              </a:ext>
            </a:extLst>
          </p:cNvPr>
          <p:cNvSpPr txBox="1"/>
          <p:nvPr/>
        </p:nvSpPr>
        <p:spPr>
          <a:xfrm>
            <a:off x="1237487" y="1026645"/>
            <a:ext cx="10705983" cy="5959645"/>
          </a:xfrm>
          <a:prstGeom prst="rect">
            <a:avLst/>
          </a:prstGeom>
          <a:noFill/>
        </p:spPr>
        <p:txBody>
          <a:bodyPr wrap="square">
            <a:spAutoFit/>
          </a:bodyPr>
          <a:lstStyle/>
          <a:p>
            <a:pPr>
              <a:lnSpc>
                <a:spcPct val="107000"/>
              </a:lnSpc>
              <a:spcBef>
                <a:spcPts val="200"/>
              </a:spcBef>
              <a:buNone/>
            </a:pPr>
            <a:r>
              <a:rPr lang="nl-BE" sz="2000" b="1" dirty="0">
                <a:solidFill>
                  <a:srgbClr val="1F3763"/>
                </a:solidFill>
                <a:effectLst/>
                <a:latin typeface="Calibri Light" panose="020F0302020204030204" pitchFamily="34" charset="0"/>
                <a:ea typeface="Times New Roman" panose="02020603050405020304" pitchFamily="18" charset="0"/>
                <a:cs typeface="Times New Roman" panose="02020603050405020304" pitchFamily="18" charset="0"/>
              </a:rPr>
              <a:t>AP-22 Personeelskosten</a:t>
            </a:r>
          </a:p>
          <a:p>
            <a:pPr>
              <a:lnSpc>
                <a:spcPct val="107000"/>
              </a:lnSpc>
              <a:spcBef>
                <a:spcPts val="200"/>
              </a:spcBef>
              <a:buNone/>
            </a:pPr>
            <a:r>
              <a:rPr lang="nl-BE" sz="1800" b="1" i="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Voorgaande beslissingen college van burgemeester en schepenen</a:t>
            </a:r>
          </a:p>
          <a:p>
            <a:pPr marL="342900" lvl="0" indent="-342900">
              <a:lnSpc>
                <a:spcPct val="107000"/>
              </a:lnSpc>
              <a:spcAft>
                <a:spcPts val="800"/>
              </a:spcAft>
              <a:buFont typeface="Symbol" panose="05050102010706020507" pitchFamily="18" charset="2"/>
              <a:buChar char=""/>
            </a:pPr>
            <a:r>
              <a:rPr lang="nl-BE" sz="1800" dirty="0">
                <a:effectLst/>
                <a:latin typeface="Calibri" panose="020F0502020204030204" pitchFamily="34" charset="0"/>
                <a:ea typeface="Calibri" panose="020F0502020204030204" pitchFamily="34" charset="0"/>
                <a:cs typeface="Times New Roman" panose="02020603050405020304" pitchFamily="18" charset="0"/>
              </a:rPr>
              <a:t>C1-3 2 x 0.6 VTE op buitenschoolse opvang </a:t>
            </a:r>
            <a:r>
              <a:rPr lang="nl-BE" sz="1800" dirty="0">
                <a:effectLst/>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nl-BE" sz="1800" dirty="0">
                <a:effectLst/>
                <a:latin typeface="Calibri" panose="020F0502020204030204" pitchFamily="34" charset="0"/>
                <a:ea typeface="Calibri" panose="020F0502020204030204" pitchFamily="34" charset="0"/>
                <a:cs typeface="Times New Roman" panose="02020603050405020304" pitchFamily="18" charset="0"/>
              </a:rPr>
              <a:t> vanaf 01/09 2025</a:t>
            </a:r>
          </a:p>
          <a:p>
            <a:pPr>
              <a:lnSpc>
                <a:spcPct val="107000"/>
              </a:lnSpc>
              <a:spcBef>
                <a:spcPts val="200"/>
              </a:spcBef>
              <a:buNone/>
            </a:pPr>
            <a:r>
              <a:rPr lang="nl-BE" sz="1800" b="1" i="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 </a:t>
            </a:r>
          </a:p>
          <a:p>
            <a:pPr>
              <a:lnSpc>
                <a:spcPct val="107000"/>
              </a:lnSpc>
              <a:spcBef>
                <a:spcPts val="200"/>
              </a:spcBef>
              <a:buNone/>
            </a:pPr>
            <a:r>
              <a:rPr lang="nl-BE" sz="1800" b="1" i="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Aanwervingen</a:t>
            </a:r>
          </a:p>
          <a:p>
            <a:pPr marL="342900" lvl="0" indent="-342900">
              <a:lnSpc>
                <a:spcPct val="107000"/>
              </a:lnSpc>
              <a:buFont typeface="Symbol" panose="05050102010706020507" pitchFamily="18" charset="2"/>
              <a:buChar char=""/>
            </a:pPr>
            <a:r>
              <a:rPr lang="nl-BE" sz="1800" dirty="0">
                <a:effectLst/>
                <a:latin typeface="Calibri" panose="020F0502020204030204" pitchFamily="34" charset="0"/>
                <a:ea typeface="Calibri" panose="020F0502020204030204" pitchFamily="34" charset="0"/>
                <a:cs typeface="Times New Roman" panose="02020603050405020304" pitchFamily="18" charset="0"/>
              </a:rPr>
              <a:t>1 expert aankopen A1 (invulling na uitdiensttreding)</a:t>
            </a:r>
          </a:p>
          <a:p>
            <a:pPr marL="342900" lvl="0" indent="-342900">
              <a:lnSpc>
                <a:spcPct val="107000"/>
              </a:lnSpc>
              <a:buFont typeface="Symbol" panose="05050102010706020507" pitchFamily="18" charset="2"/>
              <a:buChar char=""/>
            </a:pPr>
            <a:r>
              <a:rPr lang="nl-BE" sz="1800" dirty="0">
                <a:effectLst/>
                <a:latin typeface="Calibri" panose="020F0502020204030204" pitchFamily="34" charset="0"/>
                <a:ea typeface="Calibri" panose="020F0502020204030204" pitchFamily="34" charset="0"/>
                <a:cs typeface="Times New Roman" panose="02020603050405020304" pitchFamily="18" charset="0"/>
              </a:rPr>
              <a:t>1 diensthoofd technische dienst A1 (invulling na uitdiensttreding)</a:t>
            </a:r>
          </a:p>
          <a:p>
            <a:pPr marL="342900" lvl="0" indent="-342900">
              <a:lnSpc>
                <a:spcPct val="107000"/>
              </a:lnSpc>
              <a:buFont typeface="Symbol" panose="05050102010706020507" pitchFamily="18" charset="2"/>
              <a:buChar char=""/>
            </a:pPr>
            <a:r>
              <a:rPr lang="nl-BE" sz="1800" dirty="0">
                <a:effectLst/>
                <a:latin typeface="Calibri" panose="020F0502020204030204" pitchFamily="34" charset="0"/>
                <a:ea typeface="Calibri" panose="020F0502020204030204" pitchFamily="34" charset="0"/>
                <a:cs typeface="Times New Roman" panose="02020603050405020304" pitchFamily="18" charset="0"/>
              </a:rPr>
              <a:t>3 departementshoofden A5 (afhankelijk van resultaat interne kandidaten zal de </a:t>
            </a:r>
            <a:r>
              <a:rPr lang="nl-BE" sz="1800" dirty="0" err="1">
                <a:effectLst/>
                <a:latin typeface="Calibri" panose="020F0502020204030204" pitchFamily="34" charset="0"/>
                <a:ea typeface="Calibri" panose="020F0502020204030204" pitchFamily="34" charset="0"/>
                <a:cs typeface="Times New Roman" panose="02020603050405020304" pitchFamily="18" charset="0"/>
              </a:rPr>
              <a:t>meerkost</a:t>
            </a:r>
            <a:r>
              <a:rPr lang="nl-BE" sz="1800" dirty="0">
                <a:effectLst/>
                <a:latin typeface="Calibri" panose="020F0502020204030204" pitchFamily="34" charset="0"/>
                <a:ea typeface="Calibri" panose="020F0502020204030204" pitchFamily="34" charset="0"/>
                <a:cs typeface="Times New Roman" panose="02020603050405020304" pitchFamily="18" charset="0"/>
              </a:rPr>
              <a:t> exact kunnen berekend worden, momenteel worst case scenario voorzien)</a:t>
            </a:r>
          </a:p>
          <a:p>
            <a:pPr marL="342900" lvl="0" indent="-342900">
              <a:lnSpc>
                <a:spcPct val="107000"/>
              </a:lnSpc>
              <a:buFont typeface="Symbol" panose="05050102010706020507" pitchFamily="18" charset="2"/>
              <a:buChar char=""/>
            </a:pPr>
            <a:r>
              <a:rPr lang="nl-BE" sz="1800" dirty="0">
                <a:effectLst/>
                <a:latin typeface="Calibri" panose="020F0502020204030204" pitchFamily="34" charset="0"/>
                <a:ea typeface="Calibri" panose="020F0502020204030204" pitchFamily="34" charset="0"/>
                <a:cs typeface="Times New Roman" panose="02020603050405020304" pitchFamily="18" charset="0"/>
              </a:rPr>
              <a:t>1 coördinator integrale veiligheid waarvan 1/4</a:t>
            </a:r>
            <a:r>
              <a:rPr lang="nl-BE" sz="1800" baseline="30000" dirty="0">
                <a:effectLst/>
                <a:latin typeface="Calibri" panose="020F0502020204030204" pitchFamily="34" charset="0"/>
                <a:ea typeface="Calibri" panose="020F0502020204030204" pitchFamily="34" charset="0"/>
                <a:cs typeface="Times New Roman" panose="02020603050405020304" pitchFamily="18" charset="0"/>
              </a:rPr>
              <a:t>de</a:t>
            </a:r>
            <a:r>
              <a:rPr lang="nl-BE" sz="1800" dirty="0">
                <a:effectLst/>
                <a:latin typeface="Calibri" panose="020F0502020204030204" pitchFamily="34" charset="0"/>
                <a:ea typeface="Calibri" panose="020F0502020204030204" pitchFamily="34" charset="0"/>
                <a:cs typeface="Times New Roman" panose="02020603050405020304" pitchFamily="18" charset="0"/>
              </a:rPr>
              <a:t> ten laste van Bonheiden. Medewerker die de link zal zijn tussen politiezone BODUKAP en de 4 gemeente. </a:t>
            </a:r>
          </a:p>
          <a:p>
            <a:pPr marL="914400">
              <a:lnSpc>
                <a:spcPct val="107000"/>
              </a:lnSpc>
              <a:spcAft>
                <a:spcPts val="800"/>
              </a:spcAft>
              <a:buNone/>
            </a:pPr>
            <a:r>
              <a:rPr lang="nl-BE"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Bef>
                <a:spcPts val="200"/>
              </a:spcBef>
              <a:buNone/>
            </a:pPr>
            <a:r>
              <a:rPr lang="nl-BE" sz="1800" b="1" i="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Vork van scholen voor schoolorganisatie uit werkingsbudget</a:t>
            </a:r>
          </a:p>
          <a:p>
            <a:pPr marL="342900" lvl="0" indent="-342900">
              <a:lnSpc>
                <a:spcPct val="107000"/>
              </a:lnSpc>
              <a:buFont typeface="Symbol" panose="05050102010706020507" pitchFamily="18" charset="2"/>
              <a:buChar char=""/>
            </a:pPr>
            <a:r>
              <a:rPr lang="nl-BE" sz="1800" dirty="0">
                <a:effectLst/>
                <a:latin typeface="Calibri" panose="020F0502020204030204" pitchFamily="34" charset="0"/>
                <a:ea typeface="Calibri" panose="020F0502020204030204" pitchFamily="34" charset="0"/>
                <a:cs typeface="Times New Roman" panose="02020603050405020304" pitchFamily="18" charset="0"/>
              </a:rPr>
              <a:t>Gekko: 1 FTE kleuteronderwijzeres gedurende 3 maand voor instappers + 9/36 administratieve ondersteuning</a:t>
            </a:r>
          </a:p>
          <a:p>
            <a:pPr marL="342900" lvl="0" indent="-342900">
              <a:lnSpc>
                <a:spcPct val="107000"/>
              </a:lnSpc>
              <a:spcAft>
                <a:spcPts val="800"/>
              </a:spcAft>
              <a:buFont typeface="Symbol" panose="05050102010706020507" pitchFamily="18" charset="2"/>
              <a:buChar char=""/>
            </a:pPr>
            <a:r>
              <a:rPr lang="nl-BE" sz="1800" dirty="0">
                <a:effectLst/>
                <a:latin typeface="Calibri" panose="020F0502020204030204" pitchFamily="34" charset="0"/>
                <a:ea typeface="Calibri" panose="020F0502020204030204" pitchFamily="34" charset="0"/>
                <a:cs typeface="Times New Roman" panose="02020603050405020304" pitchFamily="18" charset="0"/>
              </a:rPr>
              <a:t>Gebo: 20/24 leerkracht lager onderwijs </a:t>
            </a:r>
          </a:p>
          <a:p>
            <a:pPr>
              <a:lnSpc>
                <a:spcPct val="107000"/>
              </a:lnSpc>
              <a:spcAft>
                <a:spcPts val="800"/>
              </a:spcAft>
              <a:buNone/>
            </a:pPr>
            <a:r>
              <a:rPr lang="nl-BE" sz="1800" dirty="0">
                <a:effectLst/>
                <a:latin typeface="Calibri" panose="020F0502020204030204" pitchFamily="34" charset="0"/>
                <a:ea typeface="Calibri" panose="020F0502020204030204" pitchFamily="34" charset="0"/>
                <a:cs typeface="Times New Roman" panose="02020603050405020304" pitchFamily="18" charset="0"/>
              </a:rPr>
              <a:t>Bovenop deze enveloppe werd eenmalig nog beslist om</a:t>
            </a:r>
          </a:p>
          <a:p>
            <a:pPr marL="342900" lvl="0" indent="-342900">
              <a:lnSpc>
                <a:spcPct val="107000"/>
              </a:lnSpc>
              <a:spcAft>
                <a:spcPts val="800"/>
              </a:spcAft>
              <a:buSzPts val="1000"/>
              <a:buFont typeface="Symbol" panose="05050102010706020507" pitchFamily="18" charset="2"/>
              <a:buChar char=""/>
              <a:tabLst>
                <a:tab pos="457200" algn="l"/>
              </a:tabLst>
            </a:pPr>
            <a:r>
              <a:rPr lang="nl-BE" sz="1800" dirty="0">
                <a:effectLst/>
                <a:latin typeface="Calibri" panose="020F0502020204030204" pitchFamily="34" charset="0"/>
                <a:ea typeface="Calibri" panose="020F0502020204030204" pitchFamily="34" charset="0"/>
                <a:cs typeface="Times New Roman" panose="02020603050405020304" pitchFamily="18" charset="0"/>
              </a:rPr>
              <a:t>Aanwerving van een extra leerkracht om een derde instapklas in te richten vanaf 22/04/2025 tot en met 30/06/2025. </a:t>
            </a:r>
          </a:p>
        </p:txBody>
      </p:sp>
    </p:spTree>
    <p:extLst>
      <p:ext uri="{BB962C8B-B14F-4D97-AF65-F5344CB8AC3E}">
        <p14:creationId xmlns:p14="http://schemas.microsoft.com/office/powerpoint/2010/main" val="32704556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943D39-0D99-A2F0-E865-710739C1248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EE0D368-1E48-70B2-95FE-6CD19985737F}"/>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pic>
        <p:nvPicPr>
          <p:cNvPr id="7" name="Afbeelding 6">
            <a:extLst>
              <a:ext uri="{FF2B5EF4-FFF2-40B4-BE49-F238E27FC236}">
                <a16:creationId xmlns:a16="http://schemas.microsoft.com/office/drawing/2014/main" id="{EEBD1F73-99F6-EAD4-D92F-85909D3B8D56}"/>
              </a:ext>
            </a:extLst>
          </p:cNvPr>
          <p:cNvPicPr>
            <a:picLocks noChangeAspect="1"/>
          </p:cNvPicPr>
          <p:nvPr/>
        </p:nvPicPr>
        <p:blipFill>
          <a:blip r:embed="rId3"/>
          <a:stretch>
            <a:fillRect/>
          </a:stretch>
        </p:blipFill>
        <p:spPr>
          <a:xfrm>
            <a:off x="1261869" y="3487726"/>
            <a:ext cx="7854075" cy="1301335"/>
          </a:xfrm>
          <a:prstGeom prst="rect">
            <a:avLst/>
          </a:prstGeom>
        </p:spPr>
      </p:pic>
      <p:pic>
        <p:nvPicPr>
          <p:cNvPr id="9" name="Afbeelding 8">
            <a:extLst>
              <a:ext uri="{FF2B5EF4-FFF2-40B4-BE49-F238E27FC236}">
                <a16:creationId xmlns:a16="http://schemas.microsoft.com/office/drawing/2014/main" id="{83FFE5B1-E246-5D01-3FFD-184DF6D9D99F}"/>
              </a:ext>
            </a:extLst>
          </p:cNvPr>
          <p:cNvPicPr>
            <a:picLocks noChangeAspect="1"/>
          </p:cNvPicPr>
          <p:nvPr/>
        </p:nvPicPr>
        <p:blipFill>
          <a:blip r:embed="rId4"/>
          <a:stretch>
            <a:fillRect/>
          </a:stretch>
        </p:blipFill>
        <p:spPr>
          <a:xfrm>
            <a:off x="1367790" y="4836960"/>
            <a:ext cx="7748154" cy="2050316"/>
          </a:xfrm>
          <a:prstGeom prst="rect">
            <a:avLst/>
          </a:prstGeom>
        </p:spPr>
      </p:pic>
      <p:pic>
        <p:nvPicPr>
          <p:cNvPr id="11" name="Afbeelding 10">
            <a:extLst>
              <a:ext uri="{FF2B5EF4-FFF2-40B4-BE49-F238E27FC236}">
                <a16:creationId xmlns:a16="http://schemas.microsoft.com/office/drawing/2014/main" id="{2E423D39-8B1A-DAA0-3353-443AB4C719ED}"/>
              </a:ext>
            </a:extLst>
          </p:cNvPr>
          <p:cNvPicPr>
            <a:picLocks noChangeAspect="1"/>
          </p:cNvPicPr>
          <p:nvPr/>
        </p:nvPicPr>
        <p:blipFill>
          <a:blip r:embed="rId5"/>
          <a:stretch>
            <a:fillRect/>
          </a:stretch>
        </p:blipFill>
        <p:spPr>
          <a:xfrm>
            <a:off x="1367790" y="1007433"/>
            <a:ext cx="6807044" cy="652555"/>
          </a:xfrm>
          <a:prstGeom prst="rect">
            <a:avLst/>
          </a:prstGeom>
        </p:spPr>
      </p:pic>
      <p:pic>
        <p:nvPicPr>
          <p:cNvPr id="13" name="Afbeelding 12">
            <a:extLst>
              <a:ext uri="{FF2B5EF4-FFF2-40B4-BE49-F238E27FC236}">
                <a16:creationId xmlns:a16="http://schemas.microsoft.com/office/drawing/2014/main" id="{9512C9F1-92B7-E2C5-C219-221199C323C7}"/>
              </a:ext>
            </a:extLst>
          </p:cNvPr>
          <p:cNvPicPr>
            <a:picLocks noChangeAspect="1"/>
          </p:cNvPicPr>
          <p:nvPr/>
        </p:nvPicPr>
        <p:blipFill>
          <a:blip r:embed="rId6"/>
          <a:stretch>
            <a:fillRect/>
          </a:stretch>
        </p:blipFill>
        <p:spPr>
          <a:xfrm>
            <a:off x="1367790" y="1866424"/>
            <a:ext cx="6670583" cy="1562576"/>
          </a:xfrm>
          <a:prstGeom prst="rect">
            <a:avLst/>
          </a:prstGeom>
        </p:spPr>
      </p:pic>
    </p:spTree>
    <p:extLst>
      <p:ext uri="{BB962C8B-B14F-4D97-AF65-F5344CB8AC3E}">
        <p14:creationId xmlns:p14="http://schemas.microsoft.com/office/powerpoint/2010/main" val="9727612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08F15-A60C-7FCD-5866-51907137791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D12509C-2F18-862F-77AB-7317F83E8334}"/>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pic>
        <p:nvPicPr>
          <p:cNvPr id="4" name="Afbeelding 3">
            <a:extLst>
              <a:ext uri="{FF2B5EF4-FFF2-40B4-BE49-F238E27FC236}">
                <a16:creationId xmlns:a16="http://schemas.microsoft.com/office/drawing/2014/main" id="{F9D4E4CF-7694-8047-8683-4BF0AFE23B00}"/>
              </a:ext>
            </a:extLst>
          </p:cNvPr>
          <p:cNvPicPr>
            <a:picLocks noChangeAspect="1"/>
          </p:cNvPicPr>
          <p:nvPr/>
        </p:nvPicPr>
        <p:blipFill>
          <a:blip r:embed="rId3"/>
          <a:stretch>
            <a:fillRect/>
          </a:stretch>
        </p:blipFill>
        <p:spPr>
          <a:xfrm>
            <a:off x="1052292" y="975873"/>
            <a:ext cx="8532036" cy="1724025"/>
          </a:xfrm>
          <a:prstGeom prst="rect">
            <a:avLst/>
          </a:prstGeom>
        </p:spPr>
      </p:pic>
      <p:pic>
        <p:nvPicPr>
          <p:cNvPr id="6" name="Afbeelding 5">
            <a:extLst>
              <a:ext uri="{FF2B5EF4-FFF2-40B4-BE49-F238E27FC236}">
                <a16:creationId xmlns:a16="http://schemas.microsoft.com/office/drawing/2014/main" id="{B609385C-1402-1365-8B48-18CF3DA65B07}"/>
              </a:ext>
            </a:extLst>
          </p:cNvPr>
          <p:cNvPicPr>
            <a:picLocks noChangeAspect="1"/>
          </p:cNvPicPr>
          <p:nvPr/>
        </p:nvPicPr>
        <p:blipFill>
          <a:blip r:embed="rId4"/>
          <a:stretch>
            <a:fillRect/>
          </a:stretch>
        </p:blipFill>
        <p:spPr>
          <a:xfrm>
            <a:off x="1052291" y="2802988"/>
            <a:ext cx="8532035" cy="2271027"/>
          </a:xfrm>
          <a:prstGeom prst="rect">
            <a:avLst/>
          </a:prstGeom>
        </p:spPr>
      </p:pic>
      <p:pic>
        <p:nvPicPr>
          <p:cNvPr id="8" name="Afbeelding 7">
            <a:extLst>
              <a:ext uri="{FF2B5EF4-FFF2-40B4-BE49-F238E27FC236}">
                <a16:creationId xmlns:a16="http://schemas.microsoft.com/office/drawing/2014/main" id="{55A86161-7B23-595D-A8F7-4F3C46DD0A99}"/>
              </a:ext>
            </a:extLst>
          </p:cNvPr>
          <p:cNvPicPr>
            <a:picLocks noChangeAspect="1"/>
          </p:cNvPicPr>
          <p:nvPr/>
        </p:nvPicPr>
        <p:blipFill>
          <a:blip r:embed="rId5"/>
          <a:stretch>
            <a:fillRect/>
          </a:stretch>
        </p:blipFill>
        <p:spPr>
          <a:xfrm>
            <a:off x="1052290" y="5074014"/>
            <a:ext cx="6192571" cy="1353841"/>
          </a:xfrm>
          <a:prstGeom prst="rect">
            <a:avLst/>
          </a:prstGeom>
        </p:spPr>
      </p:pic>
    </p:spTree>
    <p:extLst>
      <p:ext uri="{BB962C8B-B14F-4D97-AF65-F5344CB8AC3E}">
        <p14:creationId xmlns:p14="http://schemas.microsoft.com/office/powerpoint/2010/main" val="39940836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E96BC-4B7A-917C-7A2D-0B556D04F99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7C79B2E-17EC-9EFE-8759-9AAC84BF9194}"/>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pic>
        <p:nvPicPr>
          <p:cNvPr id="4" name="Afbeelding 3">
            <a:extLst>
              <a:ext uri="{FF2B5EF4-FFF2-40B4-BE49-F238E27FC236}">
                <a16:creationId xmlns:a16="http://schemas.microsoft.com/office/drawing/2014/main" id="{255A753D-C8F3-0FF5-7846-6E78449123AB}"/>
              </a:ext>
            </a:extLst>
          </p:cNvPr>
          <p:cNvPicPr>
            <a:picLocks noChangeAspect="1"/>
          </p:cNvPicPr>
          <p:nvPr/>
        </p:nvPicPr>
        <p:blipFill>
          <a:blip r:embed="rId3"/>
          <a:stretch>
            <a:fillRect/>
          </a:stretch>
        </p:blipFill>
        <p:spPr>
          <a:xfrm>
            <a:off x="1019250" y="949628"/>
            <a:ext cx="7357326" cy="1872123"/>
          </a:xfrm>
          <a:prstGeom prst="rect">
            <a:avLst/>
          </a:prstGeom>
        </p:spPr>
      </p:pic>
      <p:pic>
        <p:nvPicPr>
          <p:cNvPr id="6" name="Afbeelding 5">
            <a:extLst>
              <a:ext uri="{FF2B5EF4-FFF2-40B4-BE49-F238E27FC236}">
                <a16:creationId xmlns:a16="http://schemas.microsoft.com/office/drawing/2014/main" id="{B94F983D-170C-50D8-8109-FE7D096EBCD9}"/>
              </a:ext>
            </a:extLst>
          </p:cNvPr>
          <p:cNvPicPr>
            <a:picLocks noChangeAspect="1"/>
          </p:cNvPicPr>
          <p:nvPr/>
        </p:nvPicPr>
        <p:blipFill>
          <a:blip r:embed="rId4"/>
          <a:stretch>
            <a:fillRect/>
          </a:stretch>
        </p:blipFill>
        <p:spPr>
          <a:xfrm>
            <a:off x="1131790" y="2821751"/>
            <a:ext cx="7899668" cy="2094169"/>
          </a:xfrm>
          <a:prstGeom prst="rect">
            <a:avLst/>
          </a:prstGeom>
        </p:spPr>
      </p:pic>
      <p:pic>
        <p:nvPicPr>
          <p:cNvPr id="8" name="Afbeelding 7">
            <a:extLst>
              <a:ext uri="{FF2B5EF4-FFF2-40B4-BE49-F238E27FC236}">
                <a16:creationId xmlns:a16="http://schemas.microsoft.com/office/drawing/2014/main" id="{B074E9C8-07FF-CCFF-B9D5-2BB1D3820E00}"/>
              </a:ext>
            </a:extLst>
          </p:cNvPr>
          <p:cNvPicPr>
            <a:picLocks noChangeAspect="1"/>
          </p:cNvPicPr>
          <p:nvPr/>
        </p:nvPicPr>
        <p:blipFill>
          <a:blip r:embed="rId5"/>
          <a:stretch>
            <a:fillRect/>
          </a:stretch>
        </p:blipFill>
        <p:spPr>
          <a:xfrm>
            <a:off x="1131789" y="4915920"/>
            <a:ext cx="7674585" cy="2065366"/>
          </a:xfrm>
          <a:prstGeom prst="rect">
            <a:avLst/>
          </a:prstGeom>
        </p:spPr>
      </p:pic>
    </p:spTree>
    <p:extLst>
      <p:ext uri="{BB962C8B-B14F-4D97-AF65-F5344CB8AC3E}">
        <p14:creationId xmlns:p14="http://schemas.microsoft.com/office/powerpoint/2010/main" val="30953729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4336E-A58E-6752-3B5D-39562CF2CB8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F26606E-F97E-CD02-AA4B-BDD8A61DDA6C}"/>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pic>
        <p:nvPicPr>
          <p:cNvPr id="4" name="Afbeelding 3">
            <a:extLst>
              <a:ext uri="{FF2B5EF4-FFF2-40B4-BE49-F238E27FC236}">
                <a16:creationId xmlns:a16="http://schemas.microsoft.com/office/drawing/2014/main" id="{F7D97050-A671-D6E3-68CD-636918AC388A}"/>
              </a:ext>
            </a:extLst>
          </p:cNvPr>
          <p:cNvPicPr>
            <a:picLocks noChangeAspect="1"/>
          </p:cNvPicPr>
          <p:nvPr/>
        </p:nvPicPr>
        <p:blipFill>
          <a:blip r:embed="rId3"/>
          <a:stretch>
            <a:fillRect/>
          </a:stretch>
        </p:blipFill>
        <p:spPr>
          <a:xfrm>
            <a:off x="1041734" y="1029952"/>
            <a:ext cx="7861634" cy="2167565"/>
          </a:xfrm>
          <a:prstGeom prst="rect">
            <a:avLst/>
          </a:prstGeom>
        </p:spPr>
      </p:pic>
      <p:pic>
        <p:nvPicPr>
          <p:cNvPr id="6" name="Afbeelding 5">
            <a:extLst>
              <a:ext uri="{FF2B5EF4-FFF2-40B4-BE49-F238E27FC236}">
                <a16:creationId xmlns:a16="http://schemas.microsoft.com/office/drawing/2014/main" id="{6C7EF7A6-B8CA-27FE-4D88-D929F535E6B0}"/>
              </a:ext>
            </a:extLst>
          </p:cNvPr>
          <p:cNvPicPr>
            <a:picLocks noChangeAspect="1"/>
          </p:cNvPicPr>
          <p:nvPr/>
        </p:nvPicPr>
        <p:blipFill>
          <a:blip r:embed="rId4"/>
          <a:stretch>
            <a:fillRect/>
          </a:stretch>
        </p:blipFill>
        <p:spPr>
          <a:xfrm>
            <a:off x="1137987" y="3197517"/>
            <a:ext cx="8153125" cy="2167565"/>
          </a:xfrm>
          <a:prstGeom prst="rect">
            <a:avLst/>
          </a:prstGeom>
        </p:spPr>
      </p:pic>
      <p:pic>
        <p:nvPicPr>
          <p:cNvPr id="8" name="Afbeelding 7">
            <a:extLst>
              <a:ext uri="{FF2B5EF4-FFF2-40B4-BE49-F238E27FC236}">
                <a16:creationId xmlns:a16="http://schemas.microsoft.com/office/drawing/2014/main" id="{5C3178BC-93EF-2F02-BBB2-EB006317F69A}"/>
              </a:ext>
            </a:extLst>
          </p:cNvPr>
          <p:cNvPicPr>
            <a:picLocks noChangeAspect="1"/>
          </p:cNvPicPr>
          <p:nvPr/>
        </p:nvPicPr>
        <p:blipFill>
          <a:blip r:embed="rId5"/>
          <a:stretch>
            <a:fillRect/>
          </a:stretch>
        </p:blipFill>
        <p:spPr>
          <a:xfrm>
            <a:off x="1041734" y="5408948"/>
            <a:ext cx="6080961" cy="985496"/>
          </a:xfrm>
          <a:prstGeom prst="rect">
            <a:avLst/>
          </a:prstGeom>
        </p:spPr>
      </p:pic>
    </p:spTree>
    <p:extLst>
      <p:ext uri="{BB962C8B-B14F-4D97-AF65-F5344CB8AC3E}">
        <p14:creationId xmlns:p14="http://schemas.microsoft.com/office/powerpoint/2010/main" val="3919340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798502-13E6-E2FA-5876-D2590EA04D9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52BEC0B-835B-5160-F296-364385F66B28}"/>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pic>
        <p:nvPicPr>
          <p:cNvPr id="4" name="Afbeelding 3">
            <a:extLst>
              <a:ext uri="{FF2B5EF4-FFF2-40B4-BE49-F238E27FC236}">
                <a16:creationId xmlns:a16="http://schemas.microsoft.com/office/drawing/2014/main" id="{5AD4C62F-D868-E4F0-321E-8FC9A362CCC9}"/>
              </a:ext>
            </a:extLst>
          </p:cNvPr>
          <p:cNvPicPr>
            <a:picLocks noChangeAspect="1"/>
          </p:cNvPicPr>
          <p:nvPr/>
        </p:nvPicPr>
        <p:blipFill>
          <a:blip r:embed="rId3"/>
          <a:stretch>
            <a:fillRect/>
          </a:stretch>
        </p:blipFill>
        <p:spPr>
          <a:xfrm>
            <a:off x="673517" y="919161"/>
            <a:ext cx="6473241" cy="3596245"/>
          </a:xfrm>
          <a:prstGeom prst="rect">
            <a:avLst/>
          </a:prstGeom>
        </p:spPr>
      </p:pic>
      <p:pic>
        <p:nvPicPr>
          <p:cNvPr id="6" name="Afbeelding 5">
            <a:extLst>
              <a:ext uri="{FF2B5EF4-FFF2-40B4-BE49-F238E27FC236}">
                <a16:creationId xmlns:a16="http://schemas.microsoft.com/office/drawing/2014/main" id="{5AA53797-663D-0E99-20AD-72794C04EA02}"/>
              </a:ext>
            </a:extLst>
          </p:cNvPr>
          <p:cNvPicPr>
            <a:picLocks noChangeAspect="1"/>
          </p:cNvPicPr>
          <p:nvPr/>
        </p:nvPicPr>
        <p:blipFill>
          <a:blip r:embed="rId4"/>
          <a:stretch>
            <a:fillRect/>
          </a:stretch>
        </p:blipFill>
        <p:spPr>
          <a:xfrm>
            <a:off x="673517" y="4786314"/>
            <a:ext cx="8097504" cy="1324051"/>
          </a:xfrm>
          <a:prstGeom prst="rect">
            <a:avLst/>
          </a:prstGeom>
        </p:spPr>
      </p:pic>
    </p:spTree>
    <p:extLst>
      <p:ext uri="{BB962C8B-B14F-4D97-AF65-F5344CB8AC3E}">
        <p14:creationId xmlns:p14="http://schemas.microsoft.com/office/powerpoint/2010/main" val="38144543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9E259-7606-143B-0B9A-0F194128957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5E81EAA-C043-22F5-F3FD-3B591CD011D1}"/>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pic>
        <p:nvPicPr>
          <p:cNvPr id="4" name="Afbeelding 3">
            <a:extLst>
              <a:ext uri="{FF2B5EF4-FFF2-40B4-BE49-F238E27FC236}">
                <a16:creationId xmlns:a16="http://schemas.microsoft.com/office/drawing/2014/main" id="{C6ABB399-D598-218C-9CA2-9E3AF996843F}"/>
              </a:ext>
            </a:extLst>
          </p:cNvPr>
          <p:cNvPicPr>
            <a:picLocks noChangeAspect="1"/>
          </p:cNvPicPr>
          <p:nvPr/>
        </p:nvPicPr>
        <p:blipFill>
          <a:blip r:embed="rId3"/>
          <a:stretch>
            <a:fillRect/>
          </a:stretch>
        </p:blipFill>
        <p:spPr>
          <a:xfrm>
            <a:off x="660985" y="982077"/>
            <a:ext cx="7845341" cy="2107704"/>
          </a:xfrm>
          <a:prstGeom prst="rect">
            <a:avLst/>
          </a:prstGeom>
        </p:spPr>
      </p:pic>
      <p:pic>
        <p:nvPicPr>
          <p:cNvPr id="6" name="Afbeelding 5">
            <a:extLst>
              <a:ext uri="{FF2B5EF4-FFF2-40B4-BE49-F238E27FC236}">
                <a16:creationId xmlns:a16="http://schemas.microsoft.com/office/drawing/2014/main" id="{694FDFDD-4917-0A18-E268-6192758DF515}"/>
              </a:ext>
            </a:extLst>
          </p:cNvPr>
          <p:cNvPicPr>
            <a:picLocks noChangeAspect="1"/>
          </p:cNvPicPr>
          <p:nvPr/>
        </p:nvPicPr>
        <p:blipFill>
          <a:blip r:embed="rId4"/>
          <a:stretch>
            <a:fillRect/>
          </a:stretch>
        </p:blipFill>
        <p:spPr>
          <a:xfrm>
            <a:off x="792580" y="3303370"/>
            <a:ext cx="6017294" cy="3445890"/>
          </a:xfrm>
          <a:prstGeom prst="rect">
            <a:avLst/>
          </a:prstGeom>
        </p:spPr>
      </p:pic>
    </p:spTree>
    <p:extLst>
      <p:ext uri="{BB962C8B-B14F-4D97-AF65-F5344CB8AC3E}">
        <p14:creationId xmlns:p14="http://schemas.microsoft.com/office/powerpoint/2010/main" val="38484314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BE45B-9B9E-A219-455E-F20DD0E4745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EB9BB4F-7663-CE20-3DB3-7D7DEAFE09CD}"/>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pic>
        <p:nvPicPr>
          <p:cNvPr id="4" name="Afbeelding 3">
            <a:extLst>
              <a:ext uri="{FF2B5EF4-FFF2-40B4-BE49-F238E27FC236}">
                <a16:creationId xmlns:a16="http://schemas.microsoft.com/office/drawing/2014/main" id="{4CF91DFC-9EFE-4BDA-8F20-4EBB062026D8}"/>
              </a:ext>
            </a:extLst>
          </p:cNvPr>
          <p:cNvPicPr>
            <a:picLocks noChangeAspect="1"/>
          </p:cNvPicPr>
          <p:nvPr/>
        </p:nvPicPr>
        <p:blipFill>
          <a:blip r:embed="rId3"/>
          <a:stretch>
            <a:fillRect/>
          </a:stretch>
        </p:blipFill>
        <p:spPr>
          <a:xfrm>
            <a:off x="824665" y="1166647"/>
            <a:ext cx="8260612" cy="1343189"/>
          </a:xfrm>
          <a:prstGeom prst="rect">
            <a:avLst/>
          </a:prstGeom>
        </p:spPr>
      </p:pic>
      <p:pic>
        <p:nvPicPr>
          <p:cNvPr id="6" name="Afbeelding 5">
            <a:extLst>
              <a:ext uri="{FF2B5EF4-FFF2-40B4-BE49-F238E27FC236}">
                <a16:creationId xmlns:a16="http://schemas.microsoft.com/office/drawing/2014/main" id="{A0D57219-F3F0-3FD1-60DF-774FD8DA196F}"/>
              </a:ext>
            </a:extLst>
          </p:cNvPr>
          <p:cNvPicPr>
            <a:picLocks noChangeAspect="1"/>
          </p:cNvPicPr>
          <p:nvPr/>
        </p:nvPicPr>
        <p:blipFill>
          <a:blip r:embed="rId4"/>
          <a:stretch>
            <a:fillRect/>
          </a:stretch>
        </p:blipFill>
        <p:spPr>
          <a:xfrm>
            <a:off x="824665" y="2509837"/>
            <a:ext cx="8260612" cy="2151549"/>
          </a:xfrm>
          <a:prstGeom prst="rect">
            <a:avLst/>
          </a:prstGeom>
        </p:spPr>
      </p:pic>
      <p:pic>
        <p:nvPicPr>
          <p:cNvPr id="8" name="Afbeelding 7">
            <a:extLst>
              <a:ext uri="{FF2B5EF4-FFF2-40B4-BE49-F238E27FC236}">
                <a16:creationId xmlns:a16="http://schemas.microsoft.com/office/drawing/2014/main" id="{A6C1A1FF-742B-0D6D-9D40-5C049846571C}"/>
              </a:ext>
            </a:extLst>
          </p:cNvPr>
          <p:cNvPicPr>
            <a:picLocks noChangeAspect="1"/>
          </p:cNvPicPr>
          <p:nvPr/>
        </p:nvPicPr>
        <p:blipFill>
          <a:blip r:embed="rId5"/>
          <a:stretch>
            <a:fillRect/>
          </a:stretch>
        </p:blipFill>
        <p:spPr>
          <a:xfrm>
            <a:off x="834189" y="4587239"/>
            <a:ext cx="8260612" cy="2235619"/>
          </a:xfrm>
          <a:prstGeom prst="rect">
            <a:avLst/>
          </a:prstGeom>
        </p:spPr>
      </p:pic>
    </p:spTree>
    <p:extLst>
      <p:ext uri="{BB962C8B-B14F-4D97-AF65-F5344CB8AC3E}">
        <p14:creationId xmlns:p14="http://schemas.microsoft.com/office/powerpoint/2010/main" val="32190547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6E49E-E9DE-9201-4A6F-529DE4849E7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B657501-6FC7-A022-7951-B01D9B76A697}"/>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pic>
        <p:nvPicPr>
          <p:cNvPr id="4" name="Afbeelding 3">
            <a:extLst>
              <a:ext uri="{FF2B5EF4-FFF2-40B4-BE49-F238E27FC236}">
                <a16:creationId xmlns:a16="http://schemas.microsoft.com/office/drawing/2014/main" id="{C02FF8AF-C799-F2D3-B527-0BEF2901163C}"/>
              </a:ext>
            </a:extLst>
          </p:cNvPr>
          <p:cNvPicPr>
            <a:picLocks noChangeAspect="1"/>
          </p:cNvPicPr>
          <p:nvPr/>
        </p:nvPicPr>
        <p:blipFill>
          <a:blip r:embed="rId3"/>
          <a:stretch>
            <a:fillRect/>
          </a:stretch>
        </p:blipFill>
        <p:spPr>
          <a:xfrm>
            <a:off x="1079081" y="876800"/>
            <a:ext cx="7248417" cy="1798721"/>
          </a:xfrm>
          <a:prstGeom prst="rect">
            <a:avLst/>
          </a:prstGeom>
        </p:spPr>
      </p:pic>
      <p:pic>
        <p:nvPicPr>
          <p:cNvPr id="6" name="Afbeelding 5">
            <a:extLst>
              <a:ext uri="{FF2B5EF4-FFF2-40B4-BE49-F238E27FC236}">
                <a16:creationId xmlns:a16="http://schemas.microsoft.com/office/drawing/2014/main" id="{1D329848-AAE3-B272-0F0B-7235AC98B458}"/>
              </a:ext>
            </a:extLst>
          </p:cNvPr>
          <p:cNvPicPr>
            <a:picLocks noChangeAspect="1"/>
          </p:cNvPicPr>
          <p:nvPr/>
        </p:nvPicPr>
        <p:blipFill>
          <a:blip r:embed="rId4"/>
          <a:stretch>
            <a:fillRect/>
          </a:stretch>
        </p:blipFill>
        <p:spPr>
          <a:xfrm>
            <a:off x="1079081" y="2675521"/>
            <a:ext cx="7859183" cy="2108561"/>
          </a:xfrm>
          <a:prstGeom prst="rect">
            <a:avLst/>
          </a:prstGeom>
        </p:spPr>
      </p:pic>
      <p:pic>
        <p:nvPicPr>
          <p:cNvPr id="8" name="Afbeelding 7">
            <a:extLst>
              <a:ext uri="{FF2B5EF4-FFF2-40B4-BE49-F238E27FC236}">
                <a16:creationId xmlns:a16="http://schemas.microsoft.com/office/drawing/2014/main" id="{E41621E2-8DBE-5345-4A97-C613FBA21EDA}"/>
              </a:ext>
            </a:extLst>
          </p:cNvPr>
          <p:cNvPicPr>
            <a:picLocks noChangeAspect="1"/>
          </p:cNvPicPr>
          <p:nvPr/>
        </p:nvPicPr>
        <p:blipFill>
          <a:blip r:embed="rId5"/>
          <a:stretch>
            <a:fillRect/>
          </a:stretch>
        </p:blipFill>
        <p:spPr>
          <a:xfrm>
            <a:off x="1079081" y="4784082"/>
            <a:ext cx="7859183" cy="2137613"/>
          </a:xfrm>
          <a:prstGeom prst="rect">
            <a:avLst/>
          </a:prstGeom>
        </p:spPr>
      </p:pic>
    </p:spTree>
    <p:extLst>
      <p:ext uri="{BB962C8B-B14F-4D97-AF65-F5344CB8AC3E}">
        <p14:creationId xmlns:p14="http://schemas.microsoft.com/office/powerpoint/2010/main" val="28574235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36995-EEE1-B434-E91E-67435D91536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9A8098F-967E-97FC-A28C-E101CF5913FE}"/>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pic>
        <p:nvPicPr>
          <p:cNvPr id="4" name="Afbeelding 3">
            <a:extLst>
              <a:ext uri="{FF2B5EF4-FFF2-40B4-BE49-F238E27FC236}">
                <a16:creationId xmlns:a16="http://schemas.microsoft.com/office/drawing/2014/main" id="{B2544F93-1CAF-2615-57CC-519CFFBCF29C}"/>
              </a:ext>
            </a:extLst>
          </p:cNvPr>
          <p:cNvPicPr>
            <a:picLocks noChangeAspect="1"/>
          </p:cNvPicPr>
          <p:nvPr/>
        </p:nvPicPr>
        <p:blipFill>
          <a:blip r:embed="rId3"/>
          <a:stretch>
            <a:fillRect/>
          </a:stretch>
        </p:blipFill>
        <p:spPr>
          <a:xfrm>
            <a:off x="699335" y="894601"/>
            <a:ext cx="7999497" cy="2190598"/>
          </a:xfrm>
          <a:prstGeom prst="rect">
            <a:avLst/>
          </a:prstGeom>
        </p:spPr>
      </p:pic>
      <p:pic>
        <p:nvPicPr>
          <p:cNvPr id="6" name="Afbeelding 5">
            <a:extLst>
              <a:ext uri="{FF2B5EF4-FFF2-40B4-BE49-F238E27FC236}">
                <a16:creationId xmlns:a16="http://schemas.microsoft.com/office/drawing/2014/main" id="{AB6ACD87-552B-AEAF-43D9-13B6F0CE8A2A}"/>
              </a:ext>
            </a:extLst>
          </p:cNvPr>
          <p:cNvPicPr>
            <a:picLocks noChangeAspect="1"/>
          </p:cNvPicPr>
          <p:nvPr/>
        </p:nvPicPr>
        <p:blipFill>
          <a:blip r:embed="rId4"/>
          <a:stretch>
            <a:fillRect/>
          </a:stretch>
        </p:blipFill>
        <p:spPr>
          <a:xfrm>
            <a:off x="615114" y="3085198"/>
            <a:ext cx="6266949" cy="1779899"/>
          </a:xfrm>
          <a:prstGeom prst="rect">
            <a:avLst/>
          </a:prstGeom>
        </p:spPr>
      </p:pic>
      <p:pic>
        <p:nvPicPr>
          <p:cNvPr id="8" name="Afbeelding 7">
            <a:extLst>
              <a:ext uri="{FF2B5EF4-FFF2-40B4-BE49-F238E27FC236}">
                <a16:creationId xmlns:a16="http://schemas.microsoft.com/office/drawing/2014/main" id="{D95C5113-18B6-2C8F-4913-B3906F48D5EA}"/>
              </a:ext>
            </a:extLst>
          </p:cNvPr>
          <p:cNvPicPr>
            <a:picLocks noChangeAspect="1"/>
          </p:cNvPicPr>
          <p:nvPr/>
        </p:nvPicPr>
        <p:blipFill>
          <a:blip r:embed="rId5"/>
          <a:stretch>
            <a:fillRect/>
          </a:stretch>
        </p:blipFill>
        <p:spPr>
          <a:xfrm>
            <a:off x="699335" y="4744782"/>
            <a:ext cx="7797774" cy="2113218"/>
          </a:xfrm>
          <a:prstGeom prst="rect">
            <a:avLst/>
          </a:prstGeom>
        </p:spPr>
      </p:pic>
    </p:spTree>
    <p:extLst>
      <p:ext uri="{BB962C8B-B14F-4D97-AF65-F5344CB8AC3E}">
        <p14:creationId xmlns:p14="http://schemas.microsoft.com/office/powerpoint/2010/main" val="11667903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511A6-A301-CC06-A4D1-767A170F407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1114699-1407-198C-A291-2EA3EA813B9D}"/>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pic>
        <p:nvPicPr>
          <p:cNvPr id="4" name="Afbeelding 3">
            <a:extLst>
              <a:ext uri="{FF2B5EF4-FFF2-40B4-BE49-F238E27FC236}">
                <a16:creationId xmlns:a16="http://schemas.microsoft.com/office/drawing/2014/main" id="{A8F2499A-67E4-A556-74AD-6E06442B5AC9}"/>
              </a:ext>
            </a:extLst>
          </p:cNvPr>
          <p:cNvPicPr>
            <a:picLocks noChangeAspect="1"/>
          </p:cNvPicPr>
          <p:nvPr/>
        </p:nvPicPr>
        <p:blipFill>
          <a:blip r:embed="rId3"/>
          <a:stretch>
            <a:fillRect/>
          </a:stretch>
        </p:blipFill>
        <p:spPr>
          <a:xfrm>
            <a:off x="965785" y="900406"/>
            <a:ext cx="7203657" cy="2072456"/>
          </a:xfrm>
          <a:prstGeom prst="rect">
            <a:avLst/>
          </a:prstGeom>
        </p:spPr>
      </p:pic>
      <p:pic>
        <p:nvPicPr>
          <p:cNvPr id="6" name="Afbeelding 5">
            <a:extLst>
              <a:ext uri="{FF2B5EF4-FFF2-40B4-BE49-F238E27FC236}">
                <a16:creationId xmlns:a16="http://schemas.microsoft.com/office/drawing/2014/main" id="{5D9D5FB9-3206-F92F-074C-44FD16E2A181}"/>
              </a:ext>
            </a:extLst>
          </p:cNvPr>
          <p:cNvPicPr>
            <a:picLocks noChangeAspect="1"/>
          </p:cNvPicPr>
          <p:nvPr/>
        </p:nvPicPr>
        <p:blipFill>
          <a:blip r:embed="rId4"/>
          <a:stretch>
            <a:fillRect/>
          </a:stretch>
        </p:blipFill>
        <p:spPr>
          <a:xfrm>
            <a:off x="1109914" y="2972861"/>
            <a:ext cx="7059528" cy="3924703"/>
          </a:xfrm>
          <a:prstGeom prst="rect">
            <a:avLst/>
          </a:prstGeom>
        </p:spPr>
      </p:pic>
    </p:spTree>
    <p:extLst>
      <p:ext uri="{BB962C8B-B14F-4D97-AF65-F5344CB8AC3E}">
        <p14:creationId xmlns:p14="http://schemas.microsoft.com/office/powerpoint/2010/main" val="17040562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1ECC6-1FA9-0842-BDA5-0324529BF62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66E6B65-6A21-C6CC-E78A-EFB4015F36DB}"/>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pic>
        <p:nvPicPr>
          <p:cNvPr id="4" name="Afbeelding 3">
            <a:extLst>
              <a:ext uri="{FF2B5EF4-FFF2-40B4-BE49-F238E27FC236}">
                <a16:creationId xmlns:a16="http://schemas.microsoft.com/office/drawing/2014/main" id="{D4F71FAA-8B03-FDAE-80F9-562112C545B2}"/>
              </a:ext>
            </a:extLst>
          </p:cNvPr>
          <p:cNvPicPr>
            <a:picLocks noChangeAspect="1"/>
          </p:cNvPicPr>
          <p:nvPr/>
        </p:nvPicPr>
        <p:blipFill>
          <a:blip r:embed="rId3"/>
          <a:stretch>
            <a:fillRect/>
          </a:stretch>
        </p:blipFill>
        <p:spPr>
          <a:xfrm>
            <a:off x="803107" y="948239"/>
            <a:ext cx="7931819" cy="2090142"/>
          </a:xfrm>
          <a:prstGeom prst="rect">
            <a:avLst/>
          </a:prstGeom>
        </p:spPr>
      </p:pic>
      <p:pic>
        <p:nvPicPr>
          <p:cNvPr id="6" name="Afbeelding 5">
            <a:extLst>
              <a:ext uri="{FF2B5EF4-FFF2-40B4-BE49-F238E27FC236}">
                <a16:creationId xmlns:a16="http://schemas.microsoft.com/office/drawing/2014/main" id="{7C9E5211-BB5C-82C6-044B-59454FB41E39}"/>
              </a:ext>
            </a:extLst>
          </p:cNvPr>
          <p:cNvPicPr>
            <a:picLocks noChangeAspect="1"/>
          </p:cNvPicPr>
          <p:nvPr/>
        </p:nvPicPr>
        <p:blipFill>
          <a:blip r:embed="rId4"/>
          <a:stretch>
            <a:fillRect/>
          </a:stretch>
        </p:blipFill>
        <p:spPr>
          <a:xfrm>
            <a:off x="803107" y="2996565"/>
            <a:ext cx="6127082" cy="3897121"/>
          </a:xfrm>
          <a:prstGeom prst="rect">
            <a:avLst/>
          </a:prstGeom>
        </p:spPr>
      </p:pic>
    </p:spTree>
    <p:extLst>
      <p:ext uri="{BB962C8B-B14F-4D97-AF65-F5344CB8AC3E}">
        <p14:creationId xmlns:p14="http://schemas.microsoft.com/office/powerpoint/2010/main" val="7416340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D7327-4F4C-A58F-B5C8-7872E37A54E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EBD4AB2-5B0B-D1EC-AEAA-7158D0C66300}"/>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pic>
        <p:nvPicPr>
          <p:cNvPr id="4" name="Afbeelding 3">
            <a:extLst>
              <a:ext uri="{FF2B5EF4-FFF2-40B4-BE49-F238E27FC236}">
                <a16:creationId xmlns:a16="http://schemas.microsoft.com/office/drawing/2014/main" id="{C8A0E8BE-B539-116D-D8CF-2941864BB5D4}"/>
              </a:ext>
            </a:extLst>
          </p:cNvPr>
          <p:cNvPicPr>
            <a:picLocks noChangeAspect="1"/>
          </p:cNvPicPr>
          <p:nvPr/>
        </p:nvPicPr>
        <p:blipFill>
          <a:blip r:embed="rId3"/>
          <a:stretch>
            <a:fillRect/>
          </a:stretch>
        </p:blipFill>
        <p:spPr>
          <a:xfrm>
            <a:off x="718135" y="1002380"/>
            <a:ext cx="6103770" cy="1796462"/>
          </a:xfrm>
          <a:prstGeom prst="rect">
            <a:avLst/>
          </a:prstGeom>
        </p:spPr>
      </p:pic>
      <p:pic>
        <p:nvPicPr>
          <p:cNvPr id="6" name="Afbeelding 5">
            <a:extLst>
              <a:ext uri="{FF2B5EF4-FFF2-40B4-BE49-F238E27FC236}">
                <a16:creationId xmlns:a16="http://schemas.microsoft.com/office/drawing/2014/main" id="{0C82DFF3-BE1E-0275-6497-8E8758F1375B}"/>
              </a:ext>
            </a:extLst>
          </p:cNvPr>
          <p:cNvPicPr>
            <a:picLocks noChangeAspect="1"/>
          </p:cNvPicPr>
          <p:nvPr/>
        </p:nvPicPr>
        <p:blipFill>
          <a:blip r:embed="rId4"/>
          <a:stretch>
            <a:fillRect/>
          </a:stretch>
        </p:blipFill>
        <p:spPr>
          <a:xfrm>
            <a:off x="784809" y="2960620"/>
            <a:ext cx="5952875" cy="1711067"/>
          </a:xfrm>
          <a:prstGeom prst="rect">
            <a:avLst/>
          </a:prstGeom>
        </p:spPr>
      </p:pic>
      <p:pic>
        <p:nvPicPr>
          <p:cNvPr id="8" name="Afbeelding 7">
            <a:extLst>
              <a:ext uri="{FF2B5EF4-FFF2-40B4-BE49-F238E27FC236}">
                <a16:creationId xmlns:a16="http://schemas.microsoft.com/office/drawing/2014/main" id="{D2DB08C8-5B8A-8314-D831-6899DC78D6FE}"/>
              </a:ext>
            </a:extLst>
          </p:cNvPr>
          <p:cNvPicPr>
            <a:picLocks noChangeAspect="1"/>
          </p:cNvPicPr>
          <p:nvPr/>
        </p:nvPicPr>
        <p:blipFill>
          <a:blip r:embed="rId5"/>
          <a:stretch>
            <a:fillRect/>
          </a:stretch>
        </p:blipFill>
        <p:spPr>
          <a:xfrm>
            <a:off x="784809" y="4731793"/>
            <a:ext cx="5916578" cy="1711066"/>
          </a:xfrm>
          <a:prstGeom prst="rect">
            <a:avLst/>
          </a:prstGeom>
        </p:spPr>
      </p:pic>
    </p:spTree>
    <p:extLst>
      <p:ext uri="{BB962C8B-B14F-4D97-AF65-F5344CB8AC3E}">
        <p14:creationId xmlns:p14="http://schemas.microsoft.com/office/powerpoint/2010/main" val="15466871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856-5324-AC90-C8BA-9C95C5BE641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36554FA-5D74-7BA0-B119-1703BF546101}"/>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pic>
        <p:nvPicPr>
          <p:cNvPr id="4" name="Afbeelding 3">
            <a:extLst>
              <a:ext uri="{FF2B5EF4-FFF2-40B4-BE49-F238E27FC236}">
                <a16:creationId xmlns:a16="http://schemas.microsoft.com/office/drawing/2014/main" id="{8A1C39FF-81F8-B707-2A67-B9158342A5C5}"/>
              </a:ext>
            </a:extLst>
          </p:cNvPr>
          <p:cNvPicPr>
            <a:picLocks noChangeAspect="1"/>
          </p:cNvPicPr>
          <p:nvPr/>
        </p:nvPicPr>
        <p:blipFill>
          <a:blip r:embed="rId3"/>
          <a:stretch>
            <a:fillRect/>
          </a:stretch>
        </p:blipFill>
        <p:spPr>
          <a:xfrm>
            <a:off x="784057" y="901953"/>
            <a:ext cx="7817087" cy="2069847"/>
          </a:xfrm>
          <a:prstGeom prst="rect">
            <a:avLst/>
          </a:prstGeom>
        </p:spPr>
      </p:pic>
      <p:pic>
        <p:nvPicPr>
          <p:cNvPr id="6" name="Afbeelding 5">
            <a:extLst>
              <a:ext uri="{FF2B5EF4-FFF2-40B4-BE49-F238E27FC236}">
                <a16:creationId xmlns:a16="http://schemas.microsoft.com/office/drawing/2014/main" id="{887D7644-06C7-17CE-1FF7-BE4BB535650F}"/>
              </a:ext>
            </a:extLst>
          </p:cNvPr>
          <p:cNvPicPr>
            <a:picLocks noChangeAspect="1"/>
          </p:cNvPicPr>
          <p:nvPr/>
        </p:nvPicPr>
        <p:blipFill>
          <a:blip r:embed="rId4"/>
          <a:stretch>
            <a:fillRect/>
          </a:stretch>
        </p:blipFill>
        <p:spPr>
          <a:xfrm>
            <a:off x="784057" y="3095626"/>
            <a:ext cx="6072485" cy="1753100"/>
          </a:xfrm>
          <a:prstGeom prst="rect">
            <a:avLst/>
          </a:prstGeom>
        </p:spPr>
      </p:pic>
    </p:spTree>
    <p:extLst>
      <p:ext uri="{BB962C8B-B14F-4D97-AF65-F5344CB8AC3E}">
        <p14:creationId xmlns:p14="http://schemas.microsoft.com/office/powerpoint/2010/main" val="13447187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A763628-069D-0BA0-629C-B9961F6B448E}"/>
              </a:ext>
            </a:extLst>
          </p:cNvPr>
          <p:cNvSpPr>
            <a:spLocks noGrp="1"/>
          </p:cNvSpPr>
          <p:nvPr>
            <p:ph type="title"/>
          </p:nvPr>
        </p:nvSpPr>
        <p:spPr>
          <a:xfrm>
            <a:off x="677334" y="609600"/>
            <a:ext cx="8596668" cy="893523"/>
          </a:xfrm>
        </p:spPr>
        <p:txBody>
          <a:bodyPr>
            <a:normAutofit fontScale="90000"/>
          </a:bodyPr>
          <a:lstStyle/>
          <a:p>
            <a:r>
              <a:rPr lang="nl-NL" sz="3200" dirty="0"/>
              <a:t>T4: Evolutie van de financiële schulden – </a:t>
            </a:r>
            <a:r>
              <a:rPr lang="nl-NL" sz="3200" dirty="0" err="1"/>
              <a:t>pag</a:t>
            </a:r>
            <a:r>
              <a:rPr lang="nl-NL" sz="3200" dirty="0"/>
              <a:t> 250</a:t>
            </a:r>
            <a:endParaRPr lang="nl-BE" sz="3200" dirty="0"/>
          </a:p>
        </p:txBody>
      </p:sp>
      <p:cxnSp>
        <p:nvCxnSpPr>
          <p:cNvPr id="8" name="Rechte verbindingslijn met pijl 7">
            <a:extLst>
              <a:ext uri="{FF2B5EF4-FFF2-40B4-BE49-F238E27FC236}">
                <a16:creationId xmlns:a16="http://schemas.microsoft.com/office/drawing/2014/main" id="{EE87F9B8-78D5-5E06-DD59-9487744AECD1}"/>
              </a:ext>
            </a:extLst>
          </p:cNvPr>
          <p:cNvCxnSpPr/>
          <p:nvPr/>
        </p:nvCxnSpPr>
        <p:spPr>
          <a:xfrm>
            <a:off x="7268308" y="3786554"/>
            <a:ext cx="738554" cy="6447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5" name="Afbeelding 4">
            <a:extLst>
              <a:ext uri="{FF2B5EF4-FFF2-40B4-BE49-F238E27FC236}">
                <a16:creationId xmlns:a16="http://schemas.microsoft.com/office/drawing/2014/main" id="{645E9C26-D3C4-C925-6751-B70E47A6A3BE}"/>
              </a:ext>
            </a:extLst>
          </p:cNvPr>
          <p:cNvPicPr>
            <a:picLocks noChangeAspect="1"/>
          </p:cNvPicPr>
          <p:nvPr/>
        </p:nvPicPr>
        <p:blipFill>
          <a:blip r:embed="rId3"/>
          <a:stretch>
            <a:fillRect/>
          </a:stretch>
        </p:blipFill>
        <p:spPr>
          <a:xfrm>
            <a:off x="317082" y="1214187"/>
            <a:ext cx="11557836" cy="4838700"/>
          </a:xfrm>
          <a:prstGeom prst="rect">
            <a:avLst/>
          </a:prstGeom>
        </p:spPr>
      </p:pic>
      <p:cxnSp>
        <p:nvCxnSpPr>
          <p:cNvPr id="9" name="Rechte verbindingslijn met pijl 8">
            <a:extLst>
              <a:ext uri="{FF2B5EF4-FFF2-40B4-BE49-F238E27FC236}">
                <a16:creationId xmlns:a16="http://schemas.microsoft.com/office/drawing/2014/main" id="{4974F246-27FF-CA0E-D957-C1F1711B77A0}"/>
              </a:ext>
            </a:extLst>
          </p:cNvPr>
          <p:cNvCxnSpPr/>
          <p:nvPr/>
        </p:nvCxnSpPr>
        <p:spPr>
          <a:xfrm flipH="1" flipV="1">
            <a:off x="8650705" y="3633537"/>
            <a:ext cx="252663" cy="58954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aphicFrame>
        <p:nvGraphicFramePr>
          <p:cNvPr id="12" name="Tabel 11">
            <a:extLst>
              <a:ext uri="{FF2B5EF4-FFF2-40B4-BE49-F238E27FC236}">
                <a16:creationId xmlns:a16="http://schemas.microsoft.com/office/drawing/2014/main" id="{09D23726-AD5F-814B-3E9B-6E6970CC735D}"/>
              </a:ext>
            </a:extLst>
          </p:cNvPr>
          <p:cNvGraphicFramePr>
            <a:graphicFrameLocks noGrp="1"/>
          </p:cNvGraphicFramePr>
          <p:nvPr>
            <p:extLst>
              <p:ext uri="{D42A27DB-BD31-4B8C-83A1-F6EECF244321}">
                <p14:modId xmlns:p14="http://schemas.microsoft.com/office/powerpoint/2010/main" val="3906827973"/>
              </p:ext>
            </p:extLst>
          </p:nvPr>
        </p:nvGraphicFramePr>
        <p:xfrm>
          <a:off x="7748337" y="4241131"/>
          <a:ext cx="3934326" cy="1211436"/>
        </p:xfrm>
        <a:graphic>
          <a:graphicData uri="http://schemas.openxmlformats.org/drawingml/2006/table">
            <a:tbl>
              <a:tblPr>
                <a:tableStyleId>{5C22544A-7EE6-4342-B048-85BDC9FD1C3A}</a:tableStyleId>
              </a:tblPr>
              <a:tblGrid>
                <a:gridCol w="2699336">
                  <a:extLst>
                    <a:ext uri="{9D8B030D-6E8A-4147-A177-3AD203B41FA5}">
                      <a16:colId xmlns:a16="http://schemas.microsoft.com/office/drawing/2014/main" val="2594160191"/>
                    </a:ext>
                  </a:extLst>
                </a:gridCol>
                <a:gridCol w="1234990">
                  <a:extLst>
                    <a:ext uri="{9D8B030D-6E8A-4147-A177-3AD203B41FA5}">
                      <a16:colId xmlns:a16="http://schemas.microsoft.com/office/drawing/2014/main" val="2755163695"/>
                    </a:ext>
                  </a:extLst>
                </a:gridCol>
              </a:tblGrid>
              <a:tr h="201906">
                <a:tc>
                  <a:txBody>
                    <a:bodyPr/>
                    <a:lstStyle/>
                    <a:p>
                      <a:pPr algn="l" fontAlgn="b"/>
                      <a:r>
                        <a:rPr lang="nl-BE" sz="1100" u="none" strike="noStrike" dirty="0">
                          <a:effectLst/>
                        </a:rPr>
                        <a:t>Openstaande schuld gemeente</a:t>
                      </a:r>
                      <a:endParaRPr lang="nl-BE"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nl-BE" sz="1100" u="none" strike="noStrike">
                          <a:effectLst/>
                        </a:rPr>
                        <a:t>€ 3.144.754,97</a:t>
                      </a:r>
                      <a:endParaRPr lang="nl-BE"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656882219"/>
                  </a:ext>
                </a:extLst>
              </a:tr>
              <a:tr h="201906">
                <a:tc>
                  <a:txBody>
                    <a:bodyPr/>
                    <a:lstStyle/>
                    <a:p>
                      <a:pPr algn="l" fontAlgn="b"/>
                      <a:r>
                        <a:rPr lang="nl-BE" sz="1100" u="none" strike="noStrike">
                          <a:effectLst/>
                        </a:rPr>
                        <a:t>Openstaande schuld ocmw</a:t>
                      </a:r>
                      <a:endParaRPr lang="nl-BE"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nl-BE" sz="1100" u="none" strike="noStrike">
                          <a:effectLst/>
                        </a:rPr>
                        <a:t>€ 80.343,19</a:t>
                      </a:r>
                      <a:endParaRPr lang="nl-BE"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052411235"/>
                  </a:ext>
                </a:extLst>
              </a:tr>
              <a:tr h="201906">
                <a:tc>
                  <a:txBody>
                    <a:bodyPr/>
                    <a:lstStyle/>
                    <a:p>
                      <a:pPr algn="l" fontAlgn="b"/>
                      <a:r>
                        <a:rPr lang="nl-BE" sz="1100" u="none" strike="noStrike">
                          <a:effectLst/>
                        </a:rPr>
                        <a:t>Prefinancieringslening Iverlek</a:t>
                      </a:r>
                      <a:endParaRPr lang="nl-BE"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nl-BE" sz="1100" u="none" strike="noStrike">
                          <a:effectLst/>
                        </a:rPr>
                        <a:t>€ 334.783,17</a:t>
                      </a:r>
                      <a:endParaRPr lang="nl-BE"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946935674"/>
                  </a:ext>
                </a:extLst>
              </a:tr>
              <a:tr h="201906">
                <a:tc>
                  <a:txBody>
                    <a:bodyPr/>
                    <a:lstStyle/>
                    <a:p>
                      <a:pPr algn="l" fontAlgn="b"/>
                      <a:r>
                        <a:rPr lang="nl-BE" sz="1100" u="none" strike="noStrike">
                          <a:effectLst/>
                        </a:rPr>
                        <a:t>Leasing openbare verlichting</a:t>
                      </a:r>
                      <a:endParaRPr lang="nl-BE"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nl-BE" sz="1100" u="none" strike="noStrike" dirty="0">
                          <a:effectLst/>
                        </a:rPr>
                        <a:t>€ 1.192.460,17</a:t>
                      </a:r>
                      <a:endParaRPr lang="nl-BE"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510637957"/>
                  </a:ext>
                </a:extLst>
              </a:tr>
              <a:tr h="201906">
                <a:tc>
                  <a:txBody>
                    <a:bodyPr/>
                    <a:lstStyle/>
                    <a:p>
                      <a:pPr algn="l" fontAlgn="b"/>
                      <a:r>
                        <a:rPr lang="nl-BE" sz="1100" u="none" strike="noStrike" dirty="0">
                          <a:effectLst/>
                        </a:rPr>
                        <a:t>De Lijn</a:t>
                      </a:r>
                      <a:endParaRPr lang="nl-BE"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nl-BE" sz="1100" u="none" strike="noStrike">
                          <a:effectLst/>
                        </a:rPr>
                        <a:t>€ 33,31</a:t>
                      </a:r>
                      <a:endParaRPr lang="nl-BE"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97157096"/>
                  </a:ext>
                </a:extLst>
              </a:tr>
              <a:tr h="201906">
                <a:tc>
                  <a:txBody>
                    <a:bodyPr/>
                    <a:lstStyle/>
                    <a:p>
                      <a:pPr algn="l" fontAlgn="b"/>
                      <a:endParaRPr lang="nl-BE"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nl-BE" sz="1100" u="none" strike="noStrike" dirty="0">
                          <a:effectLst/>
                        </a:rPr>
                        <a:t>€ 4.752.374,81</a:t>
                      </a:r>
                      <a:endParaRPr lang="nl-BE" sz="11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790763727"/>
                  </a:ext>
                </a:extLst>
              </a:tr>
            </a:tbl>
          </a:graphicData>
        </a:graphic>
      </p:graphicFrame>
      <p:sp>
        <p:nvSpPr>
          <p:cNvPr id="3" name="Tekstballon: ovaal 2">
            <a:extLst>
              <a:ext uri="{FF2B5EF4-FFF2-40B4-BE49-F238E27FC236}">
                <a16:creationId xmlns:a16="http://schemas.microsoft.com/office/drawing/2014/main" id="{96B22B5C-11ED-CBFE-4197-5021DC24D07F}"/>
              </a:ext>
            </a:extLst>
          </p:cNvPr>
          <p:cNvSpPr/>
          <p:nvPr/>
        </p:nvSpPr>
        <p:spPr>
          <a:xfrm>
            <a:off x="9047747" y="0"/>
            <a:ext cx="3144253" cy="1214187"/>
          </a:xfrm>
          <a:prstGeom prst="wedgeEllipseCallou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nl-BE" dirty="0"/>
              <a:t>Nog geen rekeningcijfers -  realiteit is opname lening 3 </a:t>
            </a:r>
            <a:r>
              <a:rPr lang="nl-BE" dirty="0" err="1"/>
              <a:t>mio</a:t>
            </a:r>
            <a:endParaRPr lang="nl-BE" dirty="0"/>
          </a:p>
        </p:txBody>
      </p:sp>
    </p:spTree>
    <p:extLst>
      <p:ext uri="{BB962C8B-B14F-4D97-AF65-F5344CB8AC3E}">
        <p14:creationId xmlns:p14="http://schemas.microsoft.com/office/powerpoint/2010/main" val="41816106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541F5-6506-E4AD-32B9-3E2ED0127A3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61ADD74-BCA9-D4A6-1D13-207E1AAD2625}"/>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pic>
        <p:nvPicPr>
          <p:cNvPr id="4" name="Afbeelding 3">
            <a:extLst>
              <a:ext uri="{FF2B5EF4-FFF2-40B4-BE49-F238E27FC236}">
                <a16:creationId xmlns:a16="http://schemas.microsoft.com/office/drawing/2014/main" id="{0B4E6604-F9E9-C141-E5AC-3A6D748A96E8}"/>
              </a:ext>
            </a:extLst>
          </p:cNvPr>
          <p:cNvPicPr>
            <a:picLocks noChangeAspect="1"/>
          </p:cNvPicPr>
          <p:nvPr/>
        </p:nvPicPr>
        <p:blipFill>
          <a:blip r:embed="rId3"/>
          <a:stretch>
            <a:fillRect/>
          </a:stretch>
        </p:blipFill>
        <p:spPr>
          <a:xfrm>
            <a:off x="714123" y="1075824"/>
            <a:ext cx="7250782" cy="1917886"/>
          </a:xfrm>
          <a:prstGeom prst="rect">
            <a:avLst/>
          </a:prstGeom>
        </p:spPr>
      </p:pic>
      <p:pic>
        <p:nvPicPr>
          <p:cNvPr id="6" name="Afbeelding 5">
            <a:extLst>
              <a:ext uri="{FF2B5EF4-FFF2-40B4-BE49-F238E27FC236}">
                <a16:creationId xmlns:a16="http://schemas.microsoft.com/office/drawing/2014/main" id="{01163A83-3D8D-ADA0-B733-13AA6E4EE5D9}"/>
              </a:ext>
            </a:extLst>
          </p:cNvPr>
          <p:cNvPicPr>
            <a:picLocks noChangeAspect="1"/>
          </p:cNvPicPr>
          <p:nvPr/>
        </p:nvPicPr>
        <p:blipFill>
          <a:blip r:embed="rId4"/>
          <a:stretch>
            <a:fillRect/>
          </a:stretch>
        </p:blipFill>
        <p:spPr>
          <a:xfrm>
            <a:off x="714123" y="3203909"/>
            <a:ext cx="5495925" cy="1581150"/>
          </a:xfrm>
          <a:prstGeom prst="rect">
            <a:avLst/>
          </a:prstGeom>
        </p:spPr>
      </p:pic>
    </p:spTree>
    <p:extLst>
      <p:ext uri="{BB962C8B-B14F-4D97-AF65-F5344CB8AC3E}">
        <p14:creationId xmlns:p14="http://schemas.microsoft.com/office/powerpoint/2010/main" val="7395198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C92C4B-5958-DA2C-49F0-75EECF057AB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D3EDE4A-AE0A-FEB0-40D6-373A538C1907}"/>
              </a:ext>
            </a:extLst>
          </p:cNvPr>
          <p:cNvSpPr>
            <a:spLocks noGrp="1"/>
          </p:cNvSpPr>
          <p:nvPr>
            <p:ph type="title"/>
          </p:nvPr>
        </p:nvSpPr>
        <p:spPr>
          <a:xfrm>
            <a:off x="1261872" y="365760"/>
            <a:ext cx="9692640" cy="800888"/>
          </a:xfrm>
        </p:spPr>
        <p:txBody>
          <a:bodyPr>
            <a:normAutofit/>
          </a:bodyPr>
          <a:lstStyle/>
          <a:p>
            <a:r>
              <a:rPr lang="nl-BE" sz="2800" dirty="0"/>
              <a:t>NIET IN DOELSTELLINGEN VERTAALD BELEID</a:t>
            </a:r>
          </a:p>
        </p:txBody>
      </p:sp>
      <p:pic>
        <p:nvPicPr>
          <p:cNvPr id="5" name="Afbeelding 4">
            <a:extLst>
              <a:ext uri="{FF2B5EF4-FFF2-40B4-BE49-F238E27FC236}">
                <a16:creationId xmlns:a16="http://schemas.microsoft.com/office/drawing/2014/main" id="{A7CC2E3A-48AB-403F-C7F1-17B50272B4D6}"/>
              </a:ext>
            </a:extLst>
          </p:cNvPr>
          <p:cNvPicPr>
            <a:picLocks noChangeAspect="1"/>
          </p:cNvPicPr>
          <p:nvPr/>
        </p:nvPicPr>
        <p:blipFill>
          <a:blip r:embed="rId3"/>
          <a:stretch>
            <a:fillRect/>
          </a:stretch>
        </p:blipFill>
        <p:spPr>
          <a:xfrm>
            <a:off x="891339" y="1166648"/>
            <a:ext cx="6724650" cy="1344930"/>
          </a:xfrm>
          <a:prstGeom prst="rect">
            <a:avLst/>
          </a:prstGeom>
        </p:spPr>
      </p:pic>
      <p:pic>
        <p:nvPicPr>
          <p:cNvPr id="8" name="Afbeelding 7">
            <a:extLst>
              <a:ext uri="{FF2B5EF4-FFF2-40B4-BE49-F238E27FC236}">
                <a16:creationId xmlns:a16="http://schemas.microsoft.com/office/drawing/2014/main" id="{6D9F1961-DDA2-E38D-C7DD-53FC2565D77C}"/>
              </a:ext>
            </a:extLst>
          </p:cNvPr>
          <p:cNvPicPr>
            <a:picLocks noChangeAspect="1"/>
          </p:cNvPicPr>
          <p:nvPr/>
        </p:nvPicPr>
        <p:blipFill>
          <a:blip r:embed="rId4"/>
          <a:stretch>
            <a:fillRect/>
          </a:stretch>
        </p:blipFill>
        <p:spPr>
          <a:xfrm>
            <a:off x="891339" y="2609849"/>
            <a:ext cx="6628398" cy="1975883"/>
          </a:xfrm>
          <a:prstGeom prst="rect">
            <a:avLst/>
          </a:prstGeom>
        </p:spPr>
      </p:pic>
      <p:pic>
        <p:nvPicPr>
          <p:cNvPr id="10" name="Afbeelding 9">
            <a:extLst>
              <a:ext uri="{FF2B5EF4-FFF2-40B4-BE49-F238E27FC236}">
                <a16:creationId xmlns:a16="http://schemas.microsoft.com/office/drawing/2014/main" id="{78C04C79-B429-B272-6C14-C6C246DCA5C1}"/>
              </a:ext>
            </a:extLst>
          </p:cNvPr>
          <p:cNvPicPr>
            <a:picLocks noChangeAspect="1"/>
          </p:cNvPicPr>
          <p:nvPr/>
        </p:nvPicPr>
        <p:blipFill>
          <a:blip r:embed="rId5"/>
          <a:stretch>
            <a:fillRect/>
          </a:stretch>
        </p:blipFill>
        <p:spPr>
          <a:xfrm>
            <a:off x="891338" y="4586453"/>
            <a:ext cx="6628397" cy="2077378"/>
          </a:xfrm>
          <a:prstGeom prst="rect">
            <a:avLst/>
          </a:prstGeom>
        </p:spPr>
      </p:pic>
      <p:sp>
        <p:nvSpPr>
          <p:cNvPr id="12" name="Tekstballon: ovaal 11">
            <a:extLst>
              <a:ext uri="{FF2B5EF4-FFF2-40B4-BE49-F238E27FC236}">
                <a16:creationId xmlns:a16="http://schemas.microsoft.com/office/drawing/2014/main" id="{96F3C715-B93F-CC38-8351-9AA491A25842}"/>
              </a:ext>
            </a:extLst>
          </p:cNvPr>
          <p:cNvSpPr/>
          <p:nvPr/>
        </p:nvSpPr>
        <p:spPr>
          <a:xfrm>
            <a:off x="8109284" y="5005137"/>
            <a:ext cx="3191378" cy="1287379"/>
          </a:xfrm>
          <a:prstGeom prst="wedgeEllipseCallou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nl-BE" dirty="0"/>
              <a:t>Erratum op pagina 132</a:t>
            </a:r>
          </a:p>
        </p:txBody>
      </p:sp>
    </p:spTree>
    <p:extLst>
      <p:ext uri="{BB962C8B-B14F-4D97-AF65-F5344CB8AC3E}">
        <p14:creationId xmlns:p14="http://schemas.microsoft.com/office/powerpoint/2010/main" val="23478578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4974337" y="1265314"/>
            <a:ext cx="4299666" cy="3249131"/>
          </a:xfrm>
        </p:spPr>
        <p:txBody>
          <a:bodyPr>
            <a:normAutofit/>
          </a:bodyPr>
          <a:lstStyle/>
          <a:p>
            <a:pPr algn="l"/>
            <a:r>
              <a:rPr lang="nl-BE"/>
              <a:t>VRAGEN?</a:t>
            </a:r>
          </a:p>
        </p:txBody>
      </p:sp>
      <p:sp>
        <p:nvSpPr>
          <p:cNvPr id="3" name="Ondertitel 2"/>
          <p:cNvSpPr>
            <a:spLocks noGrp="1"/>
          </p:cNvSpPr>
          <p:nvPr>
            <p:ph type="subTitle" idx="1"/>
          </p:nvPr>
        </p:nvSpPr>
        <p:spPr>
          <a:xfrm>
            <a:off x="4974336" y="4514446"/>
            <a:ext cx="4299666" cy="871042"/>
          </a:xfrm>
        </p:spPr>
        <p:txBody>
          <a:bodyPr>
            <a:normAutofit/>
          </a:bodyPr>
          <a:lstStyle/>
          <a:p>
            <a:pPr algn="l"/>
            <a:endParaRPr lang="nl-BE"/>
          </a:p>
        </p:txBody>
      </p:sp>
      <p:sp>
        <p:nvSpPr>
          <p:cNvPr id="10" name="Isosceles Triangle 9">
            <a:extLst>
              <a:ext uri="{FF2B5EF4-FFF2-40B4-BE49-F238E27FC236}">
                <a16:creationId xmlns:a16="http://schemas.microsoft.com/office/drawing/2014/main" id="{5A7802B6-FF37-40CF-A7E2-6F2A0D9A9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pic>
        <p:nvPicPr>
          <p:cNvPr id="7" name="Graphic 6" descr="Vragen">
            <a:extLst>
              <a:ext uri="{FF2B5EF4-FFF2-40B4-BE49-F238E27FC236}">
                <a16:creationId xmlns:a16="http://schemas.microsoft.com/office/drawing/2014/main" id="{DDC1E349-8C59-63D1-7B8A-37039877E81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88604" y="1550139"/>
            <a:ext cx="3765692" cy="3765692"/>
          </a:xfrm>
          <a:prstGeom prst="rect">
            <a:avLst/>
          </a:prstGeom>
        </p:spPr>
      </p:pic>
    </p:spTree>
    <p:extLst>
      <p:ext uri="{BB962C8B-B14F-4D97-AF65-F5344CB8AC3E}">
        <p14:creationId xmlns:p14="http://schemas.microsoft.com/office/powerpoint/2010/main" val="190892791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6724</TotalTime>
  <Words>3628</Words>
  <Application>Microsoft Office PowerPoint</Application>
  <PresentationFormat>Breedbeeld</PresentationFormat>
  <Paragraphs>363</Paragraphs>
  <Slides>49</Slides>
  <Notes>49</Notes>
  <HiddenSlides>0</HiddenSlides>
  <MMClips>0</MMClips>
  <ScaleCrop>false</ScaleCrop>
  <HeadingPairs>
    <vt:vector size="6" baseType="variant">
      <vt:variant>
        <vt:lpstr>Gebruikte lettertypen</vt:lpstr>
      </vt:variant>
      <vt:variant>
        <vt:i4>8</vt:i4>
      </vt:variant>
      <vt:variant>
        <vt:lpstr>Thema</vt:lpstr>
      </vt:variant>
      <vt:variant>
        <vt:i4>1</vt:i4>
      </vt:variant>
      <vt:variant>
        <vt:lpstr>Diatitels</vt:lpstr>
      </vt:variant>
      <vt:variant>
        <vt:i4>49</vt:i4>
      </vt:variant>
    </vt:vector>
  </HeadingPairs>
  <TitlesOfParts>
    <vt:vector size="58" baseType="lpstr">
      <vt:lpstr>Aptos Narrow</vt:lpstr>
      <vt:lpstr>Arial</vt:lpstr>
      <vt:lpstr>Calibri</vt:lpstr>
      <vt:lpstr>Calibri Light</vt:lpstr>
      <vt:lpstr>Symbol</vt:lpstr>
      <vt:lpstr>Trebuchet MS</vt:lpstr>
      <vt:lpstr>Wingdings</vt:lpstr>
      <vt:lpstr>Wingdings 3</vt:lpstr>
      <vt:lpstr>Facet</vt:lpstr>
      <vt:lpstr>MEERJARENPLAN 2020-2025 AANPASSING 6</vt:lpstr>
      <vt:lpstr>Agenda</vt:lpstr>
      <vt:lpstr>Inleiding</vt:lpstr>
      <vt:lpstr>Inleiding</vt:lpstr>
      <vt:lpstr>INLEIDING</vt:lpstr>
      <vt:lpstr>Opmaak MJP  normaal verloop </vt:lpstr>
      <vt:lpstr>Opmaak MJP  verloop nu </vt:lpstr>
      <vt:lpstr>Inleiding</vt:lpstr>
      <vt:lpstr>INLEIDING</vt:lpstr>
      <vt:lpstr>Impact beslissingen hogere overheden</vt:lpstr>
      <vt:lpstr>Staat van het financieel evenwicht Pag. 98 document</vt:lpstr>
      <vt:lpstr>PowerPoint-presentatie</vt:lpstr>
      <vt:lpstr>PowerPoint-presentatie</vt:lpstr>
      <vt:lpstr>PowerPoint-presentatie</vt:lpstr>
      <vt:lpstr>Overlopen belangrijkste wijzigingen Nieuwe acties Pag. 116</vt:lpstr>
      <vt:lpstr>PowerPoint-presentatie</vt:lpstr>
      <vt:lpstr>BD1 - Bonheiden is een zorgende gemeente</vt:lpstr>
      <vt:lpstr>BD1 - Bonheiden is een zorgende gemeente</vt:lpstr>
      <vt:lpstr>BD1 - Bonheiden is een zorgende gemeente</vt:lpstr>
      <vt:lpstr>BD-2: Bonheiden zet in op een kwalitatief, breed en duurzaam vrijetijdsaanbod.</vt:lpstr>
      <vt:lpstr>BD-3: Bonheiden ondersteunt de gezondheid van de burgers.</vt:lpstr>
      <vt:lpstr>BD-5: Bonheiden ondersteunt opleiding, vorming en ontwikkeling en belezing van de burgers.</vt:lpstr>
      <vt:lpstr>BD-6: Bonheiden zet maximaal in op het mobiliteitsissue op haar grondgebied.</vt:lpstr>
      <vt:lpstr>BD-6: Bonheiden zet maximaal in op het mobiliteitsissue op haar grondgebied.</vt:lpstr>
      <vt:lpstr>BD-7: Bonheiden streeft de doelstellingen van het burgemeestersconvenant na.</vt:lpstr>
      <vt:lpstr>BD-7: Bonheiden streeft de doelstellingen van het burgemeestersconvenant na.</vt:lpstr>
      <vt:lpstr>BD-7: Bonheiden streeft de doelstellingen van het burgemeestersconvenant na.</vt:lpstr>
      <vt:lpstr>BD-9: Bonheiden zet in op een excellente dienstverlening voor de burger in een professioneel kader.</vt:lpstr>
      <vt:lpstr>PowerPoint-presentatie</vt:lpstr>
      <vt:lpstr>BD-11: Bonheiden ambieert een degelijke ruimtelijke planning.</vt:lpstr>
      <vt:lpstr>BD-12: Bonheiden investeert verstandig in eigen panden.</vt:lpstr>
      <vt:lpstr>NIET IN DOELSTELLINGEN VERTAALD BELEID</vt:lpstr>
      <vt:lpstr>NIET IN DOELSTELLINGEN VERTAALD BELEID</vt:lpstr>
      <vt:lpstr>NIET IN DOELSTELLINGEN VERTAALD BELEID</vt:lpstr>
      <vt:lpstr>NIET IN DOELSTELLINGEN VERTAALD BELEID</vt:lpstr>
      <vt:lpstr>NIET IN DOELSTELLINGEN VERTAALD BELEID</vt:lpstr>
      <vt:lpstr>NIET IN DOELSTELLINGEN VERTAALD BELEID</vt:lpstr>
      <vt:lpstr>NIET IN DOELSTELLINGEN VERTAALD BELEID</vt:lpstr>
      <vt:lpstr>NIET IN DOELSTELLINGEN VERTAALD BELEID</vt:lpstr>
      <vt:lpstr>NIET IN DOELSTELLINGEN VERTAALD BELEID</vt:lpstr>
      <vt:lpstr>NIET IN DOELSTELLINGEN VERTAALD BELEID</vt:lpstr>
      <vt:lpstr>NIET IN DOELSTELLINGEN VERTAALD BELEID</vt:lpstr>
      <vt:lpstr>NIET IN DOELSTELLINGEN VERTAALD BELEID</vt:lpstr>
      <vt:lpstr>NIET IN DOELSTELLINGEN VERTAALD BELEID</vt:lpstr>
      <vt:lpstr>NIET IN DOELSTELLINGEN VERTAALD BELEID</vt:lpstr>
      <vt:lpstr>T4: Evolutie van de financiële schulden – pag 250</vt:lpstr>
      <vt:lpstr>NIET IN DOELSTELLINGEN VERTAALD BELEID</vt:lpstr>
      <vt:lpstr>NIET IN DOELSTELLINGEN VERTAALD BELEID</vt:lpstr>
      <vt:lpstr>VRAGEN?</vt:lpstr>
    </vt:vector>
  </TitlesOfParts>
  <Company>N/A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AANPASSING MEERJARENPLAN 1 –  2020-2025</dc:title>
  <dc:creator>Els Van Bever</dc:creator>
  <cp:lastModifiedBy>Els Van Bever</cp:lastModifiedBy>
  <cp:revision>44</cp:revision>
  <cp:lastPrinted>2025-04-22T08:14:13Z</cp:lastPrinted>
  <dcterms:created xsi:type="dcterms:W3CDTF">2020-11-23T20:26:24Z</dcterms:created>
  <dcterms:modified xsi:type="dcterms:W3CDTF">2025-04-22T16:22:24Z</dcterms:modified>
</cp:coreProperties>
</file>